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 id="2147483665" r:id="rId4"/>
  </p:sldMasterIdLst>
  <p:notesMasterIdLst>
    <p:notesMasterId r:id="rId58"/>
  </p:notesMasterIdLst>
  <p:handoutMasterIdLst>
    <p:handoutMasterId r:id="rId59"/>
  </p:handoutMasterIdLst>
  <p:sldIdLst>
    <p:sldId id="257" r:id="rId5"/>
    <p:sldId id="275" r:id="rId6"/>
    <p:sldId id="282" r:id="rId7"/>
    <p:sldId id="285" r:id="rId8"/>
    <p:sldId id="287" r:id="rId9"/>
    <p:sldId id="390" r:id="rId10"/>
    <p:sldId id="388" r:id="rId11"/>
    <p:sldId id="389" r:id="rId12"/>
    <p:sldId id="391" r:id="rId13"/>
    <p:sldId id="392" r:id="rId14"/>
    <p:sldId id="393" r:id="rId15"/>
    <p:sldId id="394" r:id="rId16"/>
    <p:sldId id="395" r:id="rId17"/>
    <p:sldId id="396" r:id="rId18"/>
    <p:sldId id="397" r:id="rId19"/>
    <p:sldId id="313" r:id="rId20"/>
    <p:sldId id="386" r:id="rId21"/>
    <p:sldId id="317" r:id="rId22"/>
    <p:sldId id="399" r:id="rId23"/>
    <p:sldId id="400" r:id="rId24"/>
    <p:sldId id="401" r:id="rId25"/>
    <p:sldId id="403" r:id="rId26"/>
    <p:sldId id="288" r:id="rId27"/>
    <p:sldId id="340" r:id="rId28"/>
    <p:sldId id="341" r:id="rId29"/>
    <p:sldId id="376" r:id="rId30"/>
    <p:sldId id="348" r:id="rId31"/>
    <p:sldId id="377" r:id="rId32"/>
    <p:sldId id="373" r:id="rId33"/>
    <p:sldId id="344" r:id="rId34"/>
    <p:sldId id="294" r:id="rId35"/>
    <p:sldId id="371" r:id="rId36"/>
    <p:sldId id="372" r:id="rId37"/>
    <p:sldId id="375" r:id="rId38"/>
    <p:sldId id="405" r:id="rId39"/>
    <p:sldId id="343" r:id="rId40"/>
    <p:sldId id="345" r:id="rId41"/>
    <p:sldId id="378" r:id="rId42"/>
    <p:sldId id="379" r:id="rId43"/>
    <p:sldId id="356" r:id="rId44"/>
    <p:sldId id="404" r:id="rId45"/>
    <p:sldId id="357" r:id="rId46"/>
    <p:sldId id="351" r:id="rId47"/>
    <p:sldId id="355" r:id="rId48"/>
    <p:sldId id="359" r:id="rId49"/>
    <p:sldId id="370" r:id="rId50"/>
    <p:sldId id="358" r:id="rId51"/>
    <p:sldId id="360" r:id="rId52"/>
    <p:sldId id="361" r:id="rId53"/>
    <p:sldId id="385" r:id="rId54"/>
    <p:sldId id="384" r:id="rId55"/>
    <p:sldId id="382" r:id="rId56"/>
    <p:sldId id="380" r:id="rId57"/>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Duckworth" initials="ND" lastIdx="1" clrIdx="0">
    <p:extLst/>
  </p:cmAuthor>
  <p:cmAuthor id="2" name="Mary Mackenzie" initials="MM" lastIdx="2" clrIdx="1">
    <p:extLst/>
  </p:cmAuthor>
  <p:cmAuthor id="3" name="Chaand Nagpaul" initials="CN" lastIdx="11" clrIdx="2">
    <p:extLst>
      <p:ext uri="{19B8F6BF-5375-455C-9EA6-DF929625EA0E}">
        <p15:presenceInfo xmlns:p15="http://schemas.microsoft.com/office/powerpoint/2012/main" userId="Chaand Nag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1287" autoAdjust="0"/>
  </p:normalViewPr>
  <p:slideViewPr>
    <p:cSldViewPr snapToGrid="0">
      <p:cViewPr varScale="1">
        <p:scale>
          <a:sx n="69" d="100"/>
          <a:sy n="69" d="100"/>
        </p:scale>
        <p:origin x="1040" y="44"/>
      </p:cViewPr>
      <p:guideLst>
        <p:guide orient="horz" pos="946"/>
        <p:guide orient="horz" pos="1620"/>
        <p:guide orient="horz" pos="517"/>
        <p:guide pos="3642"/>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8B178-395B-4BA2-B6B9-32A50DB297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DFF095C-018C-402B-A71C-007D4FB698B8}">
      <dgm:prSet phldrT="[Text]"/>
      <dgm:spPr/>
      <dgm:t>
        <a:bodyPr/>
        <a:lstStyle/>
        <a:p>
          <a:r>
            <a:rPr lang="en-GB" dirty="0"/>
            <a:t>Virtual MCP</a:t>
          </a:r>
        </a:p>
      </dgm:t>
    </dgm:pt>
    <dgm:pt modelId="{2056F5E7-F290-41BE-9137-A1639DD1E04D}" type="parTrans" cxnId="{363BC3A9-2EE5-450E-90CB-37C7203867CE}">
      <dgm:prSet/>
      <dgm:spPr/>
      <dgm:t>
        <a:bodyPr/>
        <a:lstStyle/>
        <a:p>
          <a:endParaRPr lang="en-GB"/>
        </a:p>
      </dgm:t>
    </dgm:pt>
    <dgm:pt modelId="{790628E8-1FB4-43CA-B332-25788AAFFD0A}" type="sibTrans" cxnId="{363BC3A9-2EE5-450E-90CB-37C7203867CE}">
      <dgm:prSet/>
      <dgm:spPr/>
      <dgm:t>
        <a:bodyPr/>
        <a:lstStyle/>
        <a:p>
          <a:endParaRPr lang="en-GB"/>
        </a:p>
      </dgm:t>
    </dgm:pt>
    <dgm:pt modelId="{AC74D283-05CE-4BDD-A115-24553AA3FE31}">
      <dgm:prSet phldrT="[Text]"/>
      <dgm:spPr/>
      <dgm:t>
        <a:bodyPr/>
        <a:lstStyle/>
        <a:p>
          <a:r>
            <a:rPr lang="en-GB" dirty="0"/>
            <a:t>Alliance agreement</a:t>
          </a:r>
        </a:p>
      </dgm:t>
    </dgm:pt>
    <dgm:pt modelId="{6FC80FBF-BADF-4044-85E5-8409D4762296}" type="parTrans" cxnId="{410BFE18-4019-40FF-AC82-61199A68796E}">
      <dgm:prSet/>
      <dgm:spPr/>
      <dgm:t>
        <a:bodyPr/>
        <a:lstStyle/>
        <a:p>
          <a:endParaRPr lang="en-GB"/>
        </a:p>
      </dgm:t>
    </dgm:pt>
    <dgm:pt modelId="{FC2357EC-4D73-4056-8A1F-3E2A41DD15D8}" type="sibTrans" cxnId="{410BFE18-4019-40FF-AC82-61199A68796E}">
      <dgm:prSet/>
      <dgm:spPr/>
      <dgm:t>
        <a:bodyPr/>
        <a:lstStyle/>
        <a:p>
          <a:endParaRPr lang="en-GB"/>
        </a:p>
      </dgm:t>
    </dgm:pt>
    <dgm:pt modelId="{D6BFB08A-B165-40FE-8B9D-6353D400EF03}">
      <dgm:prSet phldrT="[Text]"/>
      <dgm:spPr/>
      <dgm:t>
        <a:bodyPr/>
        <a:lstStyle/>
        <a:p>
          <a:r>
            <a:rPr lang="en-GB" dirty="0"/>
            <a:t>Partially integrated MCP</a:t>
          </a:r>
        </a:p>
      </dgm:t>
    </dgm:pt>
    <dgm:pt modelId="{CDF397B3-48CA-4F73-9A22-77A17657DB15}" type="parTrans" cxnId="{CCA374C9-1E5D-4575-8C31-340818351FE8}">
      <dgm:prSet/>
      <dgm:spPr/>
      <dgm:t>
        <a:bodyPr/>
        <a:lstStyle/>
        <a:p>
          <a:endParaRPr lang="en-GB"/>
        </a:p>
      </dgm:t>
    </dgm:pt>
    <dgm:pt modelId="{0310E1D6-80AA-4578-AC6F-9B76C4CA71B1}" type="sibTrans" cxnId="{CCA374C9-1E5D-4575-8C31-340818351FE8}">
      <dgm:prSet/>
      <dgm:spPr/>
      <dgm:t>
        <a:bodyPr/>
        <a:lstStyle/>
        <a:p>
          <a:endParaRPr lang="en-GB"/>
        </a:p>
      </dgm:t>
    </dgm:pt>
    <dgm:pt modelId="{86B4717C-E3F6-4E15-BAD8-614C367EE9B5}">
      <dgm:prSet phldrT="[Text]"/>
      <dgm:spPr/>
      <dgm:t>
        <a:bodyPr/>
        <a:lstStyle/>
        <a:p>
          <a:r>
            <a:rPr lang="en-GB" dirty="0"/>
            <a:t>G/PMS for core general practice</a:t>
          </a:r>
        </a:p>
      </dgm:t>
    </dgm:pt>
    <dgm:pt modelId="{8E29D809-DA3A-4FAE-BD7E-9EBAE7BBD26E}" type="parTrans" cxnId="{EC94142F-0B84-4E98-9D21-83C431146CC4}">
      <dgm:prSet/>
      <dgm:spPr/>
      <dgm:t>
        <a:bodyPr/>
        <a:lstStyle/>
        <a:p>
          <a:endParaRPr lang="en-GB"/>
        </a:p>
      </dgm:t>
    </dgm:pt>
    <dgm:pt modelId="{F1951485-46E6-4E3F-BB59-55898E79B481}" type="sibTrans" cxnId="{EC94142F-0B84-4E98-9D21-83C431146CC4}">
      <dgm:prSet/>
      <dgm:spPr/>
      <dgm:t>
        <a:bodyPr/>
        <a:lstStyle/>
        <a:p>
          <a:endParaRPr lang="en-GB"/>
        </a:p>
      </dgm:t>
    </dgm:pt>
    <dgm:pt modelId="{EA6ACD71-2C2C-4DE5-BB01-12B076A3C64E}">
      <dgm:prSet phldrT="[Text]"/>
      <dgm:spPr/>
      <dgm:t>
        <a:bodyPr/>
        <a:lstStyle/>
        <a:p>
          <a:r>
            <a:rPr lang="en-GB" dirty="0"/>
            <a:t>Fully integrated MCP</a:t>
          </a:r>
        </a:p>
      </dgm:t>
    </dgm:pt>
    <dgm:pt modelId="{C9C1938D-4C66-4D8C-850A-37BFBFF66027}" type="parTrans" cxnId="{55931D77-C96E-4DA5-81AD-637126BDF2BD}">
      <dgm:prSet/>
      <dgm:spPr/>
      <dgm:t>
        <a:bodyPr/>
        <a:lstStyle/>
        <a:p>
          <a:endParaRPr lang="en-GB"/>
        </a:p>
      </dgm:t>
    </dgm:pt>
    <dgm:pt modelId="{E8EA917C-19D0-4518-B87C-A1FD51F93302}" type="sibTrans" cxnId="{55931D77-C96E-4DA5-81AD-637126BDF2BD}">
      <dgm:prSet/>
      <dgm:spPr/>
      <dgm:t>
        <a:bodyPr/>
        <a:lstStyle/>
        <a:p>
          <a:endParaRPr lang="en-GB"/>
        </a:p>
      </dgm:t>
    </dgm:pt>
    <dgm:pt modelId="{FF9D03CD-71D8-4FD4-9E6C-9AB325CC19C9}">
      <dgm:prSet phldrT="[Text]"/>
      <dgm:spPr/>
      <dgm:t>
        <a:bodyPr/>
        <a:lstStyle/>
        <a:p>
          <a:r>
            <a:rPr lang="en-GB" dirty="0"/>
            <a:t>Single MCP contract for all primary care and community services</a:t>
          </a:r>
        </a:p>
      </dgm:t>
    </dgm:pt>
    <dgm:pt modelId="{167F5820-8612-4E8B-8304-C6838445CC83}" type="parTrans" cxnId="{289CB8C2-AEB2-4905-A4DB-F501A2F59451}">
      <dgm:prSet/>
      <dgm:spPr/>
      <dgm:t>
        <a:bodyPr/>
        <a:lstStyle/>
        <a:p>
          <a:endParaRPr lang="en-GB"/>
        </a:p>
      </dgm:t>
    </dgm:pt>
    <dgm:pt modelId="{4CD3A114-5D7E-42DC-A491-E84221784BC3}" type="sibTrans" cxnId="{289CB8C2-AEB2-4905-A4DB-F501A2F59451}">
      <dgm:prSet/>
      <dgm:spPr/>
      <dgm:t>
        <a:bodyPr/>
        <a:lstStyle/>
        <a:p>
          <a:endParaRPr lang="en-GB"/>
        </a:p>
      </dgm:t>
    </dgm:pt>
    <dgm:pt modelId="{DA93F78B-F84A-4DC4-B973-FC46359E3B36}">
      <dgm:prSet phldrT="[Text]"/>
      <dgm:spPr/>
      <dgm:t>
        <a:bodyPr/>
        <a:lstStyle/>
        <a:p>
          <a:r>
            <a:rPr lang="en-GB" dirty="0"/>
            <a:t>MCP contract for all other services</a:t>
          </a:r>
        </a:p>
      </dgm:t>
    </dgm:pt>
    <dgm:pt modelId="{2F16CA57-0E3F-4B4E-8B6B-38F84FDC0009}" type="parTrans" cxnId="{55B508EF-7E90-4587-85D6-E4512AC874FF}">
      <dgm:prSet/>
      <dgm:spPr/>
      <dgm:t>
        <a:bodyPr/>
        <a:lstStyle/>
        <a:p>
          <a:endParaRPr lang="en-GB"/>
        </a:p>
      </dgm:t>
    </dgm:pt>
    <dgm:pt modelId="{FA0D5F07-2EC8-41A1-A857-A05AF444C85E}" type="sibTrans" cxnId="{55B508EF-7E90-4587-85D6-E4512AC874FF}">
      <dgm:prSet/>
      <dgm:spPr/>
      <dgm:t>
        <a:bodyPr/>
        <a:lstStyle/>
        <a:p>
          <a:endParaRPr lang="en-GB"/>
        </a:p>
      </dgm:t>
    </dgm:pt>
    <dgm:pt modelId="{966D1942-0AB4-46CF-8596-C0A0F8A96CB8}">
      <dgm:prSet phldrT="[Text]"/>
      <dgm:spPr/>
      <dgm:t>
        <a:bodyPr/>
        <a:lstStyle/>
        <a:p>
          <a:r>
            <a:rPr lang="en-GB" dirty="0"/>
            <a:t>No change to current contractual arrangements</a:t>
          </a:r>
        </a:p>
      </dgm:t>
    </dgm:pt>
    <dgm:pt modelId="{7FF558ED-E1D5-423B-A05E-454B0EC10FCC}" type="parTrans" cxnId="{410E39BD-AA6D-4E5E-B08E-DD688918C78D}">
      <dgm:prSet/>
      <dgm:spPr/>
      <dgm:t>
        <a:bodyPr/>
        <a:lstStyle/>
        <a:p>
          <a:endParaRPr lang="en-GB"/>
        </a:p>
      </dgm:t>
    </dgm:pt>
    <dgm:pt modelId="{8217F7FA-08C3-4BC4-A0D5-A6BD6B51C6EA}" type="sibTrans" cxnId="{410E39BD-AA6D-4E5E-B08E-DD688918C78D}">
      <dgm:prSet/>
      <dgm:spPr/>
      <dgm:t>
        <a:bodyPr/>
        <a:lstStyle/>
        <a:p>
          <a:endParaRPr lang="en-GB"/>
        </a:p>
      </dgm:t>
    </dgm:pt>
    <dgm:pt modelId="{F964E84A-EB8D-4A53-8961-CE98602A5452}" type="pres">
      <dgm:prSet presAssocID="{9748B178-395B-4BA2-B6B9-32A50DB297CE}" presName="Name0" presStyleCnt="0">
        <dgm:presLayoutVars>
          <dgm:dir/>
          <dgm:animLvl val="lvl"/>
          <dgm:resizeHandles val="exact"/>
        </dgm:presLayoutVars>
      </dgm:prSet>
      <dgm:spPr/>
    </dgm:pt>
    <dgm:pt modelId="{27260B3D-51E6-40FA-AB0A-CE0E409B261A}" type="pres">
      <dgm:prSet presAssocID="{FDFF095C-018C-402B-A71C-007D4FB698B8}" presName="composite" presStyleCnt="0"/>
      <dgm:spPr/>
    </dgm:pt>
    <dgm:pt modelId="{268FB2E9-038C-4F1E-A8A2-B7750D33B89A}" type="pres">
      <dgm:prSet presAssocID="{FDFF095C-018C-402B-A71C-007D4FB698B8}" presName="parTx" presStyleLbl="alignNode1" presStyleIdx="0" presStyleCnt="3">
        <dgm:presLayoutVars>
          <dgm:chMax val="0"/>
          <dgm:chPref val="0"/>
          <dgm:bulletEnabled val="1"/>
        </dgm:presLayoutVars>
      </dgm:prSet>
      <dgm:spPr/>
    </dgm:pt>
    <dgm:pt modelId="{CFDE4942-1FA2-4D70-B571-101369B24596}" type="pres">
      <dgm:prSet presAssocID="{FDFF095C-018C-402B-A71C-007D4FB698B8}" presName="desTx" presStyleLbl="alignAccFollowNode1" presStyleIdx="0" presStyleCnt="3">
        <dgm:presLayoutVars>
          <dgm:bulletEnabled val="1"/>
        </dgm:presLayoutVars>
      </dgm:prSet>
      <dgm:spPr/>
    </dgm:pt>
    <dgm:pt modelId="{96DBE6EA-D640-4C80-A99D-80983D969FC0}" type="pres">
      <dgm:prSet presAssocID="{790628E8-1FB4-43CA-B332-25788AAFFD0A}" presName="space" presStyleCnt="0"/>
      <dgm:spPr/>
    </dgm:pt>
    <dgm:pt modelId="{E6B9CE4F-2789-4AF2-8830-EDE5A5D7102E}" type="pres">
      <dgm:prSet presAssocID="{D6BFB08A-B165-40FE-8B9D-6353D400EF03}" presName="composite" presStyleCnt="0"/>
      <dgm:spPr/>
    </dgm:pt>
    <dgm:pt modelId="{5F68D5E8-118C-4CAD-AF1C-191E40BB7CE7}" type="pres">
      <dgm:prSet presAssocID="{D6BFB08A-B165-40FE-8B9D-6353D400EF03}" presName="parTx" presStyleLbl="alignNode1" presStyleIdx="1" presStyleCnt="3">
        <dgm:presLayoutVars>
          <dgm:chMax val="0"/>
          <dgm:chPref val="0"/>
          <dgm:bulletEnabled val="1"/>
        </dgm:presLayoutVars>
      </dgm:prSet>
      <dgm:spPr/>
    </dgm:pt>
    <dgm:pt modelId="{EF7C40C7-8918-4426-88F1-20C15F2B4126}" type="pres">
      <dgm:prSet presAssocID="{D6BFB08A-B165-40FE-8B9D-6353D400EF03}" presName="desTx" presStyleLbl="alignAccFollowNode1" presStyleIdx="1" presStyleCnt="3">
        <dgm:presLayoutVars>
          <dgm:bulletEnabled val="1"/>
        </dgm:presLayoutVars>
      </dgm:prSet>
      <dgm:spPr/>
    </dgm:pt>
    <dgm:pt modelId="{561C68E1-6C89-45B1-98EE-1E884EB2BDC3}" type="pres">
      <dgm:prSet presAssocID="{0310E1D6-80AA-4578-AC6F-9B76C4CA71B1}" presName="space" presStyleCnt="0"/>
      <dgm:spPr/>
    </dgm:pt>
    <dgm:pt modelId="{2EE69962-1F78-4D77-99E7-3F7A6566D920}" type="pres">
      <dgm:prSet presAssocID="{EA6ACD71-2C2C-4DE5-BB01-12B076A3C64E}" presName="composite" presStyleCnt="0"/>
      <dgm:spPr/>
    </dgm:pt>
    <dgm:pt modelId="{23288E78-E171-401E-8159-AD9CB7205094}" type="pres">
      <dgm:prSet presAssocID="{EA6ACD71-2C2C-4DE5-BB01-12B076A3C64E}" presName="parTx" presStyleLbl="alignNode1" presStyleIdx="2" presStyleCnt="3">
        <dgm:presLayoutVars>
          <dgm:chMax val="0"/>
          <dgm:chPref val="0"/>
          <dgm:bulletEnabled val="1"/>
        </dgm:presLayoutVars>
      </dgm:prSet>
      <dgm:spPr/>
    </dgm:pt>
    <dgm:pt modelId="{C42FC2D5-6863-4229-B635-8A2393AA8849}" type="pres">
      <dgm:prSet presAssocID="{EA6ACD71-2C2C-4DE5-BB01-12B076A3C64E}" presName="desTx" presStyleLbl="alignAccFollowNode1" presStyleIdx="2" presStyleCnt="3">
        <dgm:presLayoutVars>
          <dgm:bulletEnabled val="1"/>
        </dgm:presLayoutVars>
      </dgm:prSet>
      <dgm:spPr/>
    </dgm:pt>
  </dgm:ptLst>
  <dgm:cxnLst>
    <dgm:cxn modelId="{22559D4D-4344-40A2-AFD5-BA72735E424D}" type="presOf" srcId="{FDFF095C-018C-402B-A71C-007D4FB698B8}" destId="{268FB2E9-038C-4F1E-A8A2-B7750D33B89A}" srcOrd="0" destOrd="0" presId="urn:microsoft.com/office/officeart/2005/8/layout/hList1"/>
    <dgm:cxn modelId="{0D317173-02DC-4214-8DAC-9E0D89BDE526}" type="presOf" srcId="{EA6ACD71-2C2C-4DE5-BB01-12B076A3C64E}" destId="{23288E78-E171-401E-8159-AD9CB7205094}" srcOrd="0" destOrd="0" presId="urn:microsoft.com/office/officeart/2005/8/layout/hList1"/>
    <dgm:cxn modelId="{410BFE18-4019-40FF-AC82-61199A68796E}" srcId="{FDFF095C-018C-402B-A71C-007D4FB698B8}" destId="{AC74D283-05CE-4BDD-A115-24553AA3FE31}" srcOrd="0" destOrd="0" parTransId="{6FC80FBF-BADF-4044-85E5-8409D4762296}" sibTransId="{FC2357EC-4D73-4056-8A1F-3E2A41DD15D8}"/>
    <dgm:cxn modelId="{410E39BD-AA6D-4E5E-B08E-DD688918C78D}" srcId="{FDFF095C-018C-402B-A71C-007D4FB698B8}" destId="{966D1942-0AB4-46CF-8596-C0A0F8A96CB8}" srcOrd="1" destOrd="0" parTransId="{7FF558ED-E1D5-423B-A05E-454B0EC10FCC}" sibTransId="{8217F7FA-08C3-4BC4-A0D5-A6BD6B51C6EA}"/>
    <dgm:cxn modelId="{CCA374C9-1E5D-4575-8C31-340818351FE8}" srcId="{9748B178-395B-4BA2-B6B9-32A50DB297CE}" destId="{D6BFB08A-B165-40FE-8B9D-6353D400EF03}" srcOrd="1" destOrd="0" parTransId="{CDF397B3-48CA-4F73-9A22-77A17657DB15}" sibTransId="{0310E1D6-80AA-4578-AC6F-9B76C4CA71B1}"/>
    <dgm:cxn modelId="{87C28DFA-6155-4CE5-A17A-87FD70778F12}" type="presOf" srcId="{D6BFB08A-B165-40FE-8B9D-6353D400EF03}" destId="{5F68D5E8-118C-4CAD-AF1C-191E40BB7CE7}" srcOrd="0" destOrd="0" presId="urn:microsoft.com/office/officeart/2005/8/layout/hList1"/>
    <dgm:cxn modelId="{51F5FEE1-C336-4E27-BA43-D92372F6E9E3}" type="presOf" srcId="{AC74D283-05CE-4BDD-A115-24553AA3FE31}" destId="{CFDE4942-1FA2-4D70-B571-101369B24596}" srcOrd="0" destOrd="0" presId="urn:microsoft.com/office/officeart/2005/8/layout/hList1"/>
    <dgm:cxn modelId="{136A6957-E7BB-4961-8BE2-CCC532806945}" type="presOf" srcId="{FF9D03CD-71D8-4FD4-9E6C-9AB325CC19C9}" destId="{C42FC2D5-6863-4229-B635-8A2393AA8849}" srcOrd="0" destOrd="0" presId="urn:microsoft.com/office/officeart/2005/8/layout/hList1"/>
    <dgm:cxn modelId="{363BC3A9-2EE5-450E-90CB-37C7203867CE}" srcId="{9748B178-395B-4BA2-B6B9-32A50DB297CE}" destId="{FDFF095C-018C-402B-A71C-007D4FB698B8}" srcOrd="0" destOrd="0" parTransId="{2056F5E7-F290-41BE-9137-A1639DD1E04D}" sibTransId="{790628E8-1FB4-43CA-B332-25788AAFFD0A}"/>
    <dgm:cxn modelId="{B50DE1EB-DA54-4BEE-A22A-D1CFE62C0834}" type="presOf" srcId="{DA93F78B-F84A-4DC4-B973-FC46359E3B36}" destId="{EF7C40C7-8918-4426-88F1-20C15F2B4126}" srcOrd="0" destOrd="1" presId="urn:microsoft.com/office/officeart/2005/8/layout/hList1"/>
    <dgm:cxn modelId="{EC94142F-0B84-4E98-9D21-83C431146CC4}" srcId="{D6BFB08A-B165-40FE-8B9D-6353D400EF03}" destId="{86B4717C-E3F6-4E15-BAD8-614C367EE9B5}" srcOrd="0" destOrd="0" parTransId="{8E29D809-DA3A-4FAE-BD7E-9EBAE7BBD26E}" sibTransId="{F1951485-46E6-4E3F-BB59-55898E79B481}"/>
    <dgm:cxn modelId="{C8F4DF1A-8597-438B-86B2-A2F418F583EF}" type="presOf" srcId="{86B4717C-E3F6-4E15-BAD8-614C367EE9B5}" destId="{EF7C40C7-8918-4426-88F1-20C15F2B4126}" srcOrd="0" destOrd="0" presId="urn:microsoft.com/office/officeart/2005/8/layout/hList1"/>
    <dgm:cxn modelId="{55B508EF-7E90-4587-85D6-E4512AC874FF}" srcId="{D6BFB08A-B165-40FE-8B9D-6353D400EF03}" destId="{DA93F78B-F84A-4DC4-B973-FC46359E3B36}" srcOrd="1" destOrd="0" parTransId="{2F16CA57-0E3F-4B4E-8B6B-38F84FDC0009}" sibTransId="{FA0D5F07-2EC8-41A1-A857-A05AF444C85E}"/>
    <dgm:cxn modelId="{5491F4CC-8C0F-47A2-B4B2-3AD6DFEEF9B2}" type="presOf" srcId="{966D1942-0AB4-46CF-8596-C0A0F8A96CB8}" destId="{CFDE4942-1FA2-4D70-B571-101369B24596}" srcOrd="0" destOrd="1" presId="urn:microsoft.com/office/officeart/2005/8/layout/hList1"/>
    <dgm:cxn modelId="{289CB8C2-AEB2-4905-A4DB-F501A2F59451}" srcId="{EA6ACD71-2C2C-4DE5-BB01-12B076A3C64E}" destId="{FF9D03CD-71D8-4FD4-9E6C-9AB325CC19C9}" srcOrd="0" destOrd="0" parTransId="{167F5820-8612-4E8B-8304-C6838445CC83}" sibTransId="{4CD3A114-5D7E-42DC-A491-E84221784BC3}"/>
    <dgm:cxn modelId="{EBE1EC0E-7193-44E9-B721-4E472DD53EB1}" type="presOf" srcId="{9748B178-395B-4BA2-B6B9-32A50DB297CE}" destId="{F964E84A-EB8D-4A53-8961-CE98602A5452}" srcOrd="0" destOrd="0" presId="urn:microsoft.com/office/officeart/2005/8/layout/hList1"/>
    <dgm:cxn modelId="{55931D77-C96E-4DA5-81AD-637126BDF2BD}" srcId="{9748B178-395B-4BA2-B6B9-32A50DB297CE}" destId="{EA6ACD71-2C2C-4DE5-BB01-12B076A3C64E}" srcOrd="2" destOrd="0" parTransId="{C9C1938D-4C66-4D8C-850A-37BFBFF66027}" sibTransId="{E8EA917C-19D0-4518-B87C-A1FD51F93302}"/>
    <dgm:cxn modelId="{3513FBF1-89E4-4E6F-A91F-7832BE0A54E0}" type="presParOf" srcId="{F964E84A-EB8D-4A53-8961-CE98602A5452}" destId="{27260B3D-51E6-40FA-AB0A-CE0E409B261A}" srcOrd="0" destOrd="0" presId="urn:microsoft.com/office/officeart/2005/8/layout/hList1"/>
    <dgm:cxn modelId="{58CE8561-811D-46F1-BAC0-D8FD1FAC1336}" type="presParOf" srcId="{27260B3D-51E6-40FA-AB0A-CE0E409B261A}" destId="{268FB2E9-038C-4F1E-A8A2-B7750D33B89A}" srcOrd="0" destOrd="0" presId="urn:microsoft.com/office/officeart/2005/8/layout/hList1"/>
    <dgm:cxn modelId="{01B41B09-66BC-45F8-8790-91DB782698A4}" type="presParOf" srcId="{27260B3D-51E6-40FA-AB0A-CE0E409B261A}" destId="{CFDE4942-1FA2-4D70-B571-101369B24596}" srcOrd="1" destOrd="0" presId="urn:microsoft.com/office/officeart/2005/8/layout/hList1"/>
    <dgm:cxn modelId="{4F58C072-7917-4CE0-A197-5CC9F36381A5}" type="presParOf" srcId="{F964E84A-EB8D-4A53-8961-CE98602A5452}" destId="{96DBE6EA-D640-4C80-A99D-80983D969FC0}" srcOrd="1" destOrd="0" presId="urn:microsoft.com/office/officeart/2005/8/layout/hList1"/>
    <dgm:cxn modelId="{747543BA-E535-4AE5-A0D3-421B6F9AE1BC}" type="presParOf" srcId="{F964E84A-EB8D-4A53-8961-CE98602A5452}" destId="{E6B9CE4F-2789-4AF2-8830-EDE5A5D7102E}" srcOrd="2" destOrd="0" presId="urn:microsoft.com/office/officeart/2005/8/layout/hList1"/>
    <dgm:cxn modelId="{F6A6A63A-59CC-453C-8BFF-6F8EBAC98B87}" type="presParOf" srcId="{E6B9CE4F-2789-4AF2-8830-EDE5A5D7102E}" destId="{5F68D5E8-118C-4CAD-AF1C-191E40BB7CE7}" srcOrd="0" destOrd="0" presId="urn:microsoft.com/office/officeart/2005/8/layout/hList1"/>
    <dgm:cxn modelId="{8C90E4AD-A899-46D7-98B7-F55C9DF0FD1B}" type="presParOf" srcId="{E6B9CE4F-2789-4AF2-8830-EDE5A5D7102E}" destId="{EF7C40C7-8918-4426-88F1-20C15F2B4126}" srcOrd="1" destOrd="0" presId="urn:microsoft.com/office/officeart/2005/8/layout/hList1"/>
    <dgm:cxn modelId="{024E9270-8FCF-4A8A-8075-B6CF3031DF84}" type="presParOf" srcId="{F964E84A-EB8D-4A53-8961-CE98602A5452}" destId="{561C68E1-6C89-45B1-98EE-1E884EB2BDC3}" srcOrd="3" destOrd="0" presId="urn:microsoft.com/office/officeart/2005/8/layout/hList1"/>
    <dgm:cxn modelId="{0C382302-8A15-440A-BCC4-5C818378701A}" type="presParOf" srcId="{F964E84A-EB8D-4A53-8961-CE98602A5452}" destId="{2EE69962-1F78-4D77-99E7-3F7A6566D920}" srcOrd="4" destOrd="0" presId="urn:microsoft.com/office/officeart/2005/8/layout/hList1"/>
    <dgm:cxn modelId="{4E9712C4-5CD2-4F15-BEA8-6C08C07D84A5}" type="presParOf" srcId="{2EE69962-1F78-4D77-99E7-3F7A6566D920}" destId="{23288E78-E171-401E-8159-AD9CB7205094}" srcOrd="0" destOrd="0" presId="urn:microsoft.com/office/officeart/2005/8/layout/hList1"/>
    <dgm:cxn modelId="{02141437-8708-4BD6-9F23-901D54EC6754}" type="presParOf" srcId="{2EE69962-1F78-4D77-99E7-3F7A6566D920}" destId="{C42FC2D5-6863-4229-B635-8A2393AA88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38287-1A6B-4BCB-A093-EB682C0EFA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EA83B62-72E3-40FC-BCBE-468E93E51DE6}">
      <dgm:prSet/>
      <dgm:spPr/>
      <dgm:t>
        <a:bodyPr/>
        <a:lstStyle/>
        <a:p>
          <a:pPr rtl="0"/>
          <a:r>
            <a:rPr lang="en-GB" dirty="0"/>
            <a:t>Practices working collaboratively as network provider/federation</a:t>
          </a:r>
        </a:p>
      </dgm:t>
    </dgm:pt>
    <dgm:pt modelId="{030FA1F4-4AD0-4CB2-9414-44AFF4562C1B}" type="parTrans" cxnId="{2DF636C3-7E93-4891-8E9B-D3FA4F93B8AB}">
      <dgm:prSet/>
      <dgm:spPr/>
      <dgm:t>
        <a:bodyPr/>
        <a:lstStyle/>
        <a:p>
          <a:endParaRPr lang="en-GB"/>
        </a:p>
      </dgm:t>
    </dgm:pt>
    <dgm:pt modelId="{C245C888-4A81-46AF-ADB1-EC3D6A2E8CBF}" type="sibTrans" cxnId="{2DF636C3-7E93-4891-8E9B-D3FA4F93B8AB}">
      <dgm:prSet/>
      <dgm:spPr/>
      <dgm:t>
        <a:bodyPr/>
        <a:lstStyle/>
        <a:p>
          <a:endParaRPr lang="en-GB"/>
        </a:p>
      </dgm:t>
    </dgm:pt>
    <dgm:pt modelId="{3EE43859-A9C2-4A3F-8AC8-770BD37E2785}">
      <dgm:prSet/>
      <dgm:spPr/>
      <dgm:t>
        <a:bodyPr/>
        <a:lstStyle/>
        <a:p>
          <a:pPr rtl="0"/>
          <a:r>
            <a:rPr lang="en-GB" dirty="0"/>
            <a:t>Devo-</a:t>
          </a:r>
          <a:r>
            <a:rPr lang="en-GB" dirty="0" err="1"/>
            <a:t>Manc</a:t>
          </a:r>
          <a:r>
            <a:rPr lang="en-GB" dirty="0"/>
            <a:t> and others</a:t>
          </a:r>
        </a:p>
      </dgm:t>
    </dgm:pt>
    <dgm:pt modelId="{81CA524A-406E-4B9D-8DCE-CAA2FCF0281F}" type="parTrans" cxnId="{0A380D0F-AA38-4524-B834-74780B5AF158}">
      <dgm:prSet/>
      <dgm:spPr/>
      <dgm:t>
        <a:bodyPr/>
        <a:lstStyle/>
        <a:p>
          <a:endParaRPr lang="en-GB"/>
        </a:p>
      </dgm:t>
    </dgm:pt>
    <dgm:pt modelId="{BC94B163-1DB4-4E99-8C78-3F951ADB6EC2}" type="sibTrans" cxnId="{0A380D0F-AA38-4524-B834-74780B5AF158}">
      <dgm:prSet/>
      <dgm:spPr/>
      <dgm:t>
        <a:bodyPr/>
        <a:lstStyle/>
        <a:p>
          <a:endParaRPr lang="en-GB"/>
        </a:p>
      </dgm:t>
    </dgm:pt>
    <dgm:pt modelId="{F0D3F88D-E795-4211-ACFC-CC98567B1566}">
      <dgm:prSet/>
      <dgm:spPr/>
      <dgm:t>
        <a:bodyPr/>
        <a:lstStyle/>
        <a:p>
          <a:pPr rtl="0"/>
          <a:r>
            <a:rPr lang="en-GB" dirty="0"/>
            <a:t>Development of MCPs </a:t>
          </a:r>
        </a:p>
        <a:p>
          <a:pPr rtl="0"/>
          <a:r>
            <a:rPr lang="en-GB" dirty="0"/>
            <a:t>Primary care home</a:t>
          </a:r>
        </a:p>
      </dgm:t>
    </dgm:pt>
    <dgm:pt modelId="{0217F4FA-C6B3-436D-8E85-2EB55CCEC97D}" type="parTrans" cxnId="{A0AF71C6-1889-4CA3-85EA-1E45278CCBA1}">
      <dgm:prSet/>
      <dgm:spPr/>
      <dgm:t>
        <a:bodyPr/>
        <a:lstStyle/>
        <a:p>
          <a:endParaRPr lang="en-GB"/>
        </a:p>
      </dgm:t>
    </dgm:pt>
    <dgm:pt modelId="{73DC2C31-7F48-42C4-A2DA-C38950E87409}" type="sibTrans" cxnId="{A0AF71C6-1889-4CA3-85EA-1E45278CCBA1}">
      <dgm:prSet/>
      <dgm:spPr/>
      <dgm:t>
        <a:bodyPr/>
        <a:lstStyle/>
        <a:p>
          <a:endParaRPr lang="en-GB"/>
        </a:p>
      </dgm:t>
    </dgm:pt>
    <dgm:pt modelId="{AC92E78C-4A0D-4CE3-8833-FFF127A3AE9D}">
      <dgm:prSet/>
      <dgm:spPr/>
      <dgm:t>
        <a:bodyPr/>
        <a:lstStyle/>
        <a:p>
          <a:pPr rtl="0"/>
          <a:r>
            <a:rPr lang="en-GB" dirty="0"/>
            <a:t>Super-practices - c.50 in England with 30,000+ patients</a:t>
          </a:r>
        </a:p>
      </dgm:t>
    </dgm:pt>
    <dgm:pt modelId="{AAC1103E-0810-419E-ABE0-3420261EE55A}" type="parTrans" cxnId="{265DC4E7-04FD-44F8-8C3D-941886556E22}">
      <dgm:prSet/>
      <dgm:spPr/>
      <dgm:t>
        <a:bodyPr/>
        <a:lstStyle/>
        <a:p>
          <a:endParaRPr lang="en-GB"/>
        </a:p>
      </dgm:t>
    </dgm:pt>
    <dgm:pt modelId="{0BCC9C92-9288-45BD-A397-A6A7E7EC10A0}" type="sibTrans" cxnId="{265DC4E7-04FD-44F8-8C3D-941886556E22}">
      <dgm:prSet/>
      <dgm:spPr/>
      <dgm:t>
        <a:bodyPr/>
        <a:lstStyle/>
        <a:p>
          <a:endParaRPr lang="en-GB"/>
        </a:p>
      </dgm:t>
    </dgm:pt>
    <dgm:pt modelId="{BCEF9D71-8B14-49FB-96C7-7217143B2646}">
      <dgm:prSet/>
      <dgm:spPr/>
      <dgm:t>
        <a:bodyPr/>
        <a:lstStyle/>
        <a:p>
          <a:pPr rtl="0"/>
          <a:r>
            <a:rPr lang="en-GB" dirty="0"/>
            <a:t>Acute Trusts running or contracting with GP practices</a:t>
          </a:r>
        </a:p>
      </dgm:t>
    </dgm:pt>
    <dgm:pt modelId="{531E91D1-41BC-4125-B409-9D1397A586AD}" type="parTrans" cxnId="{671B4D46-6C7B-437E-A9EC-8C6B9A013125}">
      <dgm:prSet/>
      <dgm:spPr/>
      <dgm:t>
        <a:bodyPr/>
        <a:lstStyle/>
        <a:p>
          <a:endParaRPr lang="en-GB"/>
        </a:p>
      </dgm:t>
    </dgm:pt>
    <dgm:pt modelId="{D97F995E-40AF-4173-8CD1-C1BE015F1A93}" type="sibTrans" cxnId="{671B4D46-6C7B-437E-A9EC-8C6B9A013125}">
      <dgm:prSet/>
      <dgm:spPr/>
      <dgm:t>
        <a:bodyPr/>
        <a:lstStyle/>
        <a:p>
          <a:endParaRPr lang="en-GB"/>
        </a:p>
      </dgm:t>
    </dgm:pt>
    <dgm:pt modelId="{5526892C-C0DC-4A45-A710-642658B4C9CD}">
      <dgm:prSet/>
      <dgm:spPr/>
      <dgm:t>
        <a:bodyPr/>
        <a:lstStyle/>
        <a:p>
          <a:pPr rtl="0"/>
          <a:r>
            <a:rPr lang="en-GB" dirty="0"/>
            <a:t>PACS/ACO development</a:t>
          </a:r>
        </a:p>
      </dgm:t>
    </dgm:pt>
    <dgm:pt modelId="{CAB65ABE-4BEE-4357-B89C-E2C8B82F47FE}" type="parTrans" cxnId="{2603298A-3A56-42A8-BEFC-1950E4B9D8E1}">
      <dgm:prSet/>
      <dgm:spPr/>
      <dgm:t>
        <a:bodyPr/>
        <a:lstStyle/>
        <a:p>
          <a:endParaRPr lang="en-GB"/>
        </a:p>
      </dgm:t>
    </dgm:pt>
    <dgm:pt modelId="{2FEC70CD-C3C7-4433-B486-78E355DB6EEC}" type="sibTrans" cxnId="{2603298A-3A56-42A8-BEFC-1950E4B9D8E1}">
      <dgm:prSet/>
      <dgm:spPr/>
      <dgm:t>
        <a:bodyPr/>
        <a:lstStyle/>
        <a:p>
          <a:endParaRPr lang="en-GB"/>
        </a:p>
      </dgm:t>
    </dgm:pt>
    <dgm:pt modelId="{C4634B2B-9FC0-44EE-8389-58D28427D6DF}" type="pres">
      <dgm:prSet presAssocID="{15138287-1A6B-4BCB-A093-EB682C0EFA0F}" presName="diagram" presStyleCnt="0">
        <dgm:presLayoutVars>
          <dgm:dir/>
          <dgm:resizeHandles val="exact"/>
        </dgm:presLayoutVars>
      </dgm:prSet>
      <dgm:spPr/>
    </dgm:pt>
    <dgm:pt modelId="{5EEA6B49-1830-4E48-B598-372E70E315D8}" type="pres">
      <dgm:prSet presAssocID="{2EA83B62-72E3-40FC-BCBE-468E93E51DE6}" presName="node" presStyleLbl="node1" presStyleIdx="0" presStyleCnt="6">
        <dgm:presLayoutVars>
          <dgm:bulletEnabled val="1"/>
        </dgm:presLayoutVars>
      </dgm:prSet>
      <dgm:spPr/>
    </dgm:pt>
    <dgm:pt modelId="{0E574888-98AC-4CCD-B9CD-5956FC23C126}" type="pres">
      <dgm:prSet presAssocID="{C245C888-4A81-46AF-ADB1-EC3D6A2E8CBF}" presName="sibTrans" presStyleCnt="0"/>
      <dgm:spPr/>
    </dgm:pt>
    <dgm:pt modelId="{C639FFEB-DB4A-4142-95A0-0D3476153FF6}" type="pres">
      <dgm:prSet presAssocID="{3EE43859-A9C2-4A3F-8AC8-770BD37E2785}" presName="node" presStyleLbl="node1" presStyleIdx="1" presStyleCnt="6" custScaleY="96625">
        <dgm:presLayoutVars>
          <dgm:bulletEnabled val="1"/>
        </dgm:presLayoutVars>
      </dgm:prSet>
      <dgm:spPr/>
    </dgm:pt>
    <dgm:pt modelId="{9A5348AD-7F4D-402E-BC3B-119B500F898C}" type="pres">
      <dgm:prSet presAssocID="{BC94B163-1DB4-4E99-8C78-3F951ADB6EC2}" presName="sibTrans" presStyleCnt="0"/>
      <dgm:spPr/>
    </dgm:pt>
    <dgm:pt modelId="{A5FD26D5-4FB5-4B6B-8EAA-09D2B20D92BE}" type="pres">
      <dgm:prSet presAssocID="{F0D3F88D-E795-4211-ACFC-CC98567B1566}" presName="node" presStyleLbl="node1" presStyleIdx="2" presStyleCnt="6">
        <dgm:presLayoutVars>
          <dgm:bulletEnabled val="1"/>
        </dgm:presLayoutVars>
      </dgm:prSet>
      <dgm:spPr/>
    </dgm:pt>
    <dgm:pt modelId="{2D9AA388-3E63-48F8-940E-625C40C61D8F}" type="pres">
      <dgm:prSet presAssocID="{73DC2C31-7F48-42C4-A2DA-C38950E87409}" presName="sibTrans" presStyleCnt="0"/>
      <dgm:spPr/>
    </dgm:pt>
    <dgm:pt modelId="{1C09C71D-6591-4DB8-9C0B-A55A28D47116}" type="pres">
      <dgm:prSet presAssocID="{AC92E78C-4A0D-4CE3-8833-FFF127A3AE9D}" presName="node" presStyleLbl="node1" presStyleIdx="3" presStyleCnt="6">
        <dgm:presLayoutVars>
          <dgm:bulletEnabled val="1"/>
        </dgm:presLayoutVars>
      </dgm:prSet>
      <dgm:spPr/>
    </dgm:pt>
    <dgm:pt modelId="{0C6B1B37-7CB5-4C5C-8452-4332AABBB2E0}" type="pres">
      <dgm:prSet presAssocID="{0BCC9C92-9288-45BD-A397-A6A7E7EC10A0}" presName="sibTrans" presStyleCnt="0"/>
      <dgm:spPr/>
    </dgm:pt>
    <dgm:pt modelId="{9BB5CEF4-1D10-4DFD-8424-343F3EAD55FC}" type="pres">
      <dgm:prSet presAssocID="{BCEF9D71-8B14-49FB-96C7-7217143B2646}" presName="node" presStyleLbl="node1" presStyleIdx="4" presStyleCnt="6">
        <dgm:presLayoutVars>
          <dgm:bulletEnabled val="1"/>
        </dgm:presLayoutVars>
      </dgm:prSet>
      <dgm:spPr/>
    </dgm:pt>
    <dgm:pt modelId="{3880F442-23E1-48D5-9CDC-550ABFE0E92D}" type="pres">
      <dgm:prSet presAssocID="{D97F995E-40AF-4173-8CD1-C1BE015F1A93}" presName="sibTrans" presStyleCnt="0"/>
      <dgm:spPr/>
    </dgm:pt>
    <dgm:pt modelId="{56E09A9E-2718-4E11-BCA8-A5ADFC1006C6}" type="pres">
      <dgm:prSet presAssocID="{5526892C-C0DC-4A45-A710-642658B4C9CD}" presName="node" presStyleLbl="node1" presStyleIdx="5" presStyleCnt="6">
        <dgm:presLayoutVars>
          <dgm:bulletEnabled val="1"/>
        </dgm:presLayoutVars>
      </dgm:prSet>
      <dgm:spPr/>
    </dgm:pt>
  </dgm:ptLst>
  <dgm:cxnLst>
    <dgm:cxn modelId="{0A380D0F-AA38-4524-B834-74780B5AF158}" srcId="{15138287-1A6B-4BCB-A093-EB682C0EFA0F}" destId="{3EE43859-A9C2-4A3F-8AC8-770BD37E2785}" srcOrd="1" destOrd="0" parTransId="{81CA524A-406E-4B9D-8DCE-CAA2FCF0281F}" sibTransId="{BC94B163-1DB4-4E99-8C78-3F951ADB6EC2}"/>
    <dgm:cxn modelId="{98FF98CD-EBD7-4A66-AA29-F0F48FE5448D}" type="presOf" srcId="{15138287-1A6B-4BCB-A093-EB682C0EFA0F}" destId="{C4634B2B-9FC0-44EE-8389-58D28427D6DF}" srcOrd="0" destOrd="0" presId="urn:microsoft.com/office/officeart/2005/8/layout/default"/>
    <dgm:cxn modelId="{67121471-6781-4DCE-BB00-133968400952}" type="presOf" srcId="{F0D3F88D-E795-4211-ACFC-CC98567B1566}" destId="{A5FD26D5-4FB5-4B6B-8EAA-09D2B20D92BE}" srcOrd="0" destOrd="0" presId="urn:microsoft.com/office/officeart/2005/8/layout/default"/>
    <dgm:cxn modelId="{1BDD8652-8B75-4376-9892-5DFA23B94789}" type="presOf" srcId="{3EE43859-A9C2-4A3F-8AC8-770BD37E2785}" destId="{C639FFEB-DB4A-4142-95A0-0D3476153FF6}" srcOrd="0" destOrd="0" presId="urn:microsoft.com/office/officeart/2005/8/layout/default"/>
    <dgm:cxn modelId="{9CFE296C-70CE-4B87-8379-6977DA8141D8}" type="presOf" srcId="{AC92E78C-4A0D-4CE3-8833-FFF127A3AE9D}" destId="{1C09C71D-6591-4DB8-9C0B-A55A28D47116}" srcOrd="0" destOrd="0" presId="urn:microsoft.com/office/officeart/2005/8/layout/default"/>
    <dgm:cxn modelId="{FD3F9E28-B36C-42DB-86C8-F767553C728D}" type="presOf" srcId="{5526892C-C0DC-4A45-A710-642658B4C9CD}" destId="{56E09A9E-2718-4E11-BCA8-A5ADFC1006C6}" srcOrd="0" destOrd="0" presId="urn:microsoft.com/office/officeart/2005/8/layout/default"/>
    <dgm:cxn modelId="{671B4D46-6C7B-437E-A9EC-8C6B9A013125}" srcId="{15138287-1A6B-4BCB-A093-EB682C0EFA0F}" destId="{BCEF9D71-8B14-49FB-96C7-7217143B2646}" srcOrd="4" destOrd="0" parTransId="{531E91D1-41BC-4125-B409-9D1397A586AD}" sibTransId="{D97F995E-40AF-4173-8CD1-C1BE015F1A93}"/>
    <dgm:cxn modelId="{2603298A-3A56-42A8-BEFC-1950E4B9D8E1}" srcId="{15138287-1A6B-4BCB-A093-EB682C0EFA0F}" destId="{5526892C-C0DC-4A45-A710-642658B4C9CD}" srcOrd="5" destOrd="0" parTransId="{CAB65ABE-4BEE-4357-B89C-E2C8B82F47FE}" sibTransId="{2FEC70CD-C3C7-4433-B486-78E355DB6EEC}"/>
    <dgm:cxn modelId="{2DF636C3-7E93-4891-8E9B-D3FA4F93B8AB}" srcId="{15138287-1A6B-4BCB-A093-EB682C0EFA0F}" destId="{2EA83B62-72E3-40FC-BCBE-468E93E51DE6}" srcOrd="0" destOrd="0" parTransId="{030FA1F4-4AD0-4CB2-9414-44AFF4562C1B}" sibTransId="{C245C888-4A81-46AF-ADB1-EC3D6A2E8CBF}"/>
    <dgm:cxn modelId="{A365DCA7-C8F4-43D0-8046-A3B02CC79B80}" type="presOf" srcId="{BCEF9D71-8B14-49FB-96C7-7217143B2646}" destId="{9BB5CEF4-1D10-4DFD-8424-343F3EAD55FC}" srcOrd="0" destOrd="0" presId="urn:microsoft.com/office/officeart/2005/8/layout/default"/>
    <dgm:cxn modelId="{93EB4B20-6D9A-4BD1-B817-E83027BAD139}" type="presOf" srcId="{2EA83B62-72E3-40FC-BCBE-468E93E51DE6}" destId="{5EEA6B49-1830-4E48-B598-372E70E315D8}" srcOrd="0" destOrd="0" presId="urn:microsoft.com/office/officeart/2005/8/layout/default"/>
    <dgm:cxn modelId="{265DC4E7-04FD-44F8-8C3D-941886556E22}" srcId="{15138287-1A6B-4BCB-A093-EB682C0EFA0F}" destId="{AC92E78C-4A0D-4CE3-8833-FFF127A3AE9D}" srcOrd="3" destOrd="0" parTransId="{AAC1103E-0810-419E-ABE0-3420261EE55A}" sibTransId="{0BCC9C92-9288-45BD-A397-A6A7E7EC10A0}"/>
    <dgm:cxn modelId="{A0AF71C6-1889-4CA3-85EA-1E45278CCBA1}" srcId="{15138287-1A6B-4BCB-A093-EB682C0EFA0F}" destId="{F0D3F88D-E795-4211-ACFC-CC98567B1566}" srcOrd="2" destOrd="0" parTransId="{0217F4FA-C6B3-436D-8E85-2EB55CCEC97D}" sibTransId="{73DC2C31-7F48-42C4-A2DA-C38950E87409}"/>
    <dgm:cxn modelId="{80A4F3DE-FD50-4EF4-855B-326D00F96C01}" type="presParOf" srcId="{C4634B2B-9FC0-44EE-8389-58D28427D6DF}" destId="{5EEA6B49-1830-4E48-B598-372E70E315D8}" srcOrd="0" destOrd="0" presId="urn:microsoft.com/office/officeart/2005/8/layout/default"/>
    <dgm:cxn modelId="{72CEBA30-97F6-4D02-9EDD-C926F03CD61C}" type="presParOf" srcId="{C4634B2B-9FC0-44EE-8389-58D28427D6DF}" destId="{0E574888-98AC-4CCD-B9CD-5956FC23C126}" srcOrd="1" destOrd="0" presId="urn:microsoft.com/office/officeart/2005/8/layout/default"/>
    <dgm:cxn modelId="{ADBF2673-D81B-48D5-8BB6-2A8D3D794A72}" type="presParOf" srcId="{C4634B2B-9FC0-44EE-8389-58D28427D6DF}" destId="{C639FFEB-DB4A-4142-95A0-0D3476153FF6}" srcOrd="2" destOrd="0" presId="urn:microsoft.com/office/officeart/2005/8/layout/default"/>
    <dgm:cxn modelId="{75D714DF-4BFE-4BFC-8894-ED75A3DCB967}" type="presParOf" srcId="{C4634B2B-9FC0-44EE-8389-58D28427D6DF}" destId="{9A5348AD-7F4D-402E-BC3B-119B500F898C}" srcOrd="3" destOrd="0" presId="urn:microsoft.com/office/officeart/2005/8/layout/default"/>
    <dgm:cxn modelId="{56BBB8FE-9D28-4FA5-AF91-66584B6735F7}" type="presParOf" srcId="{C4634B2B-9FC0-44EE-8389-58D28427D6DF}" destId="{A5FD26D5-4FB5-4B6B-8EAA-09D2B20D92BE}" srcOrd="4" destOrd="0" presId="urn:microsoft.com/office/officeart/2005/8/layout/default"/>
    <dgm:cxn modelId="{8F1B2313-37E7-48E2-8B47-88972971C574}" type="presParOf" srcId="{C4634B2B-9FC0-44EE-8389-58D28427D6DF}" destId="{2D9AA388-3E63-48F8-940E-625C40C61D8F}" srcOrd="5" destOrd="0" presId="urn:microsoft.com/office/officeart/2005/8/layout/default"/>
    <dgm:cxn modelId="{44FC53D8-3FDC-413F-BE46-6349BF856DF9}" type="presParOf" srcId="{C4634B2B-9FC0-44EE-8389-58D28427D6DF}" destId="{1C09C71D-6591-4DB8-9C0B-A55A28D47116}" srcOrd="6" destOrd="0" presId="urn:microsoft.com/office/officeart/2005/8/layout/default"/>
    <dgm:cxn modelId="{6F793027-5F1D-486C-BCFE-9D163BBFE49A}" type="presParOf" srcId="{C4634B2B-9FC0-44EE-8389-58D28427D6DF}" destId="{0C6B1B37-7CB5-4C5C-8452-4332AABBB2E0}" srcOrd="7" destOrd="0" presId="urn:microsoft.com/office/officeart/2005/8/layout/default"/>
    <dgm:cxn modelId="{83009D60-F857-40BB-81AD-E0E7247072F9}" type="presParOf" srcId="{C4634B2B-9FC0-44EE-8389-58D28427D6DF}" destId="{9BB5CEF4-1D10-4DFD-8424-343F3EAD55FC}" srcOrd="8" destOrd="0" presId="urn:microsoft.com/office/officeart/2005/8/layout/default"/>
    <dgm:cxn modelId="{48204A0F-44AE-4BC8-9A14-3763381E808E}" type="presParOf" srcId="{C4634B2B-9FC0-44EE-8389-58D28427D6DF}" destId="{3880F442-23E1-48D5-9CDC-550ABFE0E92D}" srcOrd="9" destOrd="0" presId="urn:microsoft.com/office/officeart/2005/8/layout/default"/>
    <dgm:cxn modelId="{FEBC20C5-B716-40C9-B2D5-21E587471E16}" type="presParOf" srcId="{C4634B2B-9FC0-44EE-8389-58D28427D6DF}" destId="{56E09A9E-2718-4E11-BCA8-A5ADFC1006C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FB2E9-038C-4F1E-A8A2-B7750D33B89A}">
      <dsp:nvSpPr>
        <dsp:cNvPr id="0" name=""/>
        <dsp:cNvSpPr/>
      </dsp:nvSpPr>
      <dsp:spPr>
        <a:xfrm>
          <a:off x="1179" y="493641"/>
          <a:ext cx="1149697" cy="4348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Virtual MCP</a:t>
          </a:r>
        </a:p>
      </dsp:txBody>
      <dsp:txXfrm>
        <a:off x="1179" y="493641"/>
        <a:ext cx="1149697" cy="434880"/>
      </dsp:txXfrm>
    </dsp:sp>
    <dsp:sp modelId="{CFDE4942-1FA2-4D70-B571-101369B24596}">
      <dsp:nvSpPr>
        <dsp:cNvPr id="0" name=""/>
        <dsp:cNvSpPr/>
      </dsp:nvSpPr>
      <dsp:spPr>
        <a:xfrm>
          <a:off x="1179" y="928521"/>
          <a:ext cx="1149697" cy="12187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Alliance agreement</a:t>
          </a:r>
        </a:p>
        <a:p>
          <a:pPr marL="114300" lvl="1" indent="-114300" algn="l" defTabSz="533400">
            <a:lnSpc>
              <a:spcPct val="90000"/>
            </a:lnSpc>
            <a:spcBef>
              <a:spcPct val="0"/>
            </a:spcBef>
            <a:spcAft>
              <a:spcPct val="15000"/>
            </a:spcAft>
            <a:buChar char="•"/>
          </a:pPr>
          <a:r>
            <a:rPr lang="en-GB" sz="1200" kern="1200" dirty="0"/>
            <a:t>No change to current contractual arrangements</a:t>
          </a:r>
        </a:p>
      </dsp:txBody>
      <dsp:txXfrm>
        <a:off x="1179" y="928521"/>
        <a:ext cx="1149697" cy="1218779"/>
      </dsp:txXfrm>
    </dsp:sp>
    <dsp:sp modelId="{5F68D5E8-118C-4CAD-AF1C-191E40BB7CE7}">
      <dsp:nvSpPr>
        <dsp:cNvPr id="0" name=""/>
        <dsp:cNvSpPr/>
      </dsp:nvSpPr>
      <dsp:spPr>
        <a:xfrm>
          <a:off x="1311833" y="493641"/>
          <a:ext cx="1149697" cy="4348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Partially integrated MCP</a:t>
          </a:r>
        </a:p>
      </dsp:txBody>
      <dsp:txXfrm>
        <a:off x="1311833" y="493641"/>
        <a:ext cx="1149697" cy="434880"/>
      </dsp:txXfrm>
    </dsp:sp>
    <dsp:sp modelId="{EF7C40C7-8918-4426-88F1-20C15F2B4126}">
      <dsp:nvSpPr>
        <dsp:cNvPr id="0" name=""/>
        <dsp:cNvSpPr/>
      </dsp:nvSpPr>
      <dsp:spPr>
        <a:xfrm>
          <a:off x="1311833" y="928521"/>
          <a:ext cx="1149697" cy="12187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G/PMS for core general practice</a:t>
          </a:r>
        </a:p>
        <a:p>
          <a:pPr marL="114300" lvl="1" indent="-114300" algn="l" defTabSz="533400">
            <a:lnSpc>
              <a:spcPct val="90000"/>
            </a:lnSpc>
            <a:spcBef>
              <a:spcPct val="0"/>
            </a:spcBef>
            <a:spcAft>
              <a:spcPct val="15000"/>
            </a:spcAft>
            <a:buChar char="•"/>
          </a:pPr>
          <a:r>
            <a:rPr lang="en-GB" sz="1200" kern="1200" dirty="0"/>
            <a:t>MCP contract for all other services</a:t>
          </a:r>
        </a:p>
      </dsp:txBody>
      <dsp:txXfrm>
        <a:off x="1311833" y="928521"/>
        <a:ext cx="1149697" cy="1218779"/>
      </dsp:txXfrm>
    </dsp:sp>
    <dsp:sp modelId="{23288E78-E171-401E-8159-AD9CB7205094}">
      <dsp:nvSpPr>
        <dsp:cNvPr id="0" name=""/>
        <dsp:cNvSpPr/>
      </dsp:nvSpPr>
      <dsp:spPr>
        <a:xfrm>
          <a:off x="2622488" y="493641"/>
          <a:ext cx="1149697" cy="4348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Fully integrated MCP</a:t>
          </a:r>
        </a:p>
      </dsp:txBody>
      <dsp:txXfrm>
        <a:off x="2622488" y="493641"/>
        <a:ext cx="1149697" cy="434880"/>
      </dsp:txXfrm>
    </dsp:sp>
    <dsp:sp modelId="{C42FC2D5-6863-4229-B635-8A2393AA8849}">
      <dsp:nvSpPr>
        <dsp:cNvPr id="0" name=""/>
        <dsp:cNvSpPr/>
      </dsp:nvSpPr>
      <dsp:spPr>
        <a:xfrm>
          <a:off x="2622488" y="928521"/>
          <a:ext cx="1149697" cy="12187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Single MCP contract for all primary care and community services</a:t>
          </a:r>
        </a:p>
      </dsp:txBody>
      <dsp:txXfrm>
        <a:off x="2622488" y="928521"/>
        <a:ext cx="1149697" cy="1218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6B49-1830-4E48-B598-372E70E315D8}">
      <dsp:nvSpPr>
        <dsp:cNvPr id="0" name=""/>
        <dsp:cNvSpPr/>
      </dsp:nvSpPr>
      <dsp:spPr>
        <a:xfrm>
          <a:off x="0" y="514228"/>
          <a:ext cx="1850880" cy="1110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Practices working collaboratively as network provider/federation</a:t>
          </a:r>
        </a:p>
      </dsp:txBody>
      <dsp:txXfrm>
        <a:off x="0" y="514228"/>
        <a:ext cx="1850880" cy="1110528"/>
      </dsp:txXfrm>
    </dsp:sp>
    <dsp:sp modelId="{C639FFEB-DB4A-4142-95A0-0D3476153FF6}">
      <dsp:nvSpPr>
        <dsp:cNvPr id="0" name=""/>
        <dsp:cNvSpPr/>
      </dsp:nvSpPr>
      <dsp:spPr>
        <a:xfrm>
          <a:off x="2035968" y="532968"/>
          <a:ext cx="1850880" cy="1073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Devo-</a:t>
          </a:r>
          <a:r>
            <a:rPr lang="en-GB" sz="1700" kern="1200" dirty="0" err="1"/>
            <a:t>Manc</a:t>
          </a:r>
          <a:r>
            <a:rPr lang="en-GB" sz="1700" kern="1200" dirty="0"/>
            <a:t> and others</a:t>
          </a:r>
        </a:p>
      </dsp:txBody>
      <dsp:txXfrm>
        <a:off x="2035968" y="532968"/>
        <a:ext cx="1850880" cy="1073048"/>
      </dsp:txXfrm>
    </dsp:sp>
    <dsp:sp modelId="{A5FD26D5-4FB5-4B6B-8EAA-09D2B20D92BE}">
      <dsp:nvSpPr>
        <dsp:cNvPr id="0" name=""/>
        <dsp:cNvSpPr/>
      </dsp:nvSpPr>
      <dsp:spPr>
        <a:xfrm>
          <a:off x="4071937" y="514228"/>
          <a:ext cx="1850880" cy="1110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Development of MCPs </a:t>
          </a:r>
        </a:p>
        <a:p>
          <a:pPr marL="0" lvl="0" indent="0" algn="ctr" defTabSz="755650" rtl="0">
            <a:lnSpc>
              <a:spcPct val="90000"/>
            </a:lnSpc>
            <a:spcBef>
              <a:spcPct val="0"/>
            </a:spcBef>
            <a:spcAft>
              <a:spcPct val="35000"/>
            </a:spcAft>
            <a:buNone/>
          </a:pPr>
          <a:r>
            <a:rPr lang="en-GB" sz="1700" kern="1200" dirty="0"/>
            <a:t>Primary care home</a:t>
          </a:r>
        </a:p>
      </dsp:txBody>
      <dsp:txXfrm>
        <a:off x="4071937" y="514228"/>
        <a:ext cx="1850880" cy="1110528"/>
      </dsp:txXfrm>
    </dsp:sp>
    <dsp:sp modelId="{1C09C71D-6591-4DB8-9C0B-A55A28D47116}">
      <dsp:nvSpPr>
        <dsp:cNvPr id="0" name=""/>
        <dsp:cNvSpPr/>
      </dsp:nvSpPr>
      <dsp:spPr>
        <a:xfrm>
          <a:off x="0" y="1809844"/>
          <a:ext cx="1850880" cy="1110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Super-practices - c.50 in England with 30,000+ patients</a:t>
          </a:r>
        </a:p>
      </dsp:txBody>
      <dsp:txXfrm>
        <a:off x="0" y="1809844"/>
        <a:ext cx="1850880" cy="1110528"/>
      </dsp:txXfrm>
    </dsp:sp>
    <dsp:sp modelId="{9BB5CEF4-1D10-4DFD-8424-343F3EAD55FC}">
      <dsp:nvSpPr>
        <dsp:cNvPr id="0" name=""/>
        <dsp:cNvSpPr/>
      </dsp:nvSpPr>
      <dsp:spPr>
        <a:xfrm>
          <a:off x="2035968" y="1809844"/>
          <a:ext cx="1850880" cy="1110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Acute Trusts running or contracting with GP practices</a:t>
          </a:r>
        </a:p>
      </dsp:txBody>
      <dsp:txXfrm>
        <a:off x="2035968" y="1809844"/>
        <a:ext cx="1850880" cy="1110528"/>
      </dsp:txXfrm>
    </dsp:sp>
    <dsp:sp modelId="{56E09A9E-2718-4E11-BCA8-A5ADFC1006C6}">
      <dsp:nvSpPr>
        <dsp:cNvPr id="0" name=""/>
        <dsp:cNvSpPr/>
      </dsp:nvSpPr>
      <dsp:spPr>
        <a:xfrm>
          <a:off x="4071937" y="1809844"/>
          <a:ext cx="1850880" cy="1110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PACS/ACO development</a:t>
          </a:r>
        </a:p>
      </dsp:txBody>
      <dsp:txXfrm>
        <a:off x="4071937" y="1809844"/>
        <a:ext cx="1850880" cy="11105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85A49AA-F82B-7F43-97F9-2E361A3A5817}" type="datetimeFigureOut">
              <a:rPr lang="en-US" smtClean="0"/>
              <a:t>2/9/2017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4B03147-221E-DF4C-8FB5-DFBB07EB4721}" type="datetimeFigureOut">
              <a:rPr lang="en-US" smtClean="0"/>
              <a:t>2/9/2017</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0000"/>
              </a:lnSpc>
              <a:buFontTx/>
              <a:buNone/>
            </a:pPr>
            <a:r>
              <a:rPr lang="en-GB" sz="2000" dirty="0">
                <a:latin typeface="Calibri Light" panose="020F0302020204030204" pitchFamily="34" charset="0"/>
              </a:rPr>
              <a:t>Political sensitivities (JH) – need assurance that GPs will continue to provide proactive care for elderly frail </a:t>
            </a:r>
          </a:p>
          <a:p>
            <a:pPr marL="0" lvl="1" indent="0">
              <a:lnSpc>
                <a:spcPct val="100000"/>
              </a:lnSpc>
              <a:buFontTx/>
              <a:buNone/>
            </a:pPr>
            <a:r>
              <a:rPr lang="en-GB" sz="2000" dirty="0">
                <a:latin typeface="Calibri Light" panose="020F0302020204030204" pitchFamily="34" charset="0"/>
              </a:rPr>
              <a:t>Tell</a:t>
            </a:r>
            <a:r>
              <a:rPr lang="en-GB" sz="2000" baseline="0" dirty="0">
                <a:latin typeface="Calibri Light" panose="020F0302020204030204" pitchFamily="34" charset="0"/>
              </a:rPr>
              <a:t> committee that we r</a:t>
            </a:r>
            <a:r>
              <a:rPr lang="en-GB" sz="2000" dirty="0">
                <a:latin typeface="Calibri Light" panose="020F0302020204030204" pitchFamily="34" charset="0"/>
              </a:rPr>
              <a:t>eally pushed back on this </a:t>
            </a:r>
          </a:p>
        </p:txBody>
      </p:sp>
      <p:sp>
        <p:nvSpPr>
          <p:cNvPr id="4" name="Slide Number Placeholder 3"/>
          <p:cNvSpPr>
            <a:spLocks noGrp="1"/>
          </p:cNvSpPr>
          <p:nvPr>
            <p:ph type="sldNum" sz="quarter" idx="10"/>
          </p:nvPr>
        </p:nvSpPr>
        <p:spPr/>
        <p:txBody>
          <a:bodyPr/>
          <a:lstStyle/>
          <a:p>
            <a:fld id="{87B44F72-B667-724A-817B-C8D52BA16B5C}" type="slidenum">
              <a:rPr lang="en-GB" smtClean="0"/>
              <a:t>6</a:t>
            </a:fld>
            <a:endParaRPr lang="en-GB"/>
          </a:p>
        </p:txBody>
      </p:sp>
    </p:spTree>
    <p:extLst>
      <p:ext uri="{BB962C8B-B14F-4D97-AF65-F5344CB8AC3E}">
        <p14:creationId xmlns:p14="http://schemas.microsoft.com/office/powerpoint/2010/main" val="2682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19</a:t>
            </a:fld>
            <a:endParaRPr lang="en-GB"/>
          </a:p>
        </p:txBody>
      </p:sp>
    </p:spTree>
    <p:extLst>
      <p:ext uri="{BB962C8B-B14F-4D97-AF65-F5344CB8AC3E}">
        <p14:creationId xmlns:p14="http://schemas.microsoft.com/office/powerpoint/2010/main" val="146073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Indemnity</a:t>
            </a:r>
          </a:p>
          <a:p>
            <a:r>
              <a:rPr lang="en-GB" sz="1200" kern="1200" dirty="0">
                <a:solidFill>
                  <a:schemeClr val="tx1"/>
                </a:solidFill>
                <a:effectLst/>
                <a:latin typeface="+mn-lt"/>
                <a:ea typeface="+mn-ea"/>
                <a:cs typeface="+mn-cs"/>
              </a:rPr>
              <a:t>£30 already going into GS in March 17 for the year 16/17.</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MSW and Charlotte are liaising with NHS </a:t>
            </a:r>
            <a:r>
              <a:rPr lang="en-GB" sz="1200" kern="1200" dirty="0" err="1">
                <a:solidFill>
                  <a:schemeClr val="tx1"/>
                </a:solidFill>
                <a:effectLst/>
                <a:latin typeface="+mn-lt"/>
                <a:ea typeface="+mn-ea"/>
                <a:cs typeface="+mn-cs"/>
              </a:rPr>
              <a:t>Eng</a:t>
            </a:r>
            <a:r>
              <a:rPr lang="en-GB" sz="1200" kern="1200" dirty="0">
                <a:solidFill>
                  <a:schemeClr val="tx1"/>
                </a:solidFill>
                <a:effectLst/>
                <a:latin typeface="+mn-lt"/>
                <a:ea typeface="+mn-ea"/>
                <a:cs typeface="+mn-cs"/>
              </a:rPr>
              <a:t> about how to disperse the £30M from each year to benefit all deliverers of care. Different methodologies can be used, but give a ball-park figure of £2-2.50 per session worked </a:t>
            </a:r>
            <a:r>
              <a:rPr lang="en-GB" sz="1200" b="1" kern="1200" dirty="0">
                <a:solidFill>
                  <a:schemeClr val="tx1"/>
                </a:solidFill>
                <a:effectLst/>
                <a:latin typeface="+mn-lt"/>
                <a:ea typeface="+mn-ea"/>
                <a:cs typeface="+mn-cs"/>
              </a:rPr>
              <a:t>for each year of the uplift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treasury are concerned that the £30M from 16/17 (and effectively £60M for 17/18) could be partially captured by partners and converted to profit. If they sense this then future deals may fall. Therefore we must ensure that salaried and sessional Drs get their proportionate allocation.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NHS </a:t>
            </a:r>
            <a:r>
              <a:rPr lang="en-GB" sz="1200" kern="1200" dirty="0" err="1">
                <a:solidFill>
                  <a:schemeClr val="tx1"/>
                </a:solidFill>
                <a:effectLst/>
                <a:latin typeface="+mn-lt"/>
                <a:ea typeface="+mn-ea"/>
                <a:cs typeface="+mn-cs"/>
              </a:rPr>
              <a:t>Eng</a:t>
            </a:r>
            <a:r>
              <a:rPr lang="en-GB" sz="1200" kern="1200" dirty="0">
                <a:solidFill>
                  <a:schemeClr val="tx1"/>
                </a:solidFill>
                <a:effectLst/>
                <a:latin typeface="+mn-lt"/>
                <a:ea typeface="+mn-ea"/>
                <a:cs typeface="+mn-cs"/>
              </a:rPr>
              <a:t> are working on guidance (with our input). Partners should expect to disperse this resource. Note that the 16/17 money will come in March 17 and it is unlikely that locums and salaried Drs have been charging the extra £2 per session, so 16/17 money will end up as profit for Partners. Some sessional Drs are unhappy that we did not issue guidance last April so that they could introduce the surcharge then (just to warn of the possible sessional angle of questioning)</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2">
                    <a:lumMod val="95000"/>
                    <a:lumOff val="5000"/>
                  </a:schemeClr>
                </a:solidFill>
                <a:latin typeface="+mn-lt"/>
              </a:rPr>
              <a:t>Intermediaries legislation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solidFill>
                <a:schemeClr val="tx2">
                  <a:lumMod val="95000"/>
                  <a:lumOff val="5000"/>
                </a:schemeClr>
              </a:solidFill>
              <a:latin typeface="+mn-lt"/>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0" dirty="0">
                <a:solidFill>
                  <a:schemeClr val="tx2">
                    <a:lumMod val="95000"/>
                    <a:lumOff val="5000"/>
                  </a:schemeClr>
                </a:solidFill>
                <a:latin typeface="+mn-lt"/>
              </a:rPr>
              <a:t>Change</a:t>
            </a:r>
            <a:r>
              <a:rPr lang="en-GB" b="0" baseline="0" dirty="0">
                <a:solidFill>
                  <a:schemeClr val="tx2">
                    <a:lumMod val="95000"/>
                    <a:lumOff val="5000"/>
                  </a:schemeClr>
                </a:solidFill>
                <a:latin typeface="+mn-lt"/>
              </a:rPr>
              <a:t> in tax legislation could make practices responsible for locum tax and NI contributions in certain situations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0" dirty="0">
                <a:solidFill>
                  <a:schemeClr val="tx2">
                    <a:lumMod val="95000"/>
                    <a:lumOff val="5000"/>
                  </a:schemeClr>
                </a:solidFill>
                <a:latin typeface="+mn-lt"/>
              </a:rPr>
              <a:t>Formally</a:t>
            </a:r>
            <a:r>
              <a:rPr lang="en-GB" b="0" baseline="0" dirty="0">
                <a:solidFill>
                  <a:schemeClr val="tx2">
                    <a:lumMod val="95000"/>
                    <a:lumOff val="5000"/>
                  </a:schemeClr>
                </a:solidFill>
                <a:latin typeface="+mn-lt"/>
              </a:rPr>
              <a:t> raised with HMRC and DH to make sure this doesn’t happen.</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b="0" baseline="0" dirty="0">
              <a:solidFill>
                <a:schemeClr val="tx2">
                  <a:lumMod val="95000"/>
                  <a:lumOff val="5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baseline="0" dirty="0">
                <a:solidFill>
                  <a:schemeClr val="tx2">
                    <a:lumMod val="95000"/>
                    <a:lumOff val="5000"/>
                  </a:schemeClr>
                </a:solidFill>
                <a:latin typeface="+mn-lt"/>
              </a:rPr>
              <a:t>Pensions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baseline="0" dirty="0">
              <a:solidFill>
                <a:schemeClr val="tx2">
                  <a:lumMod val="95000"/>
                  <a:lumOff val="5000"/>
                </a:schemeClr>
              </a:solidFill>
              <a:latin typeface="+mn-lt"/>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0" baseline="0" dirty="0">
                <a:solidFill>
                  <a:schemeClr val="tx2">
                    <a:lumMod val="95000"/>
                    <a:lumOff val="5000"/>
                  </a:schemeClr>
                </a:solidFill>
                <a:latin typeface="+mn-lt"/>
              </a:rPr>
              <a:t>Lack of clear processes (what forms are needed </a:t>
            </a:r>
            <a:r>
              <a:rPr lang="en-GB" b="0" baseline="0" dirty="0" err="1">
                <a:solidFill>
                  <a:schemeClr val="tx2">
                    <a:lumMod val="95000"/>
                    <a:lumOff val="5000"/>
                  </a:schemeClr>
                </a:solidFill>
                <a:latin typeface="+mn-lt"/>
              </a:rPr>
              <a:t>etc</a:t>
            </a:r>
            <a:r>
              <a:rPr lang="en-GB" b="0" baseline="0" dirty="0">
                <a:solidFill>
                  <a:schemeClr val="tx2">
                    <a:lumMod val="95000"/>
                    <a:lumOff val="5000"/>
                  </a:schemeClr>
                </a:solidFill>
                <a:latin typeface="+mn-lt"/>
              </a:rPr>
              <a:t>) and delays in processing paperwork for locum pensions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0" baseline="0" dirty="0">
                <a:solidFill>
                  <a:schemeClr val="tx2">
                    <a:lumMod val="95000"/>
                    <a:lumOff val="5000"/>
                  </a:schemeClr>
                </a:solidFill>
                <a:latin typeface="+mn-lt"/>
              </a:rPr>
              <a:t>Continued engagement with PCSE to resolve issues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dirty="0">
              <a:solidFill>
                <a:schemeClr val="tx2">
                  <a:lumMod val="95000"/>
                  <a:lumOff val="5000"/>
                </a:schemeClr>
              </a:solidFill>
              <a:latin typeface="+mn-lt"/>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22</a:t>
            </a:fld>
            <a:endParaRPr lang="en-GB"/>
          </a:p>
        </p:txBody>
      </p:sp>
    </p:spTree>
    <p:extLst>
      <p:ext uri="{BB962C8B-B14F-4D97-AF65-F5344CB8AC3E}">
        <p14:creationId xmlns:p14="http://schemas.microsoft.com/office/powerpoint/2010/main" val="342675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Comprehensive package of support to General Practice</a:t>
            </a:r>
          </a:p>
          <a:p>
            <a:r>
              <a:rPr lang="en-GB" dirty="0"/>
              <a:t>Funding will rise to at least 10.4% of NHS spending (close to our call of 11%)</a:t>
            </a:r>
          </a:p>
          <a:p>
            <a:r>
              <a:rPr lang="en-GB" dirty="0"/>
              <a:t>Majority of our asks in Responsive, Safe and Sustainable included – and commitment to discuss outstanding proposals</a:t>
            </a:r>
          </a:p>
          <a:p>
            <a:r>
              <a:rPr lang="en-GB" dirty="0"/>
              <a:t>BUT: proof will be in the pudding</a:t>
            </a: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23</a:t>
            </a:fld>
            <a:endParaRPr lang="en-GB"/>
          </a:p>
        </p:txBody>
      </p:sp>
    </p:spTree>
    <p:extLst>
      <p:ext uri="{BB962C8B-B14F-4D97-AF65-F5344CB8AC3E}">
        <p14:creationId xmlns:p14="http://schemas.microsoft.com/office/powerpoint/2010/main" val="3900492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funding </a:t>
            </a:r>
            <a:r>
              <a:rPr lang="en-GB" dirty="0" err="1"/>
              <a:t>straddm</a:t>
            </a:r>
            <a:r>
              <a:rPr lang="en-GB" dirty="0"/>
              <a:t> come</a:t>
            </a:r>
            <a:r>
              <a:rPr lang="en-GB" baseline="0" dirty="0"/>
              <a:t> in later – cannot judge GPFV but we need to be proactive and vigilant </a:t>
            </a:r>
            <a:r>
              <a:rPr lang="en-GB" baseline="0" dirty="0" err="1"/>
              <a:t>e,g</a:t>
            </a:r>
            <a:r>
              <a:rPr lang="en-GB" baseline="0" dirty="0"/>
              <a:t> £171m as of 2017/18 onwards</a:t>
            </a:r>
          </a:p>
          <a:p>
            <a:r>
              <a:rPr lang="en-GB" baseline="0" dirty="0"/>
              <a:t>Access- we negotiated removal of 7 day 8-8 and it can be used to support in hours GP</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24</a:t>
            </a:fld>
            <a:endParaRPr lang="en-GB"/>
          </a:p>
        </p:txBody>
      </p:sp>
    </p:spTree>
    <p:extLst>
      <p:ext uri="{BB962C8B-B14F-4D97-AF65-F5344CB8AC3E}">
        <p14:creationId xmlns:p14="http://schemas.microsoft.com/office/powerpoint/2010/main" val="35747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all </a:t>
            </a:r>
            <a:r>
              <a:rPr lang="en-GB" dirty="0" err="1"/>
              <a:t>initiatis</a:t>
            </a:r>
            <a:r>
              <a:rPr lang="en-GB" dirty="0"/>
              <a:t> about money</a:t>
            </a:r>
          </a:p>
          <a:p>
            <a:r>
              <a:rPr lang="en-GB" dirty="0" err="1"/>
              <a:t>Seonrya</a:t>
            </a:r>
            <a:r>
              <a:rPr lang="en-GB" dirty="0"/>
              <a:t> to </a:t>
            </a:r>
            <a:r>
              <a:rPr lang="en-GB" dirty="0" err="1"/>
              <a:t>priary</a:t>
            </a:r>
            <a:r>
              <a:rPr lang="en-GB" dirty="0"/>
              <a:t> care </a:t>
            </a:r>
            <a:r>
              <a:rPr lang="en-GB" dirty="0" err="1"/>
              <a:t>wirkoad</a:t>
            </a:r>
            <a:r>
              <a:rPr lang="en-GB" dirty="0"/>
              <a:t> </a:t>
            </a:r>
            <a:r>
              <a:rPr lang="en-GB" dirty="0" err="1"/>
              <a:t>dunoing</a:t>
            </a:r>
            <a:r>
              <a:rPr lang="en-GB" dirty="0"/>
              <a:t> has dogged</a:t>
            </a:r>
            <a:r>
              <a:rPr lang="en-GB" baseline="0" dirty="0"/>
              <a:t> </a:t>
            </a:r>
            <a:r>
              <a:rPr lang="en-GB" baseline="0" dirty="0" err="1"/>
              <a:t>generl</a:t>
            </a:r>
            <a:r>
              <a:rPr lang="en-GB" baseline="0" dirty="0"/>
              <a:t> rpactie0 it </a:t>
            </a:r>
            <a:r>
              <a:rPr lang="en-GB" baseline="0" dirty="0" err="1"/>
              <a:t>si</a:t>
            </a:r>
            <a:r>
              <a:rPr lang="en-GB" baseline="0" dirty="0"/>
              <a:t> a big issues for GPs</a:t>
            </a:r>
          </a:p>
          <a:p>
            <a:r>
              <a:rPr lang="en-GB" baseline="0" dirty="0"/>
              <a:t>Primary/</a:t>
            </a:r>
            <a:r>
              <a:rPr lang="en-GB" baseline="0" dirty="0" err="1"/>
              <a:t>Seconday</a:t>
            </a:r>
            <a:r>
              <a:rPr lang="en-GB" baseline="0" dirty="0"/>
              <a:t> interface group specifically to deal with this</a:t>
            </a:r>
          </a:p>
          <a:p>
            <a:endParaRPr lang="en-GB" dirty="0"/>
          </a:p>
          <a:p>
            <a:r>
              <a:rPr lang="en-GB" dirty="0" err="1"/>
              <a:t>Mandatoru</a:t>
            </a:r>
            <a:r>
              <a:rPr lang="en-GB" dirty="0"/>
              <a:t> </a:t>
            </a:r>
            <a:r>
              <a:rPr lang="en-GB" dirty="0" err="1"/>
              <a:t>traingin</a:t>
            </a:r>
            <a:r>
              <a:rPr lang="en-GB" dirty="0"/>
              <a:t> –after our lobbying-</a:t>
            </a:r>
            <a:r>
              <a:rPr lang="en-GB" baseline="0" dirty="0"/>
              <a:t> with RCGP</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25</a:t>
            </a:fld>
            <a:endParaRPr lang="en-GB"/>
          </a:p>
        </p:txBody>
      </p:sp>
    </p:spTree>
    <p:extLst>
      <p:ext uri="{BB962C8B-B14F-4D97-AF65-F5344CB8AC3E}">
        <p14:creationId xmlns:p14="http://schemas.microsoft.com/office/powerpoint/2010/main" val="247630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GPC has made significant progress on the primary-secondary care interface, aimed at reducing bureaucracy and limiting workload shift from primary to secondary care.</a:t>
            </a:r>
          </a:p>
          <a:p>
            <a:endParaRPr lang="en-GB" dirty="0"/>
          </a:p>
          <a:p>
            <a:r>
              <a:rPr lang="en-GB" dirty="0"/>
              <a:t>The interface group </a:t>
            </a:r>
            <a:r>
              <a:rPr lang="en-GB" sz="1200" dirty="0">
                <a:latin typeface="+mn-lt"/>
              </a:rPr>
              <a:t>recognised an estimated </a:t>
            </a:r>
            <a:r>
              <a:rPr lang="en-GB" sz="1200" dirty="0" err="1">
                <a:latin typeface="+mn-lt"/>
              </a:rPr>
              <a:t>15m</a:t>
            </a:r>
            <a:r>
              <a:rPr lang="en-GB" sz="1200" dirty="0">
                <a:latin typeface="+mn-lt"/>
              </a:rPr>
              <a:t> wasted GP appointments due to transfer of</a:t>
            </a:r>
            <a:r>
              <a:rPr lang="en-GB" sz="1200" baseline="0" dirty="0">
                <a:latin typeface="+mn-lt"/>
              </a:rPr>
              <a:t> work from hospitals.</a:t>
            </a:r>
            <a:endParaRPr lang="en-GB" dirty="0"/>
          </a:p>
          <a:p>
            <a:endParaRPr lang="en-GB" dirty="0"/>
          </a:p>
          <a:p>
            <a:r>
              <a:rPr lang="en-GB" dirty="0"/>
              <a:t>Some</a:t>
            </a:r>
            <a:r>
              <a:rPr lang="en-GB" baseline="0" dirty="0"/>
              <a:t> of the highlights from the work we did last year are shown here; significant wins include the need for hospitals to make internal referrals for related problems rather than refer back to the GP for them to re-refer, time limits on receiving correspondence from hospitals, and hospitals providing an adequate supply of drugs on discharge so the patient doesn’t have to see their GP to get the quantity they need</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26</a:t>
            </a:fld>
            <a:endParaRPr lang="en-GB"/>
          </a:p>
        </p:txBody>
      </p:sp>
    </p:spTree>
    <p:extLst>
      <p:ext uri="{BB962C8B-B14F-4D97-AF65-F5344CB8AC3E}">
        <p14:creationId xmlns:p14="http://schemas.microsoft.com/office/powerpoint/2010/main" val="411163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GPC guidance</a:t>
            </a:r>
          </a:p>
          <a:p>
            <a:br>
              <a:rPr lang="en-GB" dirty="0"/>
            </a:br>
            <a:r>
              <a:rPr lang="en-GB" dirty="0"/>
              <a:t>Templates embedded</a:t>
            </a:r>
            <a:r>
              <a:rPr lang="en-GB" baseline="0" dirty="0"/>
              <a:t> into clinical systems</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27</a:t>
            </a:fld>
            <a:endParaRPr lang="en-GB"/>
          </a:p>
        </p:txBody>
      </p:sp>
    </p:spTree>
    <p:extLst>
      <p:ext uri="{BB962C8B-B14F-4D97-AF65-F5344CB8AC3E}">
        <p14:creationId xmlns:p14="http://schemas.microsoft.com/office/powerpoint/2010/main" val="922461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also see significant progress over</a:t>
            </a:r>
            <a:r>
              <a:rPr lang="en-GB" baseline="0" dirty="0"/>
              <a:t> the coming year with changes to electronic transfers of information and hospitals issuing fit notes.</a:t>
            </a:r>
          </a:p>
          <a:p>
            <a:endParaRPr lang="en-GB" baseline="0" dirty="0"/>
          </a:p>
          <a:p>
            <a:r>
              <a:rPr lang="en-GB" dirty="0"/>
              <a:t>Here is a list of </a:t>
            </a:r>
            <a:r>
              <a:rPr lang="en-GB" baseline="0" dirty="0"/>
              <a:t>what we already know is going to happen, but we are working hard with NHS England to ensure that this is built upon and there are significant other wins over the coming year.</a:t>
            </a:r>
          </a:p>
          <a:p>
            <a:endParaRPr lang="en-GB" baseline="0" dirty="0"/>
          </a:p>
          <a:p>
            <a:r>
              <a:rPr lang="en-GB" b="1" baseline="0" dirty="0"/>
              <a:t>Other things being looked at: </a:t>
            </a:r>
            <a:endParaRPr lang="en-GB" sz="1200" b="1"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Templated working - ensuring all Referral templates are </a:t>
            </a:r>
            <a:r>
              <a:rPr lang="en-GB" sz="1200" kern="1200" dirty="0" err="1">
                <a:solidFill>
                  <a:schemeClr val="tx1"/>
                </a:solidFill>
                <a:effectLst/>
                <a:latin typeface="+mn-lt"/>
                <a:ea typeface="+mn-ea"/>
                <a:cs typeface="+mn-cs"/>
              </a:rPr>
              <a:t>uptodate</a:t>
            </a:r>
            <a:r>
              <a:rPr lang="en-GB" sz="1200" kern="1200" dirty="0">
                <a:solidFill>
                  <a:schemeClr val="tx1"/>
                </a:solidFill>
                <a:effectLst/>
                <a:latin typeface="+mn-lt"/>
                <a:ea typeface="+mn-ea"/>
                <a:cs typeface="+mn-cs"/>
              </a:rPr>
              <a:t> and integrated into IT systems (this will require local leadership) </a:t>
            </a:r>
          </a:p>
          <a:p>
            <a:r>
              <a:rPr lang="en-GB" sz="1200" kern="1200" dirty="0">
                <a:solidFill>
                  <a:schemeClr val="tx1"/>
                </a:solidFill>
                <a:effectLst/>
                <a:latin typeface="+mn-lt"/>
                <a:ea typeface="+mn-ea"/>
                <a:cs typeface="+mn-cs"/>
              </a:rPr>
              <a:t>Patient self referrals, national system of referrals for things like physio, counselling, antenatal, weight management, addiction </a:t>
            </a:r>
          </a:p>
          <a:p>
            <a:r>
              <a:rPr lang="en-GB" sz="1200" kern="1200" dirty="0">
                <a:solidFill>
                  <a:schemeClr val="tx1"/>
                </a:solidFill>
                <a:effectLst/>
                <a:latin typeface="+mn-lt"/>
                <a:ea typeface="+mn-ea"/>
                <a:cs typeface="+mn-cs"/>
              </a:rPr>
              <a:t>Stop private referral requests (from insurance firms), they should have their own setup for vetting referrals and not be using NHS GPs or NHS time to generate free referrals </a:t>
            </a:r>
          </a:p>
          <a:p>
            <a:r>
              <a:rPr lang="en-GB" sz="1200" kern="1200" dirty="0">
                <a:solidFill>
                  <a:schemeClr val="tx1"/>
                </a:solidFill>
                <a:effectLst/>
                <a:latin typeface="+mn-lt"/>
                <a:ea typeface="+mn-ea"/>
                <a:cs typeface="+mn-cs"/>
              </a:rPr>
              <a:t>Stop to housing and school letter requests. (This one needs a bit more thinking ). </a:t>
            </a:r>
          </a:p>
          <a:p>
            <a:r>
              <a:rPr lang="en-GB" sz="1200" kern="1200" dirty="0">
                <a:solidFill>
                  <a:schemeClr val="tx1"/>
                </a:solidFill>
                <a:effectLst/>
                <a:latin typeface="+mn-lt"/>
                <a:ea typeface="+mn-ea"/>
                <a:cs typeface="+mn-cs"/>
              </a:rPr>
              <a:t>National minor ailment scheme </a:t>
            </a:r>
          </a:p>
          <a:p>
            <a:r>
              <a:rPr lang="en-GB" sz="1200" kern="1200" dirty="0">
                <a:solidFill>
                  <a:schemeClr val="tx1"/>
                </a:solidFill>
                <a:effectLst/>
                <a:latin typeface="+mn-lt"/>
                <a:ea typeface="+mn-ea"/>
                <a:cs typeface="+mn-cs"/>
              </a:rPr>
              <a:t> A list of minor illness which should be encouraged to see Pharmacists first (with exclusion criteria and caveats). </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28</a:t>
            </a:fld>
            <a:endParaRPr lang="en-GB"/>
          </a:p>
        </p:txBody>
      </p:sp>
    </p:spTree>
    <p:extLst>
      <p:ext uri="{BB962C8B-B14F-4D97-AF65-F5344CB8AC3E}">
        <p14:creationId xmlns:p14="http://schemas.microsoft.com/office/powerpoint/2010/main" val="211372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easy to be cynical</a:t>
            </a:r>
          </a:p>
          <a:p>
            <a:r>
              <a:rPr lang="en-GB" dirty="0"/>
              <a:t>Small pockets</a:t>
            </a:r>
          </a:p>
          <a:p>
            <a:endParaRPr lang="en-GB" dirty="0"/>
          </a:p>
          <a:p>
            <a:r>
              <a:rPr lang="en-GB" dirty="0"/>
              <a:t>BUT case studies have shown real</a:t>
            </a:r>
            <a:r>
              <a:rPr lang="en-GB" baseline="0" dirty="0"/>
              <a:t> change in many of these</a:t>
            </a:r>
          </a:p>
          <a:p>
            <a:endParaRPr lang="en-GB" baseline="0" dirty="0"/>
          </a:p>
          <a:p>
            <a:r>
              <a:rPr lang="en-GB" baseline="0" dirty="0"/>
              <a:t>Small sums can stretch much further across groups of practices. Even federations</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30</a:t>
            </a:fld>
            <a:endParaRPr lang="en-GB"/>
          </a:p>
        </p:txBody>
      </p:sp>
    </p:spTree>
    <p:extLst>
      <p:ext uri="{BB962C8B-B14F-4D97-AF65-F5344CB8AC3E}">
        <p14:creationId xmlns:p14="http://schemas.microsoft.com/office/powerpoint/2010/main" val="24022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31</a:t>
            </a:fld>
            <a:endParaRPr lang="en-GB"/>
          </a:p>
        </p:txBody>
      </p:sp>
    </p:spTree>
    <p:extLst>
      <p:ext uri="{BB962C8B-B14F-4D97-AF65-F5344CB8AC3E}">
        <p14:creationId xmlns:p14="http://schemas.microsoft.com/office/powerpoint/2010/main" val="322459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Indemnity – make</a:t>
            </a:r>
            <a:r>
              <a:rPr lang="en-GB" baseline="0" dirty="0"/>
              <a:t> point that we will need to consider whether or not to make statement about ensuring that this money “trickles down” to </a:t>
            </a:r>
            <a:r>
              <a:rPr lang="en-GB" baseline="0" dirty="0" err="1"/>
              <a:t>sessionals</a:t>
            </a:r>
            <a:r>
              <a:rPr lang="en-GB" baseline="0" dirty="0"/>
              <a:t> </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7</a:t>
            </a:fld>
            <a:endParaRPr lang="en-GB"/>
          </a:p>
        </p:txBody>
      </p:sp>
    </p:spTree>
    <p:extLst>
      <p:ext uri="{BB962C8B-B14F-4D97-AF65-F5344CB8AC3E}">
        <p14:creationId xmlns:p14="http://schemas.microsoft.com/office/powerpoint/2010/main" val="3825251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free and confidential service for GPs and GP trainees working or looking to return to clinical practice in England who are suffering with mental health or addictions issues. </a:t>
            </a:r>
          </a:p>
          <a:p>
            <a:r>
              <a:rPr lang="en-GB" sz="1200" b="1" i="0" u="none" strike="noStrike" kern="1200" baseline="0" dirty="0">
                <a:solidFill>
                  <a:schemeClr val="tx1"/>
                </a:solidFill>
                <a:latin typeface="+mn-lt"/>
                <a:ea typeface="+mn-ea"/>
                <a:cs typeface="+mn-cs"/>
              </a:rPr>
              <a:t>The NHS GP Health service will help GPs with: </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Common and more complex mental health conditions </a:t>
            </a:r>
          </a:p>
          <a:p>
            <a:r>
              <a:rPr lang="en-GB" sz="1200" b="0" i="0" u="none" strike="noStrike" kern="1200" baseline="0" dirty="0">
                <a:solidFill>
                  <a:schemeClr val="tx1"/>
                </a:solidFill>
                <a:latin typeface="+mn-lt"/>
                <a:ea typeface="+mn-ea"/>
                <a:cs typeface="+mn-cs"/>
              </a:rPr>
              <a:t>-	Mental health conditions relating to a physical health issue </a:t>
            </a:r>
          </a:p>
          <a:p>
            <a:r>
              <a:rPr lang="en-GB" sz="1200" b="0" i="0" u="none" strike="noStrike" kern="1200" baseline="0" dirty="0">
                <a:solidFill>
                  <a:schemeClr val="tx1"/>
                </a:solidFill>
                <a:latin typeface="+mn-lt"/>
                <a:ea typeface="+mn-ea"/>
                <a:cs typeface="+mn-cs"/>
              </a:rPr>
              <a:t>-	Substance misuse including support for community detoxification </a:t>
            </a:r>
          </a:p>
          <a:p>
            <a:r>
              <a:rPr lang="en-GB" sz="1200" b="0" i="0" u="none" strike="noStrike" kern="1200" baseline="0" dirty="0">
                <a:solidFill>
                  <a:schemeClr val="tx1"/>
                </a:solidFill>
                <a:latin typeface="+mn-lt"/>
                <a:ea typeface="+mn-ea"/>
                <a:cs typeface="+mn-cs"/>
              </a:rPr>
              <a:t>-	Rehabilitation and support to return to work after a period of mental ill-health.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The service may be accessed by: </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Any general practitioner or GP Trainee who is registered on the National Performers List in England. </a:t>
            </a:r>
          </a:p>
          <a:p>
            <a:r>
              <a:rPr lang="en-GB" sz="1200" b="0" i="0" u="none" strike="noStrike" kern="1200" baseline="0" dirty="0">
                <a:solidFill>
                  <a:schemeClr val="tx1"/>
                </a:solidFill>
                <a:latin typeface="+mn-lt"/>
                <a:ea typeface="+mn-ea"/>
                <a:cs typeface="+mn-cs"/>
              </a:rPr>
              <a:t>-	Any GP or GP trainee who is looking to return to clinical practice after a period of absence. </a:t>
            </a:r>
          </a:p>
          <a:p>
            <a:endParaRPr lang="en-GB" sz="1200" b="0" i="0" u="none" strike="noStrike" kern="1200" baseline="0" dirty="0">
              <a:solidFill>
                <a:schemeClr val="tx1"/>
              </a:solidFill>
              <a:latin typeface="+mn-lt"/>
              <a:ea typeface="+mn-ea"/>
              <a:cs typeface="+mn-cs"/>
            </a:endParaRPr>
          </a:p>
          <a:p>
            <a:endParaRPr lang="en-GB" dirty="0"/>
          </a:p>
          <a:p>
            <a:r>
              <a:rPr lang="en-GB" sz="1200" b="1" i="0" u="none" strike="noStrike" kern="1200" baseline="0" dirty="0">
                <a:solidFill>
                  <a:schemeClr val="tx1"/>
                </a:solidFill>
                <a:latin typeface="+mn-lt"/>
                <a:ea typeface="+mn-ea"/>
                <a:cs typeface="+mn-cs"/>
              </a:rPr>
              <a:t>The GP Health Service:</a:t>
            </a:r>
          </a:p>
          <a:p>
            <a:r>
              <a:rPr lang="en-GB" sz="1200" b="1" i="0" u="none" strike="noStrike" kern="1200" baseline="0" dirty="0">
                <a:solidFill>
                  <a:schemeClr val="tx1"/>
                </a:solidFill>
                <a:latin typeface="+mn-lt"/>
                <a:ea typeface="+mn-ea"/>
                <a:cs typeface="+mn-cs"/>
              </a:rPr>
              <a:t>-	is not an Occupational Health service</a:t>
            </a:r>
            <a:r>
              <a:rPr lang="en-GB" sz="1200" b="0" i="0" u="none" strike="noStrike" kern="1200" baseline="0" dirty="0">
                <a:solidFill>
                  <a:schemeClr val="tx1"/>
                </a:solidFill>
                <a:latin typeface="+mn-lt"/>
                <a:ea typeface="+mn-ea"/>
                <a:cs typeface="+mn-cs"/>
              </a:rPr>
              <a:t>, it is a treatment service. GPH clinicians may link with local OH services to support a GP patient’s return to clinical practice. If OH support is what you need, please contact the NHS England regional team to identify your local OH provider. </a:t>
            </a:r>
          </a:p>
          <a:p>
            <a:r>
              <a:rPr lang="en-GB" sz="1200" b="1" i="0" u="none" strike="noStrike" kern="1200" baseline="0" dirty="0">
                <a:solidFill>
                  <a:schemeClr val="tx1"/>
                </a:solidFill>
                <a:latin typeface="+mn-lt"/>
                <a:ea typeface="+mn-ea"/>
                <a:cs typeface="+mn-cs"/>
              </a:rPr>
              <a:t>-	is not a replacement for mainstream NHS services</a:t>
            </a:r>
            <a:r>
              <a:rPr lang="en-GB" sz="1200" b="0" i="0" u="none" strike="noStrike" kern="1200" baseline="0" dirty="0">
                <a:solidFill>
                  <a:schemeClr val="tx1"/>
                </a:solidFill>
                <a:latin typeface="+mn-lt"/>
                <a:ea typeface="+mn-ea"/>
                <a:cs typeface="+mn-cs"/>
              </a:rPr>
              <a:t>, nor is it designed to offer a second opinion. GPs who are currently supported by NHS mental health services would be encouraged to remain with their local treatment team, but could seek guidance on particular aspects of care, or support for return to work. </a:t>
            </a:r>
          </a:p>
          <a:p>
            <a:r>
              <a:rPr lang="en-GB" sz="1200" b="1" i="0" u="none" strike="noStrike" kern="1200" baseline="0" dirty="0">
                <a:solidFill>
                  <a:schemeClr val="tx1"/>
                </a:solidFill>
                <a:latin typeface="+mn-lt"/>
                <a:ea typeface="+mn-ea"/>
                <a:cs typeface="+mn-cs"/>
              </a:rPr>
              <a:t>-	can offer independent support to GPs who are undergoing performance proceedings, </a:t>
            </a:r>
            <a:r>
              <a:rPr lang="en-GB" sz="1200" b="0" i="0" u="none" strike="noStrike" kern="1200" baseline="0" dirty="0">
                <a:solidFill>
                  <a:schemeClr val="tx1"/>
                </a:solidFill>
                <a:latin typeface="+mn-lt"/>
                <a:ea typeface="+mn-ea"/>
                <a:cs typeface="+mn-cs"/>
              </a:rPr>
              <a:t>but it can not be used to provide health reports to inform PAGs or PLDPs. Formal assessment of health issues should be commissioned from a separate organisation.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Examples of treatment available:</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Assessment and case management provided by GPs, psychiatrists, and specialist mental health and addiction nurses </a:t>
            </a:r>
          </a:p>
          <a:p>
            <a:r>
              <a:rPr lang="en-GB" sz="1200" b="0" i="0" u="none" strike="noStrike" kern="1200" baseline="0" dirty="0">
                <a:solidFill>
                  <a:schemeClr val="tx1"/>
                </a:solidFill>
                <a:latin typeface="+mn-lt"/>
                <a:ea typeface="+mn-ea"/>
                <a:cs typeface="+mn-cs"/>
              </a:rPr>
              <a:t>-	General psychiatry </a:t>
            </a:r>
          </a:p>
          <a:p>
            <a:r>
              <a:rPr lang="en-GB" sz="1200" b="0" i="0" u="none" strike="noStrike" kern="1200" baseline="0" dirty="0">
                <a:solidFill>
                  <a:schemeClr val="tx1"/>
                </a:solidFill>
                <a:latin typeface="+mn-lt"/>
                <a:ea typeface="+mn-ea"/>
                <a:cs typeface="+mn-cs"/>
              </a:rPr>
              <a:t>-	Addiction psychiatry </a:t>
            </a:r>
          </a:p>
          <a:p>
            <a:r>
              <a:rPr lang="en-GB" sz="1200" b="0" i="0" u="none" strike="noStrike" kern="1200" baseline="0" dirty="0">
                <a:solidFill>
                  <a:schemeClr val="tx1"/>
                </a:solidFill>
                <a:latin typeface="+mn-lt"/>
                <a:ea typeface="+mn-ea"/>
                <a:cs typeface="+mn-cs"/>
              </a:rPr>
              <a:t>-	Psychological therapies, e.g. Cognitive behaviour therapy (CBT) </a:t>
            </a:r>
          </a:p>
          <a:p>
            <a:r>
              <a:rPr lang="en-GB" sz="1200" b="0" i="0" u="none" strike="noStrike" kern="1200" baseline="0" dirty="0">
                <a:solidFill>
                  <a:schemeClr val="tx1"/>
                </a:solidFill>
                <a:latin typeface="+mn-lt"/>
                <a:ea typeface="+mn-ea"/>
                <a:cs typeface="+mn-cs"/>
              </a:rPr>
              <a:t>-	Short term psychotherapeutic interventions </a:t>
            </a:r>
          </a:p>
          <a:p>
            <a:r>
              <a:rPr lang="en-GB" sz="1200" b="0" i="0" u="none" strike="noStrike" kern="1200" baseline="0" dirty="0">
                <a:solidFill>
                  <a:schemeClr val="tx1"/>
                </a:solidFill>
                <a:latin typeface="+mn-lt"/>
                <a:ea typeface="+mn-ea"/>
                <a:cs typeface="+mn-cs"/>
              </a:rPr>
              <a:t>-	Local interventions /groups (therapeutic groups to address specific issues affecting mental health in a particular area) </a:t>
            </a:r>
          </a:p>
          <a:p>
            <a:r>
              <a:rPr lang="en-GB" sz="1200" b="0" i="0" u="none" strike="noStrike" kern="1200" baseline="0" dirty="0">
                <a:solidFill>
                  <a:schemeClr val="tx1"/>
                </a:solidFill>
                <a:latin typeface="+mn-lt"/>
                <a:ea typeface="+mn-ea"/>
                <a:cs typeface="+mn-cs"/>
              </a:rPr>
              <a:t>-	In very exceptional circumstances, on an anonymous pre-approval basis inpatient addiction rehabilitation may be available. </a:t>
            </a: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35</a:t>
            </a:fld>
            <a:endParaRPr lang="en-GB"/>
          </a:p>
        </p:txBody>
      </p:sp>
    </p:spTree>
    <p:extLst>
      <p:ext uri="{BB962C8B-B14F-4D97-AF65-F5344CB8AC3E}">
        <p14:creationId xmlns:p14="http://schemas.microsoft.com/office/powerpoint/2010/main" val="3559302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IF inadequate</a:t>
            </a:r>
            <a:r>
              <a:rPr lang="en-GB" altLang="en-US" baseline="0" dirty="0"/>
              <a:t> money then managing demand and workload should be priority</a:t>
            </a:r>
          </a:p>
          <a:p>
            <a:pPr eaLnBrk="1" hangingPunct="1">
              <a:spcBef>
                <a:spcPct val="0"/>
              </a:spcBef>
            </a:pPr>
            <a:endParaRPr lang="en-GB" altLang="en-US" baseline="0" dirty="0"/>
          </a:p>
          <a:p>
            <a:pPr eaLnBrk="1" hangingPunct="1">
              <a:spcBef>
                <a:spcPct val="0"/>
              </a:spcBef>
            </a:pPr>
            <a:r>
              <a:rPr lang="en-GB" altLang="en-US" baseline="0" dirty="0"/>
              <a:t>Previous data from LMCs too</a:t>
            </a:r>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781DA32-D4D0-435C-8DA6-1A20F1D2896D}" type="slidenum">
              <a:rPr lang="en-US" altLang="en-US" smtClean="0">
                <a:solidFill>
                  <a:srgbClr val="000000"/>
                </a:solidFill>
                <a:latin typeface="Calibri" panose="020F0502020204030204" pitchFamily="34" charset="0"/>
              </a:rPr>
              <a:pPr fontAlgn="base">
                <a:spcBef>
                  <a:spcPct val="0"/>
                </a:spcBef>
                <a:spcAft>
                  <a:spcPct val="0"/>
                </a:spcAft>
              </a:pPr>
              <a:t>36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81301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dynamic webpage</a:t>
            </a:r>
          </a:p>
          <a:p>
            <a:endParaRPr lang="en-GB" dirty="0"/>
          </a:p>
          <a:p>
            <a:r>
              <a:rPr lang="en-GB" dirty="0"/>
              <a:t>We want real</a:t>
            </a:r>
            <a:r>
              <a:rPr lang="en-GB" baseline="0" dirty="0"/>
              <a:t> life examples from LMCs</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37</a:t>
            </a:fld>
            <a:endParaRPr lang="en-GB"/>
          </a:p>
        </p:txBody>
      </p:sp>
    </p:spTree>
    <p:extLst>
      <p:ext uri="{BB962C8B-B14F-4D97-AF65-F5344CB8AC3E}">
        <p14:creationId xmlns:p14="http://schemas.microsoft.com/office/powerpoint/2010/main" val="3876940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The list of items provided is the list from the briefing on industrial action of possible actions that could be taken</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The results show that most GPs are willing to stop non-core, voluntary work</a:t>
            </a:r>
          </a:p>
          <a:p>
            <a:pPr lvl="0"/>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There is no great willingness to stop work that will lose money to the GP</a:t>
            </a:r>
            <a:endParaRPr lang="en-GB" b="1" dirty="0"/>
          </a:p>
        </p:txBody>
      </p:sp>
      <p:sp>
        <p:nvSpPr>
          <p:cNvPr id="4" name="Slide Number Placeholder 3"/>
          <p:cNvSpPr>
            <a:spLocks noGrp="1"/>
          </p:cNvSpPr>
          <p:nvPr>
            <p:ph type="sldNum" sz="quarter" idx="10"/>
          </p:nvPr>
        </p:nvSpPr>
        <p:spPr/>
        <p:txBody>
          <a:bodyPr/>
          <a:lstStyle/>
          <a:p>
            <a:fld id="{87B44F72-B667-724A-817B-C8D52BA16B5C}" type="slidenum">
              <a:rPr lang="en-GB" smtClean="0"/>
              <a:t>39</a:t>
            </a:fld>
            <a:endParaRPr lang="en-GB"/>
          </a:p>
        </p:txBody>
      </p:sp>
    </p:spTree>
    <p:extLst>
      <p:ext uri="{BB962C8B-B14F-4D97-AF65-F5344CB8AC3E}">
        <p14:creationId xmlns:p14="http://schemas.microsoft.com/office/powerpoint/2010/main" val="2964268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 to working together,</a:t>
            </a:r>
            <a:r>
              <a:rPr lang="en-GB" baseline="0" dirty="0"/>
              <a:t> it is not just about MCPs. There are a number of different models that practices can use to work together the reduce workload and make general practice sustainable.</a:t>
            </a:r>
          </a:p>
          <a:p>
            <a:endParaRPr lang="en-GB" baseline="0" dirty="0"/>
          </a:p>
          <a:p>
            <a:r>
              <a:rPr lang="en-GB" baseline="0" dirty="0"/>
              <a:t>And there is definitely appetite out there for working together. </a:t>
            </a:r>
          </a:p>
          <a:p>
            <a:endParaRPr lang="en-GB" baseline="0" dirty="0"/>
          </a:p>
          <a:p>
            <a:r>
              <a:rPr lang="en-GB" baseline="0" dirty="0"/>
              <a:t>Our survey of GPs in England showed that less than half of GPs would like the independent contractor model developed in the future, with more than half supporting collaborative working</a:t>
            </a:r>
          </a:p>
          <a:p>
            <a:endParaRPr lang="en-GB" baseline="0" dirty="0"/>
          </a:p>
          <a:p>
            <a:r>
              <a:rPr lang="en-GB" baseline="0" dirty="0"/>
              <a:t>A third said they would consider working at scale and another third said we should collaborate with other healthcare staff</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40</a:t>
            </a:fld>
            <a:endParaRPr lang="en-GB"/>
          </a:p>
        </p:txBody>
      </p:sp>
    </p:spTree>
    <p:extLst>
      <p:ext uri="{BB962C8B-B14F-4D97-AF65-F5344CB8AC3E}">
        <p14:creationId xmlns:p14="http://schemas.microsoft.com/office/powerpoint/2010/main" val="806007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negotiated models</a:t>
            </a:r>
            <a:r>
              <a:rPr lang="en-GB" baseline="0" dirty="0"/>
              <a:t> allowing continuation of national G/PMS</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41</a:t>
            </a:fld>
            <a:endParaRPr lang="en-GB"/>
          </a:p>
        </p:txBody>
      </p:sp>
    </p:spTree>
    <p:extLst>
      <p:ext uri="{BB962C8B-B14F-4D97-AF65-F5344CB8AC3E}">
        <p14:creationId xmlns:p14="http://schemas.microsoft.com/office/powerpoint/2010/main" val="2340301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42</a:t>
            </a:fld>
            <a:endParaRPr lang="en-GB"/>
          </a:p>
        </p:txBody>
      </p:sp>
    </p:spTree>
    <p:extLst>
      <p:ext uri="{BB962C8B-B14F-4D97-AF65-F5344CB8AC3E}">
        <p14:creationId xmlns:p14="http://schemas.microsoft.com/office/powerpoint/2010/main" val="106149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It’s happening </a:t>
            </a:r>
          </a:p>
          <a:p>
            <a:pPr marL="0" indent="0">
              <a:buFontTx/>
              <a:buNone/>
            </a:pPr>
            <a:endParaRPr lang="en-GB" dirty="0"/>
          </a:p>
          <a:p>
            <a:pPr marL="0" indent="0">
              <a:buFontTx/>
              <a:buNone/>
            </a:pPr>
            <a:r>
              <a:rPr lang="en-GB" dirty="0"/>
              <a:t>GPFV resources</a:t>
            </a:r>
          </a:p>
        </p:txBody>
      </p:sp>
      <p:sp>
        <p:nvSpPr>
          <p:cNvPr id="4" name="Slide Number Placeholder 3"/>
          <p:cNvSpPr>
            <a:spLocks noGrp="1"/>
          </p:cNvSpPr>
          <p:nvPr>
            <p:ph type="sldNum" sz="quarter" idx="10"/>
          </p:nvPr>
        </p:nvSpPr>
        <p:spPr/>
        <p:txBody>
          <a:bodyPr/>
          <a:lstStyle/>
          <a:p>
            <a:fld id="{87B44F72-B667-724A-817B-C8D52BA16B5C}" type="slidenum">
              <a:rPr lang="en-GB" smtClean="0"/>
              <a:t>45</a:t>
            </a:fld>
            <a:endParaRPr lang="en-GB"/>
          </a:p>
        </p:txBody>
      </p:sp>
    </p:spTree>
    <p:extLst>
      <p:ext uri="{BB962C8B-B14F-4D97-AF65-F5344CB8AC3E}">
        <p14:creationId xmlns:p14="http://schemas.microsoft.com/office/powerpoint/2010/main" val="4148877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2213" y="554038"/>
            <a:ext cx="4916487" cy="27670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235055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 working</a:t>
            </a:r>
            <a:r>
              <a:rPr lang="en-GB" baseline="0" dirty="0"/>
              <a:t> locality hubs</a:t>
            </a:r>
          </a:p>
          <a:p>
            <a:endParaRPr lang="en-GB" baseline="0" dirty="0"/>
          </a:p>
          <a:p>
            <a:r>
              <a:rPr lang="en-GB" baseline="0" dirty="0"/>
              <a:t>One option </a:t>
            </a:r>
          </a:p>
          <a:p>
            <a:endParaRPr lang="en-GB" baseline="0" dirty="0"/>
          </a:p>
          <a:p>
            <a:r>
              <a:rPr lang="en-GB" baseline="0" dirty="0"/>
              <a:t>Based in real case studies</a:t>
            </a:r>
          </a:p>
          <a:p>
            <a:br>
              <a:rPr lang="en-GB" baseline="0" dirty="0"/>
            </a:br>
            <a:r>
              <a:rPr lang="en-GB" baseline="0" dirty="0"/>
              <a:t>We’ve thought of ways of </a:t>
            </a:r>
            <a:r>
              <a:rPr lang="en-GB" baseline="0" dirty="0" err="1"/>
              <a:t>mitigatinv</a:t>
            </a:r>
            <a:r>
              <a:rPr lang="en-GB" baseline="0" dirty="0"/>
              <a:t> legitimate concerns</a:t>
            </a:r>
          </a:p>
          <a:p>
            <a:endParaRPr lang="en-GB" baseline="0" dirty="0"/>
          </a:p>
          <a:p>
            <a:r>
              <a:rPr lang="en-GB" baseline="0" dirty="0"/>
              <a:t>In discussion with NHS E as part of UPGP</a:t>
            </a:r>
          </a:p>
          <a:p>
            <a:endParaRPr lang="en-GB" baseline="0" dirty="0"/>
          </a:p>
          <a:p>
            <a:r>
              <a:rPr lang="en-GB" baseline="0" dirty="0"/>
              <a:t>We’re happy to her </a:t>
            </a:r>
            <a:r>
              <a:rPr lang="en-GB" baseline="0" dirty="0" err="1"/>
              <a:t>fo</a:t>
            </a:r>
            <a:r>
              <a:rPr lang="en-GB" baseline="0" dirty="0"/>
              <a:t> </a:t>
            </a:r>
            <a:r>
              <a:rPr lang="en-GB" baseline="0" dirty="0" err="1"/>
              <a:t>alsternative</a:t>
            </a:r>
            <a:r>
              <a:rPr lang="en-GB" baseline="0" dirty="0"/>
              <a:t> ways of limiting workload</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47</a:t>
            </a:fld>
            <a:endParaRPr lang="en-GB"/>
          </a:p>
        </p:txBody>
      </p:sp>
    </p:spTree>
    <p:extLst>
      <p:ext uri="{BB962C8B-B14F-4D97-AF65-F5344CB8AC3E}">
        <p14:creationId xmlns:p14="http://schemas.microsoft.com/office/powerpoint/2010/main" val="27797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2"/>
                </a:solidFill>
                <a:latin typeface="Calibri Light" panose="020F0302020204030204" pitchFamily="34" charset="0"/>
              </a:rPr>
              <a:t>Need to make it clear that this was a red line from DH/No. 10/Treasury – not</a:t>
            </a:r>
            <a:r>
              <a:rPr lang="en-GB" sz="1200" baseline="0" dirty="0">
                <a:solidFill>
                  <a:schemeClr val="tx2"/>
                </a:solidFill>
                <a:latin typeface="Calibri Light" panose="020F0302020204030204" pitchFamily="34" charset="0"/>
              </a:rPr>
              <a:t> something driven by NHS England </a:t>
            </a:r>
            <a:endParaRPr lang="en-GB" sz="1200" dirty="0">
              <a:solidFill>
                <a:schemeClr val="tx2"/>
              </a:solidFill>
              <a:latin typeface="Calibri Light" panose="020F03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10</a:t>
            </a:fld>
            <a:endParaRPr lang="en-GB"/>
          </a:p>
        </p:txBody>
      </p:sp>
    </p:spTree>
    <p:extLst>
      <p:ext uri="{BB962C8B-B14F-4D97-AF65-F5344CB8AC3E}">
        <p14:creationId xmlns:p14="http://schemas.microsoft.com/office/powerpoint/2010/main" val="1051157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is taken from Essex,</a:t>
            </a:r>
            <a:r>
              <a:rPr lang="en-GB" baseline="0" dirty="0"/>
              <a:t> but we have heard of similar collaborative working through Federations in Leeds (ADD IN WHERE ELSE)</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48</a:t>
            </a:fld>
            <a:endParaRPr lang="en-GB"/>
          </a:p>
        </p:txBody>
      </p:sp>
    </p:spTree>
    <p:extLst>
      <p:ext uri="{BB962C8B-B14F-4D97-AF65-F5344CB8AC3E}">
        <p14:creationId xmlns:p14="http://schemas.microsoft.com/office/powerpoint/2010/main" val="3447500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49</a:t>
            </a:fld>
            <a:endParaRPr lang="en-GB"/>
          </a:p>
        </p:txBody>
      </p:sp>
    </p:spTree>
    <p:extLst>
      <p:ext uri="{BB962C8B-B14F-4D97-AF65-F5344CB8AC3E}">
        <p14:creationId xmlns:p14="http://schemas.microsoft.com/office/powerpoint/2010/main" val="1949017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50</a:t>
            </a:fld>
            <a:endParaRPr lang="en-GB"/>
          </a:p>
        </p:txBody>
      </p:sp>
    </p:spTree>
    <p:extLst>
      <p:ext uri="{BB962C8B-B14F-4D97-AF65-F5344CB8AC3E}">
        <p14:creationId xmlns:p14="http://schemas.microsoft.com/office/powerpoint/2010/main" val="858849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52</a:t>
            </a:fld>
            <a:endParaRPr lang="en-GB"/>
          </a:p>
        </p:txBody>
      </p:sp>
    </p:spTree>
    <p:extLst>
      <p:ext uri="{BB962C8B-B14F-4D97-AF65-F5344CB8AC3E}">
        <p14:creationId xmlns:p14="http://schemas.microsoft.com/office/powerpoint/2010/main" val="419177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Both were red lines for NHS England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Have</a:t>
            </a:r>
            <a:r>
              <a:rPr lang="en-GB" sz="1200" kern="1200" baseline="0" dirty="0">
                <a:solidFill>
                  <a:schemeClr val="tx1"/>
                </a:solidFill>
                <a:effectLst/>
                <a:latin typeface="+mn-lt"/>
                <a:ea typeface="+mn-ea"/>
                <a:cs typeface="+mn-cs"/>
              </a:rPr>
              <a:t> been reassured that this is not about performance management but requiring data for commissioning purposes.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National Diabetes</a:t>
            </a:r>
            <a:r>
              <a:rPr lang="en-GB" sz="1200" kern="1200" baseline="0" dirty="0">
                <a:solidFill>
                  <a:schemeClr val="tx1"/>
                </a:solidFill>
                <a:effectLst/>
                <a:latin typeface="+mn-lt"/>
                <a:ea typeface="+mn-ea"/>
                <a:cs typeface="+mn-cs"/>
              </a:rPr>
              <a:t> Audit -</a:t>
            </a:r>
            <a:r>
              <a:rPr lang="en-GB" sz="1200" kern="1200" dirty="0">
                <a:solidFill>
                  <a:schemeClr val="tx1"/>
                </a:solidFill>
                <a:effectLst/>
                <a:latin typeface="+mn-lt"/>
                <a:ea typeface="+mn-ea"/>
                <a:cs typeface="+mn-cs"/>
              </a:rPr>
              <a:t> levels of practices participating in this audit has fallen from 87.9 per cent in 2011/12 to 57.3 per cent in 2014/15.</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Very little workload involved – maximum</a:t>
            </a:r>
            <a:r>
              <a:rPr lang="en-GB" sz="1200" kern="1200" baseline="0" dirty="0">
                <a:solidFill>
                  <a:schemeClr val="tx1"/>
                </a:solidFill>
                <a:effectLst/>
                <a:latin typeface="+mn-lt"/>
                <a:ea typeface="+mn-ea"/>
                <a:cs typeface="+mn-cs"/>
              </a:rPr>
              <a:t> is running a search and saving file on platform </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TPP</a:t>
            </a:r>
            <a:r>
              <a:rPr lang="en-GB" sz="1200" kern="1200" dirty="0">
                <a:solidFill>
                  <a:schemeClr val="tx1"/>
                </a:solidFill>
                <a:effectLst/>
                <a:latin typeface="+mn-lt"/>
                <a:ea typeface="+mn-ea"/>
                <a:cs typeface="+mn-cs"/>
              </a:rPr>
              <a:t> – the practice ticks a box to confirm they would like to participate in the NDA by a certain pre-announced date, TPP then extract the data and send NHS Digital the file for all practices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INPS</a:t>
            </a:r>
            <a:r>
              <a:rPr lang="en-GB" sz="1200" kern="1200" dirty="0">
                <a:solidFill>
                  <a:schemeClr val="tx1"/>
                </a:solidFill>
                <a:effectLst/>
                <a:latin typeface="+mn-lt"/>
                <a:ea typeface="+mn-ea"/>
                <a:cs typeface="+mn-cs"/>
              </a:rPr>
              <a:t> – the practice runs a query on the system, this involves opening an excel file that has already been created for them with all the data fields, the practice hits run, it populates the file with their systems data and saves it to a secure area automatically for them. The practice then logs into a secure online platform within NHS Digital and upload the saved file. The log-on for the secure area is valid indefinitely so once set up they can just log in each year to upload.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EMIS</a:t>
            </a:r>
            <a:r>
              <a:rPr lang="en-GB" sz="1200" kern="1200" dirty="0">
                <a:solidFill>
                  <a:schemeClr val="tx1"/>
                </a:solidFill>
                <a:effectLst/>
                <a:latin typeface="+mn-lt"/>
                <a:ea typeface="+mn-ea"/>
                <a:cs typeface="+mn-cs"/>
              </a:rPr>
              <a:t> – the practice runs a query on the system, this involves opening a file that has already been created for them with all the data fields, the practice hit run, it populates with their systems data and then they save the file. The practice then log into a secure online platform within NHS Digital and upload the saved file. The log-on for the secure area is valid indefinitely so once set up they can just log in each year to upload.</a:t>
            </a:r>
          </a:p>
          <a:p>
            <a:r>
              <a:rPr lang="en-GB" sz="1200" kern="1200" dirty="0">
                <a:solidFill>
                  <a:schemeClr val="tx1"/>
                </a:solidFill>
                <a:effectLst/>
                <a:latin typeface="+mn-lt"/>
                <a:ea typeface="+mn-ea"/>
                <a:cs typeface="+mn-cs"/>
              </a:rPr>
              <a:t> </a:t>
            </a:r>
          </a:p>
          <a:p>
            <a:r>
              <a:rPr lang="en-GB" sz="1200" b="1" kern="1200" dirty="0" err="1">
                <a:solidFill>
                  <a:schemeClr val="tx1"/>
                </a:solidFill>
                <a:effectLst/>
                <a:latin typeface="+mn-lt"/>
                <a:ea typeface="+mn-ea"/>
                <a:cs typeface="+mn-cs"/>
              </a:rPr>
              <a:t>Microtest</a:t>
            </a:r>
            <a:r>
              <a:rPr lang="en-GB" sz="1200" kern="1200" dirty="0">
                <a:solidFill>
                  <a:schemeClr val="tx1"/>
                </a:solidFill>
                <a:effectLst/>
                <a:latin typeface="+mn-lt"/>
                <a:ea typeface="+mn-ea"/>
                <a:cs typeface="+mn-cs"/>
              </a:rPr>
              <a:t> – the </a:t>
            </a:r>
            <a:r>
              <a:rPr lang="en-GB" sz="1200" kern="1200" dirty="0" err="1">
                <a:solidFill>
                  <a:schemeClr val="tx1"/>
                </a:solidFill>
                <a:effectLst/>
                <a:latin typeface="+mn-lt"/>
                <a:ea typeface="+mn-ea"/>
                <a:cs typeface="+mn-cs"/>
              </a:rPr>
              <a:t>Miquest</a:t>
            </a:r>
            <a:r>
              <a:rPr lang="en-GB" sz="1200" kern="1200" dirty="0">
                <a:solidFill>
                  <a:schemeClr val="tx1"/>
                </a:solidFill>
                <a:effectLst/>
                <a:latin typeface="+mn-lt"/>
                <a:ea typeface="+mn-ea"/>
                <a:cs typeface="+mn-cs"/>
              </a:rPr>
              <a:t> queries have been automatically been run for all </a:t>
            </a:r>
            <a:r>
              <a:rPr lang="en-GB" sz="1200" kern="1200" dirty="0" err="1">
                <a:solidFill>
                  <a:schemeClr val="tx1"/>
                </a:solidFill>
                <a:effectLst/>
                <a:latin typeface="+mn-lt"/>
                <a:ea typeface="+mn-ea"/>
                <a:cs typeface="+mn-cs"/>
              </a:rPr>
              <a:t>microtest</a:t>
            </a:r>
            <a:r>
              <a:rPr lang="en-GB" sz="1200" kern="1200" dirty="0">
                <a:solidFill>
                  <a:schemeClr val="tx1"/>
                </a:solidFill>
                <a:effectLst/>
                <a:latin typeface="+mn-lt"/>
                <a:ea typeface="+mn-ea"/>
                <a:cs typeface="+mn-cs"/>
              </a:rPr>
              <a:t> practices and saved into a secure area on the practice system, the practice logs into the secure platform on NHS Digital and uploads two files.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44F72-B667-724A-817B-C8D52BA16B5C}" type="slidenum">
              <a:rPr lang="en-GB" smtClean="0"/>
              <a:t>11</a:t>
            </a:fld>
            <a:endParaRPr lang="en-GB"/>
          </a:p>
        </p:txBody>
      </p:sp>
    </p:spTree>
    <p:extLst>
      <p:ext uri="{BB962C8B-B14F-4D97-AF65-F5344CB8AC3E}">
        <p14:creationId xmlns:p14="http://schemas.microsoft.com/office/powerpoint/2010/main" val="257685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12</a:t>
            </a:fld>
            <a:endParaRPr lang="en-GB"/>
          </a:p>
        </p:txBody>
      </p:sp>
    </p:spTree>
    <p:extLst>
      <p:ext uri="{BB962C8B-B14F-4D97-AF65-F5344CB8AC3E}">
        <p14:creationId xmlns:p14="http://schemas.microsoft.com/office/powerpoint/2010/main" val="352537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emphasise that this is not simple issue – removal</a:t>
            </a:r>
            <a:r>
              <a:rPr lang="en-GB" baseline="0" dirty="0"/>
              <a:t> will have significant impact on practices and no “fair” way of doing so </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13</a:t>
            </a:fld>
            <a:endParaRPr lang="en-GB"/>
          </a:p>
        </p:txBody>
      </p:sp>
    </p:spTree>
    <p:extLst>
      <p:ext uri="{BB962C8B-B14F-4D97-AF65-F5344CB8AC3E}">
        <p14:creationId xmlns:p14="http://schemas.microsoft.com/office/powerpoint/2010/main" val="193606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Registration</a:t>
            </a:r>
            <a:r>
              <a:rPr lang="en-GB" baseline="0" dirty="0"/>
              <a:t> of prisoners – awaiting further details but we will develop guidance </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14</a:t>
            </a:fld>
            <a:endParaRPr lang="en-GB"/>
          </a:p>
        </p:txBody>
      </p:sp>
    </p:spTree>
    <p:extLst>
      <p:ext uri="{BB962C8B-B14F-4D97-AF65-F5344CB8AC3E}">
        <p14:creationId xmlns:p14="http://schemas.microsoft.com/office/powerpoint/2010/main" val="283120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r>
              <a:rPr lang="en-GB" baseline="0" dirty="0"/>
              <a:t> that we have raised concerns about elements of these – including the GP2GP sharing using CDs. In relation to this, they are going to discuss any proposal with the JGPIT committee</a:t>
            </a:r>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15</a:t>
            </a:fld>
            <a:endParaRPr lang="en-GB"/>
          </a:p>
        </p:txBody>
      </p:sp>
    </p:spTree>
    <p:extLst>
      <p:ext uri="{BB962C8B-B14F-4D97-AF65-F5344CB8AC3E}">
        <p14:creationId xmlns:p14="http://schemas.microsoft.com/office/powerpoint/2010/main" val="5004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17</a:t>
            </a:fld>
            <a:endParaRPr lang="en-GB"/>
          </a:p>
        </p:txBody>
      </p:sp>
    </p:spTree>
    <p:extLst>
      <p:ext uri="{BB962C8B-B14F-4D97-AF65-F5344CB8AC3E}">
        <p14:creationId xmlns:p14="http://schemas.microsoft.com/office/powerpoint/2010/main" val="58445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3" y="1289050"/>
            <a:ext cx="4137025" cy="3049588"/>
          </a:xfrm>
        </p:spPr>
        <p:txBody>
          <a:bodyPr/>
          <a:lstStyle/>
          <a:p>
            <a:r>
              <a:rPr lang="en-US"/>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9 February,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251100"/>
            <a:ext cx="8393704" cy="3087538"/>
          </a:xfrm>
        </p:spPr>
        <p:txBody>
          <a:bodyPr/>
          <a:lstStyle/>
          <a:p>
            <a:r>
              <a:rPr lang="en-US"/>
              <a:t>Click icon to add chart</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9 February,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917893"/>
            <a:ext cx="8393704" cy="3508110"/>
          </a:xfrm>
        </p:spPr>
        <p:txBody>
          <a:bodyPr/>
          <a:lstStyle/>
          <a:p>
            <a:r>
              <a:rPr lang="en-US"/>
              <a:t>Click icon to add table</a:t>
            </a:r>
            <a:endParaRPr lang="en-GB"/>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15440"/>
            <a:ext cx="7356815" cy="500794"/>
          </a:xfrm>
        </p:spPr>
        <p:txBody>
          <a:bodyPr/>
          <a:lstStyle/>
          <a:p>
            <a:r>
              <a:rPr lang="en-GB"/>
              <a:t>Click to edit Master title style</a:t>
            </a:r>
            <a:endParaRPr lang="en-US"/>
          </a:p>
        </p:txBody>
      </p:sp>
      <p:sp>
        <p:nvSpPr>
          <p:cNvPr id="4" name="Content Placeholder 2"/>
          <p:cNvSpPr>
            <a:spLocks noGrp="1"/>
          </p:cNvSpPr>
          <p:nvPr>
            <p:ph idx="1"/>
          </p:nvPr>
        </p:nvSpPr>
        <p:spPr>
          <a:xfrm>
            <a:off x="457200" y="905892"/>
            <a:ext cx="8183880" cy="383755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4149827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9 February, 2017</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9 February, 2017</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9 February, 2017</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9 February, 2017</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9 February, 2017</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9 February, 2017</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9 February,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9 February, 2017</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9 February, 2017</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9 February, 2017</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9 February, 2017</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9 February,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Click to 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9 February,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9 February, 2017</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9 February, 2017</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1" y="1295399"/>
            <a:ext cx="4124607" cy="3048873"/>
          </a:xfrm>
        </p:spPr>
        <p:txBody>
          <a:bodyPr/>
          <a:lstStyle/>
          <a:p>
            <a:r>
              <a:rPr lang="en-US"/>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9 February, 2017</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dirty="0"/>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9 February, 2017</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9 February, 2017</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image" Target="../media/image4.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6.xml"/><Relationship Id="rId7" Type="http://schemas.openxmlformats.org/officeDocument/2006/relationships/image" Target="../media/image14.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mb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9 February, 2017</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 id="2147483683" r:id="rId13"/>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9 February, 2017</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9 February, 2017</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9 February, 2017</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GB" dirty="0"/>
              <a:t>Chaand Nagpaul, chair GPC</a:t>
            </a:r>
          </a:p>
          <a:p>
            <a:endParaRPr lang="en-GB" dirty="0"/>
          </a:p>
          <a:p>
            <a:r>
              <a:rPr lang="en-GB" dirty="0"/>
              <a:t>Kent LMC</a:t>
            </a:r>
          </a:p>
          <a:p>
            <a:endParaRPr lang="en-GB" dirty="0"/>
          </a:p>
          <a:p>
            <a:endParaRPr lang="en-GB" dirty="0"/>
          </a:p>
        </p:txBody>
      </p:sp>
      <p:sp>
        <p:nvSpPr>
          <p:cNvPr id="4" name="Title 3"/>
          <p:cNvSpPr>
            <a:spLocks noGrp="1"/>
          </p:cNvSpPr>
          <p:nvPr>
            <p:ph type="title"/>
          </p:nvPr>
        </p:nvSpPr>
        <p:spPr/>
        <p:txBody>
          <a:bodyPr/>
          <a:lstStyle/>
          <a:p>
            <a:r>
              <a:rPr lang="en-GB" dirty="0"/>
              <a:t>General practice 2017/18</a:t>
            </a:r>
          </a:p>
        </p:txBody>
      </p:sp>
      <p:sp>
        <p:nvSpPr>
          <p:cNvPr id="3" name="Date Placeholder 2"/>
          <p:cNvSpPr>
            <a:spLocks noGrp="1"/>
          </p:cNvSpPr>
          <p:nvPr>
            <p:ph type="dt" sz="half" idx="2"/>
          </p:nvPr>
        </p:nvSpPr>
        <p:spPr/>
        <p:txBody>
          <a:bodyPr/>
          <a:lstStyle/>
          <a:p>
            <a:fld id="{DCA246D6-0145-8F42-988A-D1647772ACB2}" type="datetime3">
              <a:rPr lang="en-GB" smtClean="0"/>
              <a:t>9 February, 2017</a:t>
            </a:fld>
            <a:endParaRPr lang="en-US" dirty="0"/>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Overseas visitors </a:t>
            </a:r>
          </a:p>
        </p:txBody>
      </p:sp>
      <p:sp>
        <p:nvSpPr>
          <p:cNvPr id="3" name="Content Placeholder 2"/>
          <p:cNvSpPr>
            <a:spLocks noGrp="1"/>
          </p:cNvSpPr>
          <p:nvPr>
            <p:ph idx="1"/>
          </p:nvPr>
        </p:nvSpPr>
        <p:spPr>
          <a:xfrm>
            <a:off x="352773" y="922789"/>
            <a:ext cx="8068385" cy="4163178"/>
          </a:xfrm>
        </p:spPr>
        <p:txBody>
          <a:bodyPr/>
          <a:lstStyle/>
          <a:p>
            <a:pPr marL="342900" indent="-342900">
              <a:lnSpc>
                <a:spcPct val="150000"/>
              </a:lnSpc>
              <a:buFontTx/>
              <a:buChar char="-"/>
            </a:pPr>
            <a:r>
              <a:rPr lang="en-GB" sz="1800" dirty="0">
                <a:solidFill>
                  <a:schemeClr val="tx2"/>
                </a:solidFill>
                <a:latin typeface="Calibri Light" panose="020F0302020204030204" pitchFamily="34" charset="0"/>
              </a:rPr>
              <a:t>Covers </a:t>
            </a:r>
            <a:r>
              <a:rPr lang="en-GB" sz="1800" dirty="0">
                <a:solidFill>
                  <a:schemeClr val="tx2"/>
                </a:solidFill>
                <a:latin typeface="+mj-lt"/>
              </a:rPr>
              <a:t>patients with a non-UK issued EHIC or S1 form or who may be subject to the NHS (Charges to Overseas Visitors) Regulations 2015</a:t>
            </a:r>
          </a:p>
          <a:p>
            <a:pPr marL="342900" indent="-342900">
              <a:lnSpc>
                <a:spcPct val="150000"/>
              </a:lnSpc>
              <a:buFontTx/>
              <a:buChar char="-"/>
            </a:pPr>
            <a:r>
              <a:rPr lang="en-GB" sz="1800" dirty="0">
                <a:solidFill>
                  <a:schemeClr val="tx2"/>
                </a:solidFill>
                <a:latin typeface="Calibri Light" panose="020F0302020204030204" pitchFamily="34" charset="0"/>
              </a:rPr>
              <a:t>Country of origin will be charged, not patient</a:t>
            </a:r>
          </a:p>
          <a:p>
            <a:pPr marL="342900" indent="-342900">
              <a:lnSpc>
                <a:spcPct val="150000"/>
              </a:lnSpc>
              <a:buFontTx/>
              <a:buChar char="-"/>
            </a:pPr>
            <a:r>
              <a:rPr lang="en-GB" sz="1800" dirty="0">
                <a:solidFill>
                  <a:schemeClr val="tx2"/>
                </a:solidFill>
                <a:latin typeface="Calibri Light" panose="020F0302020204030204" pitchFamily="34" charset="0"/>
              </a:rPr>
              <a:t>Practices will be provided with patient information leaflet (hard copies)</a:t>
            </a:r>
          </a:p>
          <a:p>
            <a:pPr marL="342900" indent="-342900">
              <a:lnSpc>
                <a:spcPct val="150000"/>
              </a:lnSpc>
              <a:buFontTx/>
              <a:buChar char="-"/>
            </a:pPr>
            <a:r>
              <a:rPr lang="en-GB" sz="1800" dirty="0">
                <a:solidFill>
                  <a:schemeClr val="tx2"/>
                </a:solidFill>
                <a:latin typeface="+mj-lt"/>
              </a:rPr>
              <a:t>Amendment to GMS1 form – patients from overseas will </a:t>
            </a:r>
            <a:r>
              <a:rPr lang="en-GB" sz="1800" b="1" dirty="0">
                <a:solidFill>
                  <a:schemeClr val="tx2"/>
                </a:solidFill>
                <a:latin typeface="+mj-lt"/>
              </a:rPr>
              <a:t>self declare</a:t>
            </a:r>
          </a:p>
          <a:p>
            <a:pPr marL="342900" indent="-342900">
              <a:lnSpc>
                <a:spcPct val="150000"/>
              </a:lnSpc>
              <a:buFontTx/>
              <a:buChar char="-"/>
            </a:pPr>
            <a:r>
              <a:rPr lang="en-GB" sz="1800" dirty="0">
                <a:solidFill>
                  <a:schemeClr val="tx2"/>
                </a:solidFill>
                <a:latin typeface="+mj-lt"/>
              </a:rPr>
              <a:t>Practice will scan and email/post form to NHS Digital</a:t>
            </a:r>
          </a:p>
          <a:p>
            <a:pPr marL="342900" indent="-342900">
              <a:lnSpc>
                <a:spcPct val="150000"/>
              </a:lnSpc>
              <a:buFontTx/>
              <a:buChar char="-"/>
            </a:pPr>
            <a:r>
              <a:rPr lang="en-GB" sz="1800" dirty="0">
                <a:solidFill>
                  <a:schemeClr val="tx2"/>
                </a:solidFill>
                <a:latin typeface="+mj-lt"/>
              </a:rPr>
              <a:t>£5m will be added to contract on recurrent basis</a:t>
            </a:r>
          </a:p>
          <a:p>
            <a:pPr marL="342900" indent="-342900">
              <a:lnSpc>
                <a:spcPct val="150000"/>
              </a:lnSpc>
              <a:buFontTx/>
              <a:buChar char="-"/>
            </a:pPr>
            <a:endParaRPr lang="en-GB" sz="1800" dirty="0">
              <a:solidFill>
                <a:schemeClr val="tx2"/>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10</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187946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collection </a:t>
            </a:r>
          </a:p>
        </p:txBody>
      </p:sp>
      <p:sp>
        <p:nvSpPr>
          <p:cNvPr id="3" name="Content Placeholder 2"/>
          <p:cNvSpPr>
            <a:spLocks noGrp="1"/>
          </p:cNvSpPr>
          <p:nvPr>
            <p:ph idx="1"/>
          </p:nvPr>
        </p:nvSpPr>
        <p:spPr>
          <a:xfrm>
            <a:off x="328486" y="1143001"/>
            <a:ext cx="8068385" cy="2676970"/>
          </a:xfrm>
        </p:spPr>
        <p:txBody>
          <a:bodyPr/>
          <a:lstStyle/>
          <a:p>
            <a:pPr marL="342900" indent="-342900">
              <a:lnSpc>
                <a:spcPct val="100000"/>
              </a:lnSpc>
              <a:buFontTx/>
              <a:buChar char="-"/>
            </a:pPr>
            <a:r>
              <a:rPr lang="en-GB" sz="2400" b="1" dirty="0">
                <a:solidFill>
                  <a:schemeClr val="tx2"/>
                </a:solidFill>
                <a:latin typeface="Calibri Light" panose="020F0302020204030204" pitchFamily="34" charset="0"/>
              </a:rPr>
              <a:t>INLIQ and retired enhanced services</a:t>
            </a:r>
            <a:endParaRPr lang="en-GB" sz="2000" dirty="0">
              <a:solidFill>
                <a:schemeClr val="tx2"/>
              </a:solidFill>
              <a:latin typeface="Calibri Light" panose="020F0302020204030204" pitchFamily="34" charset="0"/>
            </a:endParaRPr>
          </a:p>
          <a:p>
            <a:pPr marL="690563" lvl="2" indent="-457200">
              <a:lnSpc>
                <a:spcPct val="100000"/>
              </a:lnSpc>
              <a:buFontTx/>
              <a:buChar char="-"/>
            </a:pPr>
            <a:r>
              <a:rPr lang="en-GB" dirty="0">
                <a:latin typeface="Calibri Light" panose="020F0302020204030204" pitchFamily="34" charset="0"/>
              </a:rPr>
              <a:t>Will be mandatory extraction of agreed indicators </a:t>
            </a:r>
            <a:br>
              <a:rPr lang="en-GB" dirty="0">
                <a:latin typeface="Calibri Light" panose="020F0302020204030204" pitchFamily="34" charset="0"/>
              </a:rPr>
            </a:br>
            <a:endParaRPr lang="en-GB" dirty="0">
              <a:latin typeface="Calibri Light" panose="020F0302020204030204" pitchFamily="34" charset="0"/>
            </a:endParaRPr>
          </a:p>
          <a:p>
            <a:pPr marL="457200" lvl="1" indent="-457200">
              <a:lnSpc>
                <a:spcPct val="100000"/>
              </a:lnSpc>
              <a:buFontTx/>
              <a:buChar char="-"/>
            </a:pPr>
            <a:r>
              <a:rPr lang="en-GB" b="1" dirty="0">
                <a:latin typeface="Calibri Light" panose="020F0302020204030204" pitchFamily="34" charset="0"/>
              </a:rPr>
              <a:t>National d</a:t>
            </a:r>
            <a:r>
              <a:rPr lang="en-GB" b="1" dirty="0">
                <a:solidFill>
                  <a:schemeClr val="tx2"/>
                </a:solidFill>
                <a:latin typeface="Calibri Light" panose="020F0302020204030204" pitchFamily="34" charset="0"/>
              </a:rPr>
              <a:t>iabetes audit</a:t>
            </a:r>
          </a:p>
          <a:p>
            <a:pPr marL="690563" lvl="2" indent="-457200">
              <a:lnSpc>
                <a:spcPct val="100000"/>
              </a:lnSpc>
              <a:buFontTx/>
              <a:buChar char="-"/>
            </a:pPr>
            <a:r>
              <a:rPr lang="en-GB" dirty="0">
                <a:latin typeface="Calibri Light" panose="020F0302020204030204" pitchFamily="34" charset="0"/>
              </a:rPr>
              <a:t>Will be mandatory </a:t>
            </a:r>
          </a:p>
          <a:p>
            <a:pPr marL="690563" lvl="2" indent="-457200">
              <a:lnSpc>
                <a:spcPct val="100000"/>
              </a:lnSpc>
              <a:buFontTx/>
              <a:buChar char="-"/>
            </a:pPr>
            <a:r>
              <a:rPr lang="en-GB" dirty="0">
                <a:latin typeface="Calibri Light" panose="020F0302020204030204" pitchFamily="34" charset="0"/>
              </a:rPr>
              <a:t>Joint letter will be sent to system suppliers to put pressure on enabling fully automated system</a:t>
            </a:r>
            <a:br>
              <a:rPr lang="en-GB" dirty="0">
                <a:latin typeface="Calibri Light" panose="020F0302020204030204" pitchFamily="34" charset="0"/>
              </a:rPr>
            </a:br>
            <a:endParaRPr lang="en-GB" dirty="0">
              <a:latin typeface="Calibri Light" panose="020F0302020204030204" pitchFamily="34" charset="0"/>
            </a:endParaRPr>
          </a:p>
          <a:p>
            <a:pPr marL="815975" lvl="3" indent="-342900">
              <a:buFontTx/>
              <a:buChar char="-"/>
            </a:pP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11</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304636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Opening hours </a:t>
            </a:r>
          </a:p>
        </p:txBody>
      </p:sp>
      <p:sp>
        <p:nvSpPr>
          <p:cNvPr id="3" name="Content Placeholder 2"/>
          <p:cNvSpPr>
            <a:spLocks noGrp="1"/>
          </p:cNvSpPr>
          <p:nvPr>
            <p:ph idx="1"/>
          </p:nvPr>
        </p:nvSpPr>
        <p:spPr>
          <a:xfrm>
            <a:off x="332274" y="1100425"/>
            <a:ext cx="8060809" cy="2940129"/>
          </a:xfrm>
        </p:spPr>
        <p:txBody>
          <a:bodyPr/>
          <a:lstStyle/>
          <a:p>
            <a:pPr marL="342900" indent="-342900">
              <a:lnSpc>
                <a:spcPct val="100000"/>
              </a:lnSpc>
              <a:buFontTx/>
              <a:buChar char="-"/>
            </a:pPr>
            <a:r>
              <a:rPr lang="en-GB" sz="2000" dirty="0">
                <a:solidFill>
                  <a:schemeClr val="tx2"/>
                </a:solidFill>
                <a:latin typeface="Calibri Light" panose="020F0302020204030204" pitchFamily="34" charset="0"/>
              </a:rPr>
              <a:t>National Audit Office report and recommendations: </a:t>
            </a:r>
            <a:r>
              <a:rPr lang="en-GB" sz="2000" dirty="0">
                <a:solidFill>
                  <a:schemeClr val="tx2"/>
                </a:solidFill>
                <a:latin typeface="Calibri Light" panose="020F0302020204030204" pitchFamily="34" charset="0"/>
                <a:cs typeface="Calibri Light" panose="020F0302020204030204" pitchFamily="34" charset="0"/>
              </a:rPr>
              <a:t>700+ practices regularly close for one ½ day per week; half of these receiving extended hours money</a:t>
            </a:r>
          </a:p>
          <a:p>
            <a:pPr marL="342900" indent="-342900">
              <a:lnSpc>
                <a:spcPct val="100000"/>
              </a:lnSpc>
              <a:buFontTx/>
              <a:buChar char="-"/>
            </a:pPr>
            <a:r>
              <a:rPr lang="en-GB" sz="2000" dirty="0">
                <a:solidFill>
                  <a:schemeClr val="tx2"/>
                </a:solidFill>
                <a:latin typeface="Calibri Light" panose="020F0302020204030204" pitchFamily="34" charset="0"/>
              </a:rPr>
              <a:t>GPC committed to working with NHS England to ensure locally responsive, safe and appropriate access during core hours (focus on weekly half day closing)</a:t>
            </a:r>
          </a:p>
          <a:p>
            <a:pPr marL="342900" indent="-342900">
              <a:lnSpc>
                <a:spcPct val="100000"/>
              </a:lnSpc>
              <a:buFontTx/>
              <a:buChar char="-"/>
            </a:pPr>
            <a:r>
              <a:rPr lang="en-GB" sz="2000" dirty="0">
                <a:solidFill>
                  <a:schemeClr val="tx2"/>
                </a:solidFill>
                <a:latin typeface="Calibri Light" panose="020F0302020204030204" pitchFamily="34" charset="0"/>
              </a:rPr>
              <a:t>Local Medical Committees will be integral partners in local discussion</a:t>
            </a:r>
          </a:p>
          <a:p>
            <a:pPr marL="342900" indent="-342900">
              <a:lnSpc>
                <a:spcPct val="100000"/>
              </a:lnSpc>
              <a:buFontTx/>
              <a:buChar char="-"/>
            </a:pPr>
            <a:r>
              <a:rPr lang="en-GB" sz="2000" dirty="0">
                <a:solidFill>
                  <a:schemeClr val="tx2"/>
                </a:solidFill>
                <a:latin typeface="Calibri Light" panose="020F0302020204030204" pitchFamily="34" charset="0"/>
              </a:rPr>
              <a:t>Changes to the qualifying criteria for the Extended Hours DES; excludes practices with weekly half day(s) closing as of October 2017</a:t>
            </a:r>
            <a:br>
              <a:rPr lang="en-GB" sz="2000" dirty="0">
                <a:solidFill>
                  <a:schemeClr val="tx2"/>
                </a:solidFill>
                <a:latin typeface="Calibri Light" panose="020F0302020204030204" pitchFamily="34" charset="0"/>
              </a:rPr>
            </a:br>
            <a:endParaRPr lang="en-GB" sz="2000" dirty="0">
              <a:solidFill>
                <a:schemeClr val="tx2"/>
              </a:solidFill>
              <a:latin typeface="Calibri Light" panose="020F0302020204030204" pitchFamily="34" charset="0"/>
            </a:endParaRPr>
          </a:p>
          <a:p>
            <a:pPr marL="342900" indent="-342900">
              <a:lnSpc>
                <a:spcPct val="100000"/>
              </a:lnSpc>
              <a:buFontTx/>
              <a:buChar char="-"/>
            </a:pPr>
            <a:r>
              <a:rPr lang="en-GB" sz="2400" dirty="0">
                <a:latin typeface="Calibri Light" panose="020F0302020204030204" pitchFamily="34" charset="0"/>
              </a:rPr>
              <a:t> </a:t>
            </a:r>
          </a:p>
          <a:p>
            <a:endParaRPr lang="en-GB" sz="1800" i="1" dirty="0">
              <a:solidFill>
                <a:schemeClr val="tx2"/>
              </a:solidFill>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12</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49233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QOF</a:t>
            </a:r>
          </a:p>
        </p:txBody>
      </p:sp>
      <p:sp>
        <p:nvSpPr>
          <p:cNvPr id="3" name="Content Placeholder 2"/>
          <p:cNvSpPr>
            <a:spLocks noGrp="1"/>
          </p:cNvSpPr>
          <p:nvPr>
            <p:ph idx="1"/>
          </p:nvPr>
        </p:nvSpPr>
        <p:spPr>
          <a:xfrm>
            <a:off x="388043" y="1144707"/>
            <a:ext cx="8068385" cy="3255867"/>
          </a:xfrm>
        </p:spPr>
        <p:txBody>
          <a:bodyPr/>
          <a:lstStyle/>
          <a:p>
            <a:pPr marL="342900" indent="-342900">
              <a:lnSpc>
                <a:spcPct val="150000"/>
              </a:lnSpc>
              <a:buFont typeface="Courier New" panose="02070309020205020404" pitchFamily="49" charset="0"/>
              <a:buChar char="-"/>
            </a:pPr>
            <a:r>
              <a:rPr lang="en-GB" sz="2000" dirty="0">
                <a:solidFill>
                  <a:schemeClr val="tx2"/>
                </a:solidFill>
                <a:latin typeface="Calibri Light" panose="020F0302020204030204" pitchFamily="34" charset="0"/>
              </a:rPr>
              <a:t>Increase to QOF point value in line with CPI adjustment </a:t>
            </a:r>
          </a:p>
          <a:p>
            <a:pPr marL="342900" indent="-342900">
              <a:lnSpc>
                <a:spcPct val="150000"/>
              </a:lnSpc>
              <a:buFont typeface="Courier New" panose="02070309020205020404" pitchFamily="49" charset="0"/>
              <a:buChar char="-"/>
            </a:pPr>
            <a:r>
              <a:rPr lang="en-GB" sz="2000" dirty="0">
                <a:solidFill>
                  <a:schemeClr val="tx2"/>
                </a:solidFill>
                <a:latin typeface="Calibri Light" panose="020F0302020204030204" pitchFamily="34" charset="0"/>
              </a:rPr>
              <a:t>No changes to indicators for this year </a:t>
            </a:r>
          </a:p>
          <a:p>
            <a:pPr marL="342900" indent="-342900">
              <a:lnSpc>
                <a:spcPct val="150000"/>
              </a:lnSpc>
              <a:buFont typeface="Courier New" panose="02070309020205020404" pitchFamily="49" charset="0"/>
              <a:buChar char="-"/>
            </a:pPr>
            <a:r>
              <a:rPr lang="en-GB" sz="2000" dirty="0">
                <a:solidFill>
                  <a:schemeClr val="tx2"/>
                </a:solidFill>
                <a:latin typeface="Calibri Light" panose="020F0302020204030204" pitchFamily="34" charset="0"/>
              </a:rPr>
              <a:t>Commitment to work on replacement system for 2018/19 </a:t>
            </a:r>
          </a:p>
          <a:p>
            <a:pPr marL="342900" indent="-342900">
              <a:lnSpc>
                <a:spcPct val="150000"/>
              </a:lnSpc>
              <a:buFont typeface="Courier New" panose="02070309020205020404" pitchFamily="49" charset="0"/>
              <a:buChar char="-"/>
            </a:pPr>
            <a:r>
              <a:rPr lang="en-GB" sz="2000" dirty="0">
                <a:solidFill>
                  <a:schemeClr val="tx2"/>
                </a:solidFill>
                <a:latin typeface="Calibri Light" panose="020F0302020204030204" pitchFamily="34" charset="0"/>
              </a:rPr>
              <a:t>Ongoing discussions on any replacement or distribution of funding </a:t>
            </a:r>
          </a:p>
          <a:p>
            <a:pPr marL="342900" indent="-342900">
              <a:lnSpc>
                <a:spcPct val="150000"/>
              </a:lnSpc>
              <a:buFont typeface="Courier New" panose="02070309020205020404" pitchFamily="49" charset="0"/>
              <a:buChar char="-"/>
            </a:pPr>
            <a:r>
              <a:rPr lang="en-GB" sz="2000" dirty="0">
                <a:solidFill>
                  <a:schemeClr val="tx2"/>
                </a:solidFill>
                <a:latin typeface="Calibri Light" panose="020F0302020204030204" pitchFamily="34" charset="0"/>
              </a:rPr>
              <a:t>Difficult issues due to change in funding distribution if moved to global sum and risk of potential new work required using QOF funding</a:t>
            </a:r>
            <a:br>
              <a:rPr lang="en-GB" sz="2000" dirty="0">
                <a:solidFill>
                  <a:schemeClr val="tx2"/>
                </a:solidFill>
                <a:latin typeface="Calibri Light" panose="020F0302020204030204" pitchFamily="34" charset="0"/>
              </a:rPr>
            </a:br>
            <a:endParaRPr lang="en-GB" sz="2000"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13</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181356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areas of agreement</a:t>
            </a:r>
          </a:p>
        </p:txBody>
      </p:sp>
      <p:sp>
        <p:nvSpPr>
          <p:cNvPr id="3" name="Content Placeholder 2"/>
          <p:cNvSpPr>
            <a:spLocks noGrp="1"/>
          </p:cNvSpPr>
          <p:nvPr>
            <p:ph idx="1"/>
          </p:nvPr>
        </p:nvSpPr>
        <p:spPr>
          <a:xfrm>
            <a:off x="295631" y="1275734"/>
            <a:ext cx="7783127" cy="3043390"/>
          </a:xfrm>
        </p:spPr>
        <p:txBody>
          <a:bodyPr/>
          <a:lstStyle/>
          <a:p>
            <a:pPr marL="342900" indent="-342900">
              <a:spcAft>
                <a:spcPts val="1200"/>
              </a:spcAft>
              <a:buFontTx/>
              <a:buChar char="-"/>
            </a:pPr>
            <a:r>
              <a:rPr lang="en-GB" sz="2000" dirty="0">
                <a:solidFill>
                  <a:schemeClr val="tx2"/>
                </a:solidFill>
                <a:latin typeface="Calibri Light" panose="020F0302020204030204" pitchFamily="34" charset="0"/>
              </a:rPr>
              <a:t>Registration of prisoners immediately prior to their release </a:t>
            </a:r>
          </a:p>
          <a:p>
            <a:pPr marL="342900" indent="-342900">
              <a:spcAft>
                <a:spcPts val="1200"/>
              </a:spcAft>
              <a:buFontTx/>
              <a:buChar char="-"/>
            </a:pPr>
            <a:r>
              <a:rPr lang="en-GB" sz="2000" dirty="0">
                <a:solidFill>
                  <a:schemeClr val="tx2"/>
                </a:solidFill>
                <a:latin typeface="Calibri Light" panose="020F0302020204030204" pitchFamily="34" charset="0"/>
              </a:rPr>
              <a:t>Vaccination and immunisation</a:t>
            </a:r>
          </a:p>
          <a:p>
            <a:pPr marL="815975" lvl="3" indent="-342900">
              <a:buFontTx/>
              <a:buChar char="-"/>
            </a:pPr>
            <a:r>
              <a:rPr lang="en-GB" sz="1600" dirty="0">
                <a:latin typeface="+mj-lt"/>
              </a:rPr>
              <a:t>Minor amendments to existing programmes</a:t>
            </a:r>
          </a:p>
          <a:p>
            <a:pPr marL="815975" lvl="3" indent="-342900">
              <a:buFontTx/>
              <a:buChar char="-"/>
            </a:pPr>
            <a:r>
              <a:rPr lang="en-GB" sz="1600" dirty="0">
                <a:latin typeface="+mj-lt"/>
              </a:rPr>
              <a:t>£6.2 million to include morbidly obese in eligible cohort for influenza vaccinations </a:t>
            </a:r>
          </a:p>
          <a:p>
            <a:pPr marL="815975" lvl="3" indent="-342900">
              <a:spcAft>
                <a:spcPts val="1200"/>
              </a:spcAft>
              <a:buFontTx/>
              <a:buChar char="-"/>
            </a:pPr>
            <a:r>
              <a:rPr lang="en-GB" sz="1600" dirty="0">
                <a:latin typeface="+mj-lt"/>
              </a:rPr>
              <a:t>No new programmes</a:t>
            </a:r>
          </a:p>
          <a:p>
            <a:pPr marL="342900" lvl="1" indent="-342900">
              <a:buFontTx/>
              <a:buChar char="-"/>
            </a:pPr>
            <a:r>
              <a:rPr lang="en-GB" sz="2000" dirty="0">
                <a:solidFill>
                  <a:schemeClr val="tx2"/>
                </a:solidFill>
                <a:latin typeface="Calibri Light" panose="020F0302020204030204" pitchFamily="34" charset="0"/>
              </a:rPr>
              <a:t>New GP retainer scheme</a:t>
            </a:r>
          </a:p>
          <a:p>
            <a:pPr marL="342900" lvl="1" indent="-342900">
              <a:spcAft>
                <a:spcPts val="1200"/>
              </a:spcAft>
              <a:buFontTx/>
              <a:buChar char="-"/>
            </a:pPr>
            <a:r>
              <a:rPr lang="en-GB" sz="2000" dirty="0">
                <a:latin typeface="Calibri Light" panose="020F0302020204030204" pitchFamily="34" charset="0"/>
              </a:rPr>
              <a:t>Dispensing negotiations to be conducted by separate group</a:t>
            </a:r>
            <a:endParaRPr lang="en-GB" sz="2000" dirty="0">
              <a:solidFill>
                <a:schemeClr val="tx2"/>
              </a:solidFill>
              <a:latin typeface="Calibri Light" panose="020F0302020204030204" pitchFamily="34" charset="0"/>
            </a:endParaRPr>
          </a:p>
          <a:p>
            <a:pPr marL="342900" lvl="1" indent="-342900">
              <a:spcAft>
                <a:spcPts val="1200"/>
              </a:spcAft>
              <a:buFontTx/>
              <a:buChar char="-"/>
            </a:pPr>
            <a:r>
              <a:rPr lang="en-GB" sz="2000" dirty="0">
                <a:latin typeface="Calibri Light" panose="020F0302020204030204" pitchFamily="34" charset="0"/>
              </a:rPr>
              <a:t>Expenses methodology survey to be undertaken </a:t>
            </a: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pPr marL="342900" indent="-342900">
              <a:buFontTx/>
              <a:buChar char="-"/>
            </a:pPr>
            <a:endParaRPr lang="en-GB" sz="1800" dirty="0">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43922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all </a:t>
            </a:r>
            <a:r>
              <a:rPr lang="en-US" b="1" dirty="0"/>
              <a:t>non contractual </a:t>
            </a:r>
          </a:p>
        </p:txBody>
      </p:sp>
      <p:sp>
        <p:nvSpPr>
          <p:cNvPr id="3" name="Content Placeholder 2"/>
          <p:cNvSpPr>
            <a:spLocks noGrp="1"/>
          </p:cNvSpPr>
          <p:nvPr>
            <p:ph idx="1"/>
          </p:nvPr>
        </p:nvSpPr>
        <p:spPr>
          <a:xfrm>
            <a:off x="398585" y="1414584"/>
            <a:ext cx="7674254" cy="2976793"/>
          </a:xfrm>
        </p:spPr>
        <p:txBody>
          <a:bodyPr/>
          <a:lstStyle/>
          <a:p>
            <a:pPr marL="171450" indent="-171450">
              <a:lnSpc>
                <a:spcPct val="100000"/>
              </a:lnSpc>
              <a:buFontTx/>
              <a:buChar char="-"/>
            </a:pPr>
            <a:r>
              <a:rPr lang="en-GB" sz="1600" dirty="0">
                <a:solidFill>
                  <a:schemeClr val="tx2"/>
                </a:solidFill>
                <a:latin typeface="+mn-lt"/>
              </a:rPr>
              <a:t>practice compliance with National Data Guardian Security Review</a:t>
            </a:r>
          </a:p>
          <a:p>
            <a:pPr marL="171450" indent="-171450">
              <a:lnSpc>
                <a:spcPct val="100000"/>
              </a:lnSpc>
              <a:buFontTx/>
              <a:buChar char="-"/>
            </a:pPr>
            <a:r>
              <a:rPr lang="en-GB" sz="1600" dirty="0">
                <a:solidFill>
                  <a:schemeClr val="tx2"/>
                </a:solidFill>
                <a:latin typeface="+mn-lt"/>
              </a:rPr>
              <a:t>practice completion of the NHS Digital Information Governance toolkit </a:t>
            </a:r>
          </a:p>
          <a:p>
            <a:pPr marL="171450" indent="-171450">
              <a:lnSpc>
                <a:spcPct val="100000"/>
              </a:lnSpc>
              <a:buFontTx/>
              <a:buChar char="-"/>
            </a:pPr>
            <a:r>
              <a:rPr lang="en-GB" sz="1600" dirty="0">
                <a:solidFill>
                  <a:schemeClr val="tx2"/>
                </a:solidFill>
                <a:latin typeface="+mn-lt"/>
              </a:rPr>
              <a:t>an increased uptake of electronic repeat prescriptions to 25% (with reference to pharmacy)</a:t>
            </a:r>
          </a:p>
          <a:p>
            <a:pPr marL="171450" indent="-171450">
              <a:lnSpc>
                <a:spcPct val="100000"/>
              </a:lnSpc>
              <a:buFontTx/>
              <a:buChar char="-"/>
            </a:pPr>
            <a:r>
              <a:rPr lang="en-GB" sz="1600" dirty="0">
                <a:solidFill>
                  <a:schemeClr val="tx2"/>
                </a:solidFill>
                <a:latin typeface="+mn-lt"/>
              </a:rPr>
              <a:t>an increased uptake of electronic referrals to 90% where this is enabled by secondary care</a:t>
            </a:r>
          </a:p>
          <a:p>
            <a:pPr marL="171450" indent="-171450">
              <a:lnSpc>
                <a:spcPct val="100000"/>
              </a:lnSpc>
              <a:buFontTx/>
              <a:buChar char="-"/>
            </a:pPr>
            <a:r>
              <a:rPr lang="en-GB" sz="1600" dirty="0">
                <a:solidFill>
                  <a:schemeClr val="tx2"/>
                </a:solidFill>
                <a:latin typeface="+mn-lt"/>
              </a:rPr>
              <a:t>continued uptake of electronic repeat dispensing with reference to CCG use of medicines management and co-ordination with community pharmacy</a:t>
            </a:r>
          </a:p>
          <a:p>
            <a:pPr marL="171450" indent="-171450">
              <a:lnSpc>
                <a:spcPct val="100000"/>
              </a:lnSpc>
              <a:buFontTx/>
              <a:buChar char="-"/>
            </a:pPr>
            <a:r>
              <a:rPr lang="en-GB" sz="1600" dirty="0">
                <a:solidFill>
                  <a:schemeClr val="tx2"/>
                </a:solidFill>
                <a:latin typeface="+mn-lt"/>
              </a:rPr>
              <a:t>uptake of patient use of one or more online service to 20% including, where possible, apps to access those services and increased access to clinical correspondence online</a:t>
            </a:r>
          </a:p>
          <a:p>
            <a:pPr marL="171450" indent="-171450">
              <a:lnSpc>
                <a:spcPct val="100000"/>
              </a:lnSpc>
              <a:buFontTx/>
              <a:buChar char="-"/>
            </a:pPr>
            <a:r>
              <a:rPr lang="en-GB" sz="1600" dirty="0">
                <a:solidFill>
                  <a:schemeClr val="tx2"/>
                </a:solidFill>
                <a:latin typeface="+mn-lt"/>
              </a:rPr>
              <a:t>better sharing of data and patient records at local level, between practices and between primary and secondary care</a:t>
            </a:r>
          </a:p>
          <a:p>
            <a:pPr marL="815975" lvl="3" indent="-342900">
              <a:lnSpc>
                <a:spcPts val="2200"/>
              </a:lnSpc>
              <a:spcBef>
                <a:spcPts val="600"/>
              </a:spcBef>
              <a:buFont typeface="Arial" panose="020B0604020202020204" pitchFamily="34" charset="0"/>
              <a:buChar char="•"/>
            </a:pPr>
            <a:endParaRPr lang="en-GB" sz="1600" dirty="0"/>
          </a:p>
        </p:txBody>
      </p:sp>
      <p:sp>
        <p:nvSpPr>
          <p:cNvPr id="5" name="Date Placeholder 4"/>
          <p:cNvSpPr>
            <a:spLocks noGrp="1"/>
          </p:cNvSpPr>
          <p:nvPr>
            <p:ph type="dt" sz="half" idx="2"/>
          </p:nvPr>
        </p:nvSpPr>
        <p:spPr/>
        <p:txBody>
          <a:bodyPr/>
          <a:lstStyle/>
          <a:p>
            <a:fld id="{E7BB62AC-DBC0-F640-92EC-7B48F07DED43}" type="datetime3">
              <a:rPr lang="en-GB" smtClean="0"/>
              <a:t>9 February, 2017</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15</a:t>
            </a:fld>
            <a:endParaRPr lang="en-GB" dirty="0"/>
          </a:p>
        </p:txBody>
      </p:sp>
    </p:spTree>
    <p:extLst>
      <p:ext uri="{BB962C8B-B14F-4D97-AF65-F5344CB8AC3E}">
        <p14:creationId xmlns:p14="http://schemas.microsoft.com/office/powerpoint/2010/main" val="293545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57" y="215601"/>
            <a:ext cx="7068923" cy="493819"/>
          </a:xfrm>
        </p:spPr>
        <p:txBody>
          <a:bodyPr/>
          <a:lstStyle/>
          <a:p>
            <a:r>
              <a:rPr lang="en-GB" dirty="0">
                <a:solidFill>
                  <a:schemeClr val="tx2"/>
                </a:solidFill>
              </a:rPr>
              <a:t>Current issues – PM comments</a:t>
            </a:r>
          </a:p>
        </p:txBody>
      </p:sp>
      <p:sp>
        <p:nvSpPr>
          <p:cNvPr id="3" name="Content Placeholder 2"/>
          <p:cNvSpPr>
            <a:spLocks noGrp="1"/>
          </p:cNvSpPr>
          <p:nvPr>
            <p:ph idx="1"/>
          </p:nvPr>
        </p:nvSpPr>
        <p:spPr>
          <a:xfrm>
            <a:off x="382557" y="709420"/>
            <a:ext cx="7974264" cy="3717759"/>
          </a:xfrm>
        </p:spPr>
        <p:txBody>
          <a:bodyPr/>
          <a:lstStyle/>
          <a:p>
            <a:pPr marL="457200" indent="-457200" fontAlgn="base">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Comments by No 10 on 13 January: </a:t>
            </a:r>
            <a:r>
              <a:rPr lang="en-US" sz="1800" i="1" dirty="0">
                <a:solidFill>
                  <a:schemeClr val="tx2"/>
                </a:solidFill>
                <a:latin typeface="+mn-lt"/>
                <a:cs typeface="Calibri" panose="020F0502020204030204" pitchFamily="34" charset="0"/>
              </a:rPr>
              <a:t>that GPs’ current opening hours  putting pressure on A&amp;E and hospital beds; cuts to funding if  surgeries did not open 7 days</a:t>
            </a:r>
          </a:p>
          <a:p>
            <a:pPr marL="457200" indent="-457200" fontAlgn="base">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Attempt to deflect blame for wider NHS and social care crisis &amp; </a:t>
            </a:r>
            <a:r>
              <a:rPr lang="en-GB" sz="1800" dirty="0" err="1">
                <a:solidFill>
                  <a:schemeClr val="tx2"/>
                </a:solidFill>
                <a:latin typeface="+mn-lt"/>
                <a:cs typeface="Calibri" panose="020F0502020204030204" pitchFamily="34" charset="0"/>
              </a:rPr>
              <a:t>scapegoate</a:t>
            </a:r>
            <a:r>
              <a:rPr lang="en-GB" sz="1800" dirty="0">
                <a:solidFill>
                  <a:schemeClr val="tx2"/>
                </a:solidFill>
                <a:latin typeface="+mn-lt"/>
                <a:cs typeface="Calibri" panose="020F0502020204030204" pitchFamily="34" charset="0"/>
              </a:rPr>
              <a:t> GPs</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Immediately and strongly rebuffed by BMA widely in media </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We used media to publicise our message re GP crisis</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Letter BMA chair council (also on behalf of GPC) to PM</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Clarification from DH/NHS E that no change to GP funding or contractual hours</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GPC chair letter sent to all GPs  </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Followed </a:t>
            </a:r>
            <a:r>
              <a:rPr lang="en-GB" sz="1800" b="1" dirty="0">
                <a:solidFill>
                  <a:schemeClr val="tx2"/>
                </a:solidFill>
                <a:latin typeface="+mn-lt"/>
                <a:cs typeface="Calibri" panose="020F0502020204030204" pitchFamily="34" charset="0"/>
              </a:rPr>
              <a:t>NAO report on GP access: </a:t>
            </a:r>
            <a:r>
              <a:rPr lang="en-GB" sz="1800" dirty="0">
                <a:solidFill>
                  <a:schemeClr val="tx2"/>
                </a:solidFill>
                <a:latin typeface="+mn-lt"/>
                <a:cs typeface="Calibri" panose="020F0502020204030204" pitchFamily="34" charset="0"/>
              </a:rPr>
              <a:t>700+ practices regularly close for one ½ day per week; 50% in receipt  payment for extended hours DES - “double payment”. NAO critical of government’s 7 day plans given current pressures general practice</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16</a:t>
            </a:fld>
            <a:endParaRPr lang="en-GB" dirty="0"/>
          </a:p>
        </p:txBody>
      </p:sp>
    </p:spTree>
    <p:extLst>
      <p:ext uri="{BB962C8B-B14F-4D97-AF65-F5344CB8AC3E}">
        <p14:creationId xmlns:p14="http://schemas.microsoft.com/office/powerpoint/2010/main" val="219798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 y="11293"/>
            <a:ext cx="7068923" cy="493819"/>
          </a:xfrm>
        </p:spPr>
        <p:txBody>
          <a:bodyPr>
            <a:normAutofit/>
          </a:bodyPr>
          <a:lstStyle/>
          <a:p>
            <a:r>
              <a:rPr lang="en-GB" dirty="0">
                <a:solidFill>
                  <a:schemeClr val="tx2"/>
                </a:solidFill>
              </a:rPr>
              <a:t>Recent news coverage</a:t>
            </a:r>
          </a:p>
        </p:txBody>
      </p:sp>
      <p:sp>
        <p:nvSpPr>
          <p:cNvPr id="4" name="Date Placeholder 3"/>
          <p:cNvSpPr>
            <a:spLocks noGrp="1"/>
          </p:cNvSpPr>
          <p:nvPr>
            <p:ph type="dt" sz="half" idx="4294967295"/>
          </p:nvPr>
        </p:nvSpPr>
        <p:spPr>
          <a:xfrm>
            <a:off x="388045" y="4781750"/>
            <a:ext cx="2894509" cy="123111"/>
          </a:xfrm>
          <a:prstGeom prst="rect">
            <a:avLst/>
          </a:prstGeom>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294967295"/>
          </p:nvPr>
        </p:nvSpPr>
        <p:spPr>
          <a:xfrm>
            <a:off x="8293101" y="4784345"/>
            <a:ext cx="256114" cy="123111"/>
          </a:xfrm>
          <a:prstGeom prst="rect">
            <a:avLst/>
          </a:prstGeom>
        </p:spPr>
        <p:txBody>
          <a:bodyPr/>
          <a:lstStyle/>
          <a:p>
            <a:fld id="{E4E00EF0-048C-114D-ADD5-1D5ACA69D45F}" type="slidenum">
              <a:rPr lang="en-GB" smtClean="0"/>
              <a:pPr/>
              <a:t>17</a:t>
            </a:fld>
            <a:endParaRPr lang="en-GB" dirty="0"/>
          </a:p>
        </p:txBody>
      </p:sp>
      <p:pic>
        <p:nvPicPr>
          <p:cNvPr id="8" name="Picture 7"/>
          <p:cNvPicPr>
            <a:picLocks noChangeAspect="1"/>
          </p:cNvPicPr>
          <p:nvPr/>
        </p:nvPicPr>
        <p:blipFill>
          <a:blip r:embed="rId3"/>
          <a:stretch>
            <a:fillRect/>
          </a:stretch>
        </p:blipFill>
        <p:spPr>
          <a:xfrm>
            <a:off x="1" y="370319"/>
            <a:ext cx="2305413" cy="3148857"/>
          </a:xfrm>
          <a:prstGeom prst="rect">
            <a:avLst/>
          </a:prstGeom>
        </p:spPr>
      </p:pic>
      <p:pic>
        <p:nvPicPr>
          <p:cNvPr id="9" name="Picture 8"/>
          <p:cNvPicPr>
            <a:picLocks noChangeAspect="1"/>
          </p:cNvPicPr>
          <p:nvPr/>
        </p:nvPicPr>
        <p:blipFill>
          <a:blip r:embed="rId4"/>
          <a:stretch>
            <a:fillRect/>
          </a:stretch>
        </p:blipFill>
        <p:spPr>
          <a:xfrm>
            <a:off x="4969851" y="505111"/>
            <a:ext cx="2733115" cy="3193586"/>
          </a:xfrm>
          <a:prstGeom prst="rect">
            <a:avLst/>
          </a:prstGeom>
        </p:spPr>
      </p:pic>
      <p:pic>
        <p:nvPicPr>
          <p:cNvPr id="10" name="Picture 9"/>
          <p:cNvPicPr>
            <a:picLocks noChangeAspect="1"/>
          </p:cNvPicPr>
          <p:nvPr/>
        </p:nvPicPr>
        <p:blipFill>
          <a:blip r:embed="rId5"/>
          <a:stretch>
            <a:fillRect/>
          </a:stretch>
        </p:blipFill>
        <p:spPr>
          <a:xfrm>
            <a:off x="4973548" y="3031890"/>
            <a:ext cx="2046182" cy="1542151"/>
          </a:xfrm>
          <a:prstGeom prst="rect">
            <a:avLst/>
          </a:prstGeom>
        </p:spPr>
      </p:pic>
      <p:pic>
        <p:nvPicPr>
          <p:cNvPr id="11" name="Picture 10"/>
          <p:cNvPicPr>
            <a:picLocks noChangeAspect="1"/>
          </p:cNvPicPr>
          <p:nvPr/>
        </p:nvPicPr>
        <p:blipFill>
          <a:blip r:embed="rId6"/>
          <a:stretch>
            <a:fillRect/>
          </a:stretch>
        </p:blipFill>
        <p:spPr>
          <a:xfrm>
            <a:off x="7474990" y="765969"/>
            <a:ext cx="1489463" cy="1659193"/>
          </a:xfrm>
          <a:prstGeom prst="rect">
            <a:avLst/>
          </a:prstGeom>
        </p:spPr>
      </p:pic>
      <p:pic>
        <p:nvPicPr>
          <p:cNvPr id="12" name="Picture 11"/>
          <p:cNvPicPr>
            <a:picLocks noChangeAspect="1"/>
          </p:cNvPicPr>
          <p:nvPr/>
        </p:nvPicPr>
        <p:blipFill>
          <a:blip r:embed="rId7"/>
          <a:stretch>
            <a:fillRect/>
          </a:stretch>
        </p:blipFill>
        <p:spPr>
          <a:xfrm>
            <a:off x="2312270" y="408392"/>
            <a:ext cx="2657043" cy="3110784"/>
          </a:xfrm>
          <a:prstGeom prst="rect">
            <a:avLst/>
          </a:prstGeom>
        </p:spPr>
      </p:pic>
      <p:pic>
        <p:nvPicPr>
          <p:cNvPr id="13" name="Picture 12"/>
          <p:cNvPicPr>
            <a:picLocks noChangeAspect="1"/>
          </p:cNvPicPr>
          <p:nvPr/>
        </p:nvPicPr>
        <p:blipFill>
          <a:blip r:embed="rId8"/>
          <a:stretch>
            <a:fillRect/>
          </a:stretch>
        </p:blipFill>
        <p:spPr>
          <a:xfrm>
            <a:off x="375469" y="3019548"/>
            <a:ext cx="2094266" cy="1448473"/>
          </a:xfrm>
          <a:prstGeom prst="rect">
            <a:avLst/>
          </a:prstGeom>
        </p:spPr>
      </p:pic>
      <p:pic>
        <p:nvPicPr>
          <p:cNvPr id="15" name="Picture 14"/>
          <p:cNvPicPr>
            <a:picLocks noChangeAspect="1"/>
          </p:cNvPicPr>
          <p:nvPr/>
        </p:nvPicPr>
        <p:blipFill>
          <a:blip r:embed="rId9"/>
          <a:stretch>
            <a:fillRect/>
          </a:stretch>
        </p:blipFill>
        <p:spPr>
          <a:xfrm>
            <a:off x="6696075" y="2385701"/>
            <a:ext cx="2447925" cy="2266950"/>
          </a:xfrm>
          <a:prstGeom prst="rect">
            <a:avLst/>
          </a:prstGeom>
        </p:spPr>
      </p:pic>
      <p:pic>
        <p:nvPicPr>
          <p:cNvPr id="16" name="Picture 15"/>
          <p:cNvPicPr>
            <a:picLocks noChangeAspect="1"/>
          </p:cNvPicPr>
          <p:nvPr/>
        </p:nvPicPr>
        <p:blipFill>
          <a:blip r:embed="rId10"/>
          <a:stretch>
            <a:fillRect/>
          </a:stretch>
        </p:blipFill>
        <p:spPr>
          <a:xfrm>
            <a:off x="4076829" y="2800102"/>
            <a:ext cx="888788" cy="1966823"/>
          </a:xfrm>
          <a:prstGeom prst="rect">
            <a:avLst/>
          </a:prstGeom>
        </p:spPr>
      </p:pic>
      <p:pic>
        <p:nvPicPr>
          <p:cNvPr id="19" name="Picture 18"/>
          <p:cNvPicPr>
            <a:picLocks noChangeAspect="1"/>
          </p:cNvPicPr>
          <p:nvPr/>
        </p:nvPicPr>
        <p:blipFill>
          <a:blip r:embed="rId11"/>
          <a:stretch>
            <a:fillRect/>
          </a:stretch>
        </p:blipFill>
        <p:spPr>
          <a:xfrm>
            <a:off x="1706294" y="3687514"/>
            <a:ext cx="2277817" cy="848935"/>
          </a:xfrm>
          <a:prstGeom prst="rect">
            <a:avLst/>
          </a:prstGeom>
        </p:spPr>
      </p:pic>
    </p:spTree>
    <p:extLst>
      <p:ext uri="{BB962C8B-B14F-4D97-AF65-F5344CB8AC3E}">
        <p14:creationId xmlns:p14="http://schemas.microsoft.com/office/powerpoint/2010/main" val="297473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Current issues – SBS, TPP QRISK and Capita</a:t>
            </a:r>
          </a:p>
        </p:txBody>
      </p:sp>
      <p:sp>
        <p:nvSpPr>
          <p:cNvPr id="3" name="Content Placeholder 2"/>
          <p:cNvSpPr>
            <a:spLocks noGrp="1"/>
          </p:cNvSpPr>
          <p:nvPr>
            <p:ph idx="1"/>
          </p:nvPr>
        </p:nvSpPr>
        <p:spPr>
          <a:xfrm>
            <a:off x="389646" y="1098698"/>
            <a:ext cx="7081498" cy="3447255"/>
          </a:xfrm>
        </p:spPr>
        <p:txBody>
          <a:bodyPr/>
          <a:lstStyle/>
          <a:p>
            <a:pPr marL="457200" indent="-457200" fontAlgn="base">
              <a:lnSpc>
                <a:spcPct val="100000"/>
              </a:lnSpc>
              <a:buFont typeface="Arial" panose="020B0604020202020204" pitchFamily="34" charset="0"/>
              <a:buChar char="•"/>
            </a:pPr>
            <a:r>
              <a:rPr lang="en-GB" sz="1800" dirty="0">
                <a:solidFill>
                  <a:schemeClr val="tx2"/>
                </a:solidFill>
                <a:latin typeface="+mn-lt"/>
              </a:rPr>
              <a:t>SBS note transfer failure – negotiated compensation</a:t>
            </a:r>
          </a:p>
          <a:p>
            <a:pPr marL="930275" lvl="3" indent="-457200" fontAlgn="base">
              <a:lnSpc>
                <a:spcPct val="100000"/>
              </a:lnSpc>
              <a:buFont typeface="Arial" panose="020B0604020202020204" pitchFamily="34" charset="0"/>
              <a:buChar char="•"/>
            </a:pPr>
            <a:r>
              <a:rPr lang="en-GB" sz="1800" dirty="0">
                <a:solidFill>
                  <a:schemeClr val="tx2"/>
                </a:solidFill>
                <a:latin typeface="+mn-lt"/>
              </a:rPr>
              <a:t>LMCs have been notified</a:t>
            </a:r>
          </a:p>
          <a:p>
            <a:pPr marL="930275" lvl="3" indent="-457200" fontAlgn="base">
              <a:lnSpc>
                <a:spcPct val="100000"/>
              </a:lnSpc>
              <a:buFont typeface="Arial" panose="020B0604020202020204" pitchFamily="34" charset="0"/>
              <a:buChar char="•"/>
            </a:pPr>
            <a:r>
              <a:rPr lang="en-GB" sz="1800" dirty="0">
                <a:solidFill>
                  <a:schemeClr val="tx2"/>
                </a:solidFill>
                <a:latin typeface="+mn-lt"/>
              </a:rPr>
              <a:t>Practices should now have received copies of correspondence and details of how to claim for workload </a:t>
            </a:r>
          </a:p>
          <a:p>
            <a:pPr marL="457200" indent="-457200" fontAlgn="base">
              <a:lnSpc>
                <a:spcPct val="100000"/>
              </a:lnSpc>
              <a:buFont typeface="Arial" panose="020B0604020202020204" pitchFamily="34" charset="0"/>
              <a:buChar char="•"/>
            </a:pPr>
            <a:r>
              <a:rPr lang="en-GB" sz="1800" dirty="0">
                <a:solidFill>
                  <a:schemeClr val="tx2"/>
                </a:solidFill>
                <a:latin typeface="+mn-lt"/>
              </a:rPr>
              <a:t>TPP and QRISK</a:t>
            </a:r>
          </a:p>
          <a:p>
            <a:pPr marL="930275" lvl="3" indent="-457200" fontAlgn="base">
              <a:lnSpc>
                <a:spcPct val="100000"/>
              </a:lnSpc>
              <a:buFont typeface="Arial" panose="020B0604020202020204" pitchFamily="34" charset="0"/>
              <a:buChar char="•"/>
            </a:pPr>
            <a:r>
              <a:rPr lang="en-GB" sz="1800" dirty="0">
                <a:solidFill>
                  <a:schemeClr val="tx2"/>
                </a:solidFill>
                <a:latin typeface="+mn-lt"/>
              </a:rPr>
              <a:t>Issue of compensation being addressed and hope to announce soon</a:t>
            </a:r>
          </a:p>
          <a:p>
            <a:pPr marL="457200" indent="-457200" fontAlgn="base">
              <a:lnSpc>
                <a:spcPct val="100000"/>
              </a:lnSpc>
              <a:buFont typeface="Arial" panose="020B0604020202020204" pitchFamily="34" charset="0"/>
              <a:buChar char="•"/>
            </a:pPr>
            <a:r>
              <a:rPr lang="en-GB" sz="1800" dirty="0">
                <a:solidFill>
                  <a:schemeClr val="tx2"/>
                </a:solidFill>
                <a:latin typeface="+mn-lt"/>
              </a:rPr>
              <a:t>PCSE/Capita – compensation being addressed;  workload of labelling and bagging records in contract 2017/18</a:t>
            </a:r>
          </a:p>
          <a:p>
            <a:pPr marL="457200" indent="-457200" fontAlgn="base">
              <a:buFont typeface="Arial" panose="020B0604020202020204" pitchFamily="34" charset="0"/>
              <a:buChar char="•"/>
            </a:pPr>
            <a:endParaRPr lang="en-GB" sz="2000" dirty="0">
              <a:solidFill>
                <a:schemeClr val="tx2"/>
              </a:solidFill>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383109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issues – firearms </a:t>
            </a:r>
          </a:p>
        </p:txBody>
      </p:sp>
      <p:sp>
        <p:nvSpPr>
          <p:cNvPr id="3" name="Content Placeholder 2"/>
          <p:cNvSpPr>
            <a:spLocks noGrp="1"/>
          </p:cNvSpPr>
          <p:nvPr>
            <p:ph idx="1"/>
          </p:nvPr>
        </p:nvSpPr>
        <p:spPr>
          <a:xfrm>
            <a:off x="375468" y="1077616"/>
            <a:ext cx="7081498" cy="3447255"/>
          </a:xfrm>
        </p:spPr>
        <p:txBody>
          <a:bodyPr/>
          <a:lstStyle/>
          <a:p>
            <a:pPr marL="457200" indent="-457200" fontAlgn="base">
              <a:spcBef>
                <a:spcPts val="1200"/>
              </a:spcBef>
              <a:buFont typeface="Courier New" panose="02070309020205020404" pitchFamily="49" charset="0"/>
              <a:buChar char="-"/>
            </a:pPr>
            <a:r>
              <a:rPr lang="en-GB" sz="2400" dirty="0">
                <a:solidFill>
                  <a:schemeClr val="tx2"/>
                </a:solidFill>
                <a:latin typeface="+mn-lt"/>
              </a:rPr>
              <a:t>New arrangements April 2016</a:t>
            </a:r>
          </a:p>
          <a:p>
            <a:pPr marL="457200" indent="-457200" fontAlgn="base">
              <a:spcBef>
                <a:spcPts val="1200"/>
              </a:spcBef>
              <a:buFont typeface="Courier New" panose="02070309020205020404" pitchFamily="49" charset="0"/>
              <a:buChar char="-"/>
            </a:pPr>
            <a:r>
              <a:rPr lang="en-GB" sz="2400" dirty="0">
                <a:solidFill>
                  <a:schemeClr val="tx2"/>
                </a:solidFill>
                <a:latin typeface="+mn-lt"/>
              </a:rPr>
              <a:t>GPC took lead mid-November (previously Professional Fees Committee)</a:t>
            </a:r>
          </a:p>
          <a:p>
            <a:pPr marL="457200" indent="-457200" fontAlgn="base">
              <a:spcBef>
                <a:spcPts val="1200"/>
              </a:spcBef>
              <a:buFont typeface="Courier New" panose="02070309020205020404" pitchFamily="49" charset="0"/>
              <a:buChar char="-"/>
            </a:pPr>
            <a:r>
              <a:rPr lang="en-GB" sz="2400" dirty="0">
                <a:solidFill>
                  <a:schemeClr val="tx2"/>
                </a:solidFill>
                <a:latin typeface="+mn-lt"/>
              </a:rPr>
              <a:t>Task and finish group established</a:t>
            </a:r>
          </a:p>
          <a:p>
            <a:pPr marL="457200" indent="-457200" fontAlgn="base">
              <a:spcBef>
                <a:spcPts val="1200"/>
              </a:spcBef>
              <a:buFont typeface="Courier New" panose="02070309020205020404" pitchFamily="49" charset="0"/>
              <a:buChar char="-"/>
            </a:pPr>
            <a:r>
              <a:rPr lang="en-GB" sz="2400" dirty="0">
                <a:solidFill>
                  <a:schemeClr val="tx2"/>
                </a:solidFill>
                <a:latin typeface="+mn-lt"/>
              </a:rPr>
              <a:t>Twin track approach</a:t>
            </a:r>
            <a:endParaRPr lang="en-GB" dirty="0">
              <a:solidFill>
                <a:schemeClr val="tx2"/>
              </a:solidFill>
              <a:latin typeface="+mn-lt"/>
            </a:endParaRPr>
          </a:p>
          <a:p>
            <a:pPr marL="1149350" lvl="4" indent="-457200" fontAlgn="base">
              <a:buFont typeface="Courier New" panose="02070309020205020404" pitchFamily="49" charset="0"/>
              <a:buChar char="-"/>
            </a:pPr>
            <a:r>
              <a:rPr lang="en-GB" sz="1600" dirty="0">
                <a:latin typeface="+mn-lt"/>
              </a:rPr>
              <a:t>Safe advice to cover all preferences</a:t>
            </a:r>
          </a:p>
          <a:p>
            <a:pPr marL="1149350" lvl="4" indent="-457200" fontAlgn="base">
              <a:buFont typeface="Courier New" panose="02070309020205020404" pitchFamily="49" charset="0"/>
              <a:buChar char="-"/>
            </a:pPr>
            <a:r>
              <a:rPr lang="en-GB" sz="1600" dirty="0">
                <a:solidFill>
                  <a:schemeClr val="tx2"/>
                </a:solidFill>
                <a:latin typeface="+mn-lt"/>
              </a:rPr>
              <a:t>Engagement with HO to change system</a:t>
            </a:r>
          </a:p>
          <a:p>
            <a:pPr marL="457200" lvl="1" indent="-457200" fontAlgn="base">
              <a:spcBef>
                <a:spcPts val="1200"/>
              </a:spcBef>
              <a:buFont typeface="Courier New" panose="02070309020205020404" pitchFamily="49" charset="0"/>
              <a:buChar char="-"/>
            </a:pPr>
            <a:r>
              <a:rPr lang="en-GB" dirty="0">
                <a:solidFill>
                  <a:schemeClr val="tx2"/>
                </a:solidFill>
                <a:latin typeface="+mn-lt"/>
              </a:rPr>
              <a:t>Augmented comprehensive advice expected mid-Feb</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19</a:t>
            </a:fld>
            <a:endParaRPr lang="en-GB" dirty="0"/>
          </a:p>
        </p:txBody>
      </p:sp>
    </p:spTree>
    <p:extLst>
      <p:ext uri="{BB962C8B-B14F-4D97-AF65-F5344CB8AC3E}">
        <p14:creationId xmlns:p14="http://schemas.microsoft.com/office/powerpoint/2010/main" val="177048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Overview</a:t>
            </a:r>
          </a:p>
        </p:txBody>
      </p:sp>
      <p:sp>
        <p:nvSpPr>
          <p:cNvPr id="3" name="Content Placeholder 2"/>
          <p:cNvSpPr>
            <a:spLocks noGrp="1"/>
          </p:cNvSpPr>
          <p:nvPr>
            <p:ph idx="1"/>
          </p:nvPr>
        </p:nvSpPr>
        <p:spPr>
          <a:xfrm>
            <a:off x="375468" y="1034903"/>
            <a:ext cx="7081498" cy="3411813"/>
          </a:xfrm>
        </p:spPr>
        <p:txBody>
          <a:bodyPr/>
          <a:lstStyle/>
          <a:p>
            <a:pPr marL="457200" indent="-457200">
              <a:buFont typeface="Arial" panose="020B0604020202020204" pitchFamily="34" charset="0"/>
              <a:buChar char="•"/>
            </a:pPr>
            <a:r>
              <a:rPr lang="en-GB" sz="1800" dirty="0">
                <a:solidFill>
                  <a:schemeClr val="tx2"/>
                </a:solidFill>
                <a:latin typeface="+mn-lt"/>
              </a:rPr>
              <a:t>Response to challenges facing general practice</a:t>
            </a:r>
          </a:p>
          <a:p>
            <a:pPr marL="457200" indent="-457200">
              <a:buFont typeface="Arial" panose="020B0604020202020204" pitchFamily="34" charset="0"/>
              <a:buChar char="•"/>
            </a:pPr>
            <a:r>
              <a:rPr lang="en-GB" sz="1800" dirty="0">
                <a:solidFill>
                  <a:schemeClr val="tx2"/>
                </a:solidFill>
                <a:latin typeface="+mn-lt"/>
              </a:rPr>
              <a:t>2017/18 contract negotiations</a:t>
            </a:r>
          </a:p>
          <a:p>
            <a:pPr marL="457200" indent="-457200">
              <a:buFont typeface="Arial" panose="020B0604020202020204" pitchFamily="34" charset="0"/>
              <a:buChar char="•"/>
            </a:pPr>
            <a:r>
              <a:rPr lang="en-GB" sz="1800" dirty="0">
                <a:solidFill>
                  <a:schemeClr val="tx2"/>
                </a:solidFill>
                <a:latin typeface="+mn-lt"/>
              </a:rPr>
              <a:t>Current issues </a:t>
            </a:r>
          </a:p>
          <a:p>
            <a:pPr marL="457200" indent="-457200">
              <a:buFont typeface="Arial" panose="020B0604020202020204" pitchFamily="34" charset="0"/>
              <a:buChar char="•"/>
            </a:pPr>
            <a:r>
              <a:rPr lang="en-GB" sz="1800" dirty="0">
                <a:solidFill>
                  <a:schemeClr val="tx2"/>
                </a:solidFill>
                <a:latin typeface="+mn-lt"/>
              </a:rPr>
              <a:t>General Practice Forward View</a:t>
            </a:r>
          </a:p>
          <a:p>
            <a:pPr marL="457200" indent="-457200">
              <a:buFont typeface="Arial" panose="020B0604020202020204" pitchFamily="34" charset="0"/>
              <a:buChar char="•"/>
            </a:pPr>
            <a:r>
              <a:rPr lang="en-GB" sz="1800" dirty="0">
                <a:solidFill>
                  <a:schemeClr val="tx2"/>
                </a:solidFill>
                <a:latin typeface="+mn-lt"/>
              </a:rPr>
              <a:t>Primary/secondary care interface</a:t>
            </a:r>
          </a:p>
          <a:p>
            <a:pPr marL="457200" indent="-457200">
              <a:buFont typeface="Arial" panose="020B0604020202020204" pitchFamily="34" charset="0"/>
              <a:buChar char="•"/>
            </a:pPr>
            <a:r>
              <a:rPr lang="en-GB" sz="1800" dirty="0">
                <a:solidFill>
                  <a:schemeClr val="tx2"/>
                </a:solidFill>
                <a:latin typeface="+mn-lt"/>
              </a:rPr>
              <a:t>Multi-specialty Community Providers (MCPs)</a:t>
            </a:r>
          </a:p>
          <a:p>
            <a:pPr marL="457200" indent="-457200">
              <a:buFont typeface="Arial" panose="020B0604020202020204" pitchFamily="34" charset="0"/>
              <a:buChar char="•"/>
            </a:pPr>
            <a:r>
              <a:rPr lang="en-GB" sz="1800" dirty="0">
                <a:solidFill>
                  <a:schemeClr val="tx2"/>
                </a:solidFill>
                <a:latin typeface="+mn-lt"/>
              </a:rPr>
              <a:t>Working together at scale</a:t>
            </a:r>
          </a:p>
          <a:p>
            <a:pPr marL="457200" indent="-457200">
              <a:buFont typeface="Arial" panose="020B0604020202020204" pitchFamily="34" charset="0"/>
              <a:buChar char="•"/>
            </a:pPr>
            <a:r>
              <a:rPr lang="en-GB" sz="1800" dirty="0">
                <a:solidFill>
                  <a:schemeClr val="tx2"/>
                </a:solidFill>
                <a:latin typeface="+mn-lt"/>
              </a:rPr>
              <a:t>GPC/LMC partnership</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3610644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dirty="0"/>
              <a:t>Current issues – private provision to registered patients</a:t>
            </a:r>
          </a:p>
        </p:txBody>
      </p:sp>
      <p:sp>
        <p:nvSpPr>
          <p:cNvPr id="3" name="Content Placeholder 2"/>
          <p:cNvSpPr>
            <a:spLocks noGrp="1"/>
          </p:cNvSpPr>
          <p:nvPr>
            <p:ph idx="1"/>
          </p:nvPr>
        </p:nvSpPr>
        <p:spPr>
          <a:xfrm>
            <a:off x="388043" y="1687356"/>
            <a:ext cx="8414113" cy="3217505"/>
          </a:xfrm>
        </p:spPr>
        <p:txBody>
          <a:bodyPr/>
          <a:lstStyle/>
          <a:p>
            <a:pPr marL="342900" lvl="1" indent="-342900">
              <a:lnSpc>
                <a:spcPct val="100000"/>
              </a:lnSpc>
              <a:spcBef>
                <a:spcPts val="1200"/>
              </a:spcBef>
              <a:buFont typeface="Courier New" panose="02070309020205020404" pitchFamily="49" charset="0"/>
              <a:buChar char="-"/>
            </a:pPr>
            <a:r>
              <a:rPr lang="en-GB" sz="2200" dirty="0">
                <a:latin typeface="+mn-lt"/>
              </a:rPr>
              <a:t>Raised again both in negotiations and directly with NHS England</a:t>
            </a:r>
          </a:p>
          <a:p>
            <a:pPr marL="342900" lvl="1" indent="-342900">
              <a:lnSpc>
                <a:spcPct val="100000"/>
              </a:lnSpc>
              <a:spcBef>
                <a:spcPts val="1200"/>
              </a:spcBef>
              <a:buFont typeface="Courier New" panose="02070309020205020404" pitchFamily="49" charset="0"/>
              <a:buChar char="-"/>
            </a:pPr>
            <a:r>
              <a:rPr lang="en-GB" sz="2200" dirty="0">
                <a:latin typeface="+mn-lt"/>
              </a:rPr>
              <a:t>Requested change to regulations to allow GPs to provide services not available on NHS to own patients e.g. minor surgery</a:t>
            </a:r>
          </a:p>
          <a:p>
            <a:pPr marL="342900" lvl="1" indent="-342900">
              <a:lnSpc>
                <a:spcPct val="100000"/>
              </a:lnSpc>
              <a:spcBef>
                <a:spcPts val="1200"/>
              </a:spcBef>
              <a:buFont typeface="Courier New" panose="02070309020205020404" pitchFamily="49" charset="0"/>
              <a:buChar char="-"/>
            </a:pPr>
            <a:r>
              <a:rPr lang="en-GB" sz="2200" dirty="0">
                <a:latin typeface="+mn-lt"/>
              </a:rPr>
              <a:t>Highlighted benefits for patients, GPs and commissioners</a:t>
            </a:r>
          </a:p>
          <a:p>
            <a:pPr marL="342900" lvl="1" indent="-342900">
              <a:lnSpc>
                <a:spcPct val="100000"/>
              </a:lnSpc>
              <a:spcBef>
                <a:spcPts val="1200"/>
              </a:spcBef>
              <a:buFont typeface="Courier New" panose="02070309020205020404" pitchFamily="49" charset="0"/>
              <a:buChar char="-"/>
            </a:pPr>
            <a:r>
              <a:rPr lang="en-GB" sz="2200" dirty="0">
                <a:latin typeface="+mn-lt"/>
              </a:rPr>
              <a:t>NHS England not prepared to consider because of political sensitivities</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20</a:t>
            </a:fld>
            <a:endParaRPr lang="en-GB" dirty="0"/>
          </a:p>
        </p:txBody>
      </p:sp>
    </p:spTree>
    <p:extLst>
      <p:ext uri="{BB962C8B-B14F-4D97-AF65-F5344CB8AC3E}">
        <p14:creationId xmlns:p14="http://schemas.microsoft.com/office/powerpoint/2010/main" val="411093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issues – winter pressures </a:t>
            </a:r>
          </a:p>
        </p:txBody>
      </p:sp>
      <p:sp>
        <p:nvSpPr>
          <p:cNvPr id="3" name="Content Placeholder 2"/>
          <p:cNvSpPr>
            <a:spLocks noGrp="1"/>
          </p:cNvSpPr>
          <p:nvPr>
            <p:ph idx="1"/>
          </p:nvPr>
        </p:nvSpPr>
        <p:spPr>
          <a:xfrm>
            <a:off x="396733" y="1290267"/>
            <a:ext cx="7918836" cy="3447255"/>
          </a:xfrm>
        </p:spPr>
        <p:txBody>
          <a:bodyPr/>
          <a:lstStyle/>
          <a:p>
            <a:pPr marL="457200" indent="-457200" fontAlgn="base">
              <a:lnSpc>
                <a:spcPct val="100000"/>
              </a:lnSpc>
              <a:spcBef>
                <a:spcPts val="1200"/>
              </a:spcBef>
              <a:buFont typeface="Courier New" panose="02070309020205020404" pitchFamily="49" charset="0"/>
              <a:buChar char="-"/>
            </a:pPr>
            <a:r>
              <a:rPr lang="en-GB" sz="2400" dirty="0">
                <a:solidFill>
                  <a:schemeClr val="tx2"/>
                </a:solidFill>
                <a:latin typeface="+mn-lt"/>
              </a:rPr>
              <a:t>QOF suspended in Wales, Northern Ireland and Leeds</a:t>
            </a:r>
          </a:p>
          <a:p>
            <a:pPr marL="457200" indent="-457200" fontAlgn="base">
              <a:lnSpc>
                <a:spcPct val="100000"/>
              </a:lnSpc>
              <a:spcBef>
                <a:spcPts val="1200"/>
              </a:spcBef>
              <a:buFont typeface="Courier New" panose="02070309020205020404" pitchFamily="49" charset="0"/>
              <a:buChar char="-"/>
            </a:pPr>
            <a:r>
              <a:rPr lang="en-GB" sz="2400" dirty="0">
                <a:solidFill>
                  <a:schemeClr val="tx2"/>
                </a:solidFill>
                <a:latin typeface="+mn-lt"/>
              </a:rPr>
              <a:t>Written formally to NHS England to demand consideration is given to similar agreement</a:t>
            </a:r>
          </a:p>
          <a:p>
            <a:pPr marL="457200" indent="-457200" fontAlgn="base">
              <a:spcBef>
                <a:spcPts val="1200"/>
              </a:spcBef>
              <a:buFont typeface="Courier New" panose="02070309020205020404" pitchFamily="49" charset="0"/>
              <a:buChar char="-"/>
            </a:pPr>
            <a:r>
              <a:rPr lang="en-GB" sz="2400" dirty="0">
                <a:solidFill>
                  <a:schemeClr val="tx2"/>
                </a:solidFill>
                <a:latin typeface="+mn-lt"/>
              </a:rPr>
              <a:t>Tamiflu prophylaxis in care homes</a:t>
            </a:r>
          </a:p>
          <a:p>
            <a:pPr marL="457200" indent="-457200" fontAlgn="base">
              <a:spcBef>
                <a:spcPts val="1200"/>
              </a:spcBef>
              <a:buFont typeface="Courier New" panose="02070309020205020404" pitchFamily="49" charset="0"/>
              <a:buChar char="-"/>
            </a:pPr>
            <a:r>
              <a:rPr lang="en-GB" sz="2400" dirty="0">
                <a:solidFill>
                  <a:schemeClr val="tx2"/>
                </a:solidFill>
                <a:latin typeface="+mn-lt"/>
              </a:rPr>
              <a:t>Not covered by GMS contract</a:t>
            </a:r>
          </a:p>
          <a:p>
            <a:pPr marL="457200" indent="-457200" fontAlgn="base">
              <a:spcBef>
                <a:spcPts val="1200"/>
              </a:spcBef>
              <a:buFont typeface="Courier New" panose="02070309020205020404" pitchFamily="49" charset="0"/>
              <a:buChar char="-"/>
            </a:pPr>
            <a:r>
              <a:rPr lang="en-GB" sz="2400" dirty="0">
                <a:solidFill>
                  <a:schemeClr val="tx2"/>
                </a:solidFill>
                <a:latin typeface="+mn-lt"/>
              </a:rPr>
              <a:t>Discussion with PHE and NHS England</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21</a:t>
            </a:fld>
            <a:endParaRPr lang="en-GB" dirty="0"/>
          </a:p>
        </p:txBody>
      </p:sp>
    </p:spTree>
    <p:extLst>
      <p:ext uri="{BB962C8B-B14F-4D97-AF65-F5344CB8AC3E}">
        <p14:creationId xmlns:p14="http://schemas.microsoft.com/office/powerpoint/2010/main" val="420033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issues – sessional GPs</a:t>
            </a:r>
          </a:p>
        </p:txBody>
      </p:sp>
      <p:sp>
        <p:nvSpPr>
          <p:cNvPr id="3" name="Content Placeholder 2"/>
          <p:cNvSpPr>
            <a:spLocks noGrp="1"/>
          </p:cNvSpPr>
          <p:nvPr>
            <p:ph idx="1"/>
          </p:nvPr>
        </p:nvSpPr>
        <p:spPr>
          <a:xfrm>
            <a:off x="375468" y="1270048"/>
            <a:ext cx="7081498" cy="3062391"/>
          </a:xfrm>
        </p:spPr>
        <p:txBody>
          <a:bodyPr/>
          <a:lstStyle/>
          <a:p>
            <a:pPr marL="457200" indent="-457200">
              <a:spcBef>
                <a:spcPts val="1200"/>
              </a:spcBef>
              <a:buFont typeface="Courier New" panose="02070309020205020404" pitchFamily="49" charset="0"/>
              <a:buChar char="-"/>
            </a:pPr>
            <a:r>
              <a:rPr lang="en-GB" dirty="0">
                <a:solidFill>
                  <a:schemeClr val="tx2">
                    <a:lumMod val="95000"/>
                    <a:lumOff val="5000"/>
                  </a:schemeClr>
                </a:solidFill>
                <a:latin typeface="+mn-lt"/>
              </a:rPr>
              <a:t>Indemnity increases</a:t>
            </a:r>
          </a:p>
          <a:p>
            <a:pPr marL="977900" lvl="4" indent="-285750">
              <a:buFont typeface="Courier New" panose="02070309020205020404" pitchFamily="49" charset="0"/>
              <a:buChar char="-"/>
            </a:pPr>
            <a:r>
              <a:rPr lang="en-GB" sz="1800" dirty="0">
                <a:solidFill>
                  <a:schemeClr val="tx2">
                    <a:lumMod val="95000"/>
                    <a:lumOff val="5000"/>
                  </a:schemeClr>
                </a:solidFill>
                <a:latin typeface="+mn-lt"/>
              </a:rPr>
              <a:t>£30m added to GS in 16/17 contract (approx. £2-2.50 per session)</a:t>
            </a:r>
          </a:p>
          <a:p>
            <a:pPr marL="977900" lvl="4" indent="-285750">
              <a:buFont typeface="Courier New" panose="02070309020205020404" pitchFamily="49" charset="0"/>
              <a:buChar char="-"/>
            </a:pPr>
            <a:r>
              <a:rPr lang="en-GB" sz="1800" dirty="0">
                <a:solidFill>
                  <a:schemeClr val="tx2">
                    <a:lumMod val="95000"/>
                    <a:lumOff val="5000"/>
                  </a:schemeClr>
                </a:solidFill>
                <a:latin typeface="+mn-lt"/>
              </a:rPr>
              <a:t>Practices need to provide this funding to salaried GPs</a:t>
            </a:r>
          </a:p>
          <a:p>
            <a:pPr marL="977900" lvl="4" indent="-285750">
              <a:buFont typeface="Courier New" panose="02070309020205020404" pitchFamily="49" charset="0"/>
              <a:buChar char="-"/>
            </a:pPr>
            <a:r>
              <a:rPr lang="en-GB" sz="1800" dirty="0">
                <a:solidFill>
                  <a:schemeClr val="tx2">
                    <a:lumMod val="95000"/>
                    <a:lumOff val="5000"/>
                  </a:schemeClr>
                </a:solidFill>
                <a:latin typeface="+mn-lt"/>
              </a:rPr>
              <a:t>NHS England guidance with GPC input</a:t>
            </a:r>
          </a:p>
          <a:p>
            <a:pPr marL="457200" indent="-457200">
              <a:spcBef>
                <a:spcPts val="1200"/>
              </a:spcBef>
              <a:buFont typeface="Courier New" panose="02070309020205020404" pitchFamily="49" charset="0"/>
              <a:buChar char="-"/>
            </a:pPr>
            <a:r>
              <a:rPr lang="en-GB" dirty="0">
                <a:solidFill>
                  <a:schemeClr val="tx2">
                    <a:lumMod val="95000"/>
                    <a:lumOff val="5000"/>
                  </a:schemeClr>
                </a:solidFill>
                <a:latin typeface="+mn-lt"/>
              </a:rPr>
              <a:t>Intermediaries legislation</a:t>
            </a:r>
          </a:p>
          <a:p>
            <a:pPr marL="457200" indent="-457200">
              <a:spcBef>
                <a:spcPts val="1200"/>
              </a:spcBef>
              <a:buFont typeface="Courier New" panose="02070309020205020404" pitchFamily="49" charset="0"/>
              <a:buChar char="-"/>
            </a:pPr>
            <a:r>
              <a:rPr lang="en-GB" dirty="0">
                <a:solidFill>
                  <a:schemeClr val="tx2">
                    <a:lumMod val="95000"/>
                    <a:lumOff val="5000"/>
                  </a:schemeClr>
                </a:solidFill>
                <a:latin typeface="+mn-lt"/>
              </a:rPr>
              <a:t>Pensions</a:t>
            </a:r>
          </a:p>
          <a:p>
            <a:pPr marL="1149350" lvl="4" indent="-457200">
              <a:buFont typeface="Courier New" panose="02070309020205020404" pitchFamily="49" charset="0"/>
              <a:buChar char="-"/>
            </a:pPr>
            <a:r>
              <a:rPr lang="en-GB" sz="1800" dirty="0">
                <a:solidFill>
                  <a:schemeClr val="tx2">
                    <a:lumMod val="95000"/>
                    <a:lumOff val="5000"/>
                  </a:schemeClr>
                </a:solidFill>
                <a:latin typeface="+mn-lt"/>
              </a:rPr>
              <a:t>PCSE issues for locum </a:t>
            </a:r>
            <a:r>
              <a:rPr lang="en-GB" sz="1800">
                <a:solidFill>
                  <a:schemeClr val="tx2">
                    <a:lumMod val="95000"/>
                    <a:lumOff val="5000"/>
                  </a:schemeClr>
                </a:solidFill>
                <a:latin typeface="+mn-lt"/>
              </a:rPr>
              <a:t>GP pensions</a:t>
            </a:r>
            <a:endParaRPr lang="en-GB" sz="1800" dirty="0">
              <a:solidFill>
                <a:schemeClr val="tx2">
                  <a:lumMod val="95000"/>
                  <a:lumOff val="5000"/>
                </a:schemeClr>
              </a:solidFill>
              <a:latin typeface="+mn-lt"/>
            </a:endParaRPr>
          </a:p>
          <a:p>
            <a:pPr marL="457200" indent="-457200">
              <a:spcBef>
                <a:spcPts val="1200"/>
              </a:spcBef>
              <a:buFont typeface="Courier New" panose="02070309020205020404" pitchFamily="49" charset="0"/>
              <a:buChar char="-"/>
            </a:pPr>
            <a:endParaRPr lang="en-GB" dirty="0">
              <a:solidFill>
                <a:schemeClr val="tx2">
                  <a:lumMod val="95000"/>
                  <a:lumOff val="5000"/>
                </a:schemeClr>
              </a:solidFill>
              <a:latin typeface="+mn-lt"/>
            </a:endParaRPr>
          </a:p>
          <a:p>
            <a:pPr marL="457200" indent="-457200">
              <a:buFont typeface="Arial" charset="0"/>
              <a:buChar char="•"/>
            </a:pPr>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22</a:t>
            </a:fld>
            <a:endParaRPr lang="en-GB" dirty="0"/>
          </a:p>
        </p:txBody>
      </p:sp>
    </p:spTree>
    <p:extLst>
      <p:ext uri="{BB962C8B-B14F-4D97-AF65-F5344CB8AC3E}">
        <p14:creationId xmlns:p14="http://schemas.microsoft.com/office/powerpoint/2010/main" val="189876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GP Forward View</a:t>
            </a:r>
          </a:p>
        </p:txBody>
      </p:sp>
      <p:sp>
        <p:nvSpPr>
          <p:cNvPr id="3" name="Content Placeholder 2"/>
          <p:cNvSpPr>
            <a:spLocks noGrp="1"/>
          </p:cNvSpPr>
          <p:nvPr>
            <p:ph idx="1"/>
          </p:nvPr>
        </p:nvSpPr>
        <p:spPr>
          <a:xfrm>
            <a:off x="375468" y="987376"/>
            <a:ext cx="5961324" cy="3062391"/>
          </a:xfrm>
        </p:spPr>
        <p:txBody>
          <a:bodyPr/>
          <a:lstStyle/>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Announced 21</a:t>
            </a:r>
            <a:r>
              <a:rPr lang="en-GB" sz="1800" baseline="30000" dirty="0">
                <a:solidFill>
                  <a:schemeClr val="tx2"/>
                </a:solidFill>
                <a:latin typeface="Calibri Light" panose="020F0302020204030204" pitchFamily="34" charset="0"/>
                <a:cs typeface="Calibri Light" panose="020F0302020204030204" pitchFamily="34" charset="0"/>
              </a:rPr>
              <a:t>st</a:t>
            </a:r>
            <a:r>
              <a:rPr lang="en-GB" sz="1800" dirty="0">
                <a:solidFill>
                  <a:schemeClr val="tx2"/>
                </a:solidFill>
                <a:latin typeface="Calibri Light" panose="020F0302020204030204" pitchFamily="34" charset="0"/>
                <a:cs typeface="Calibri Light" panose="020F0302020204030204" pitchFamily="34" charset="0"/>
              </a:rPr>
              <a:t> April 2016</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5 year support programme</a:t>
            </a:r>
          </a:p>
          <a:p>
            <a:pPr marL="457200" indent="-457200">
              <a:lnSpc>
                <a:spcPct val="100000"/>
              </a:lnSpc>
              <a:spcBef>
                <a:spcPts val="600"/>
              </a:spcBef>
              <a:spcAft>
                <a:spcPts val="0"/>
              </a:spcAft>
              <a:buFont typeface="Arial" panose="020B0604020202020204" pitchFamily="34" charset="0"/>
              <a:buChar char="•"/>
            </a:pPr>
            <a:r>
              <a:rPr lang="en-GB" sz="1800" b="1" dirty="0">
                <a:solidFill>
                  <a:schemeClr val="tx2"/>
                </a:solidFill>
                <a:latin typeface="Calibri Light" panose="020F0302020204030204" pitchFamily="34" charset="0"/>
                <a:cs typeface="Calibri Light" panose="020F0302020204030204" pitchFamily="34" charset="0"/>
              </a:rPr>
              <a:t>£2.4 </a:t>
            </a:r>
            <a:r>
              <a:rPr lang="en-GB" sz="1800" dirty="0">
                <a:solidFill>
                  <a:schemeClr val="tx2"/>
                </a:solidFill>
                <a:latin typeface="Calibri Light" panose="020F0302020204030204" pitchFamily="34" charset="0"/>
                <a:cs typeface="Calibri Light" panose="020F0302020204030204" pitchFamily="34" charset="0"/>
              </a:rPr>
              <a:t>billion extra </a:t>
            </a:r>
            <a:r>
              <a:rPr lang="en-GB" sz="1800" b="1" dirty="0">
                <a:solidFill>
                  <a:schemeClr val="tx2"/>
                </a:solidFill>
                <a:latin typeface="Calibri Light" panose="020F0302020204030204" pitchFamily="34" charset="0"/>
                <a:cs typeface="Calibri Light" panose="020F0302020204030204" pitchFamily="34" charset="0"/>
              </a:rPr>
              <a:t>recurrent </a:t>
            </a:r>
          </a:p>
          <a:p>
            <a:pPr>
              <a:lnSpc>
                <a:spcPct val="100000"/>
              </a:lnSpc>
              <a:spcBef>
                <a:spcPts val="600"/>
              </a:spcBef>
              <a:spcAft>
                <a:spcPts val="0"/>
              </a:spcAft>
            </a:pPr>
            <a:r>
              <a:rPr lang="en-GB" sz="1800" dirty="0">
                <a:solidFill>
                  <a:schemeClr val="tx2"/>
                </a:solidFill>
                <a:latin typeface="Calibri Light" panose="020F0302020204030204" pitchFamily="34" charset="0"/>
                <a:cs typeface="Calibri Light" panose="020F0302020204030204" pitchFamily="34" charset="0"/>
              </a:rPr>
              <a:t>	funding by 2020/21 (14 vs 8%) </a:t>
            </a:r>
          </a:p>
          <a:p>
            <a:pPr marL="457200" indent="-457200">
              <a:lnSpc>
                <a:spcPct val="100000"/>
              </a:lnSpc>
              <a:spcBef>
                <a:spcPts val="600"/>
              </a:spcBef>
              <a:spcAft>
                <a:spcPts val="0"/>
              </a:spcAft>
              <a:buFont typeface="Arial" panose="020B0604020202020204" pitchFamily="34" charset="0"/>
              <a:buChar char="•"/>
            </a:pPr>
            <a:r>
              <a:rPr lang="en-GB" sz="1800" b="1" dirty="0">
                <a:solidFill>
                  <a:schemeClr val="tx2"/>
                </a:solidFill>
                <a:latin typeface="Calibri Light" panose="020F0302020204030204" pitchFamily="34" charset="0"/>
                <a:cs typeface="Calibri Light" panose="020F0302020204030204" pitchFamily="34" charset="0"/>
              </a:rPr>
              <a:t>£506 milli</a:t>
            </a:r>
            <a:r>
              <a:rPr lang="en-GB" sz="1800" dirty="0">
                <a:solidFill>
                  <a:schemeClr val="tx2"/>
                </a:solidFill>
                <a:latin typeface="Calibri Light" panose="020F0302020204030204" pitchFamily="34" charset="0"/>
                <a:cs typeface="Calibri Light" panose="020F0302020204030204" pitchFamily="34" charset="0"/>
              </a:rPr>
              <a:t>on over 5 years for Sustainability &amp; transformation </a:t>
            </a:r>
            <a:r>
              <a:rPr lang="en-GB" sz="1800" b="1" dirty="0">
                <a:solidFill>
                  <a:schemeClr val="tx2"/>
                </a:solidFill>
                <a:latin typeface="Calibri Light" panose="020F0302020204030204" pitchFamily="34" charset="0"/>
                <a:cs typeface="Calibri Light" panose="020F0302020204030204" pitchFamily="34" charset="0"/>
              </a:rPr>
              <a:t>non-recurrent</a:t>
            </a:r>
          </a:p>
          <a:p>
            <a:pPr marL="457200" indent="-457200">
              <a:lnSpc>
                <a:spcPct val="100000"/>
              </a:lnSpc>
              <a:spcBef>
                <a:spcPts val="600"/>
              </a:spcBef>
              <a:spcAft>
                <a:spcPts val="0"/>
              </a:spcAft>
              <a:buFont typeface="Arial" panose="020B0604020202020204" pitchFamily="34" charset="0"/>
              <a:buChar char="•"/>
            </a:pPr>
            <a:r>
              <a:rPr lang="en-GB" sz="1800" b="1" dirty="0">
                <a:solidFill>
                  <a:schemeClr val="tx2"/>
                </a:solidFill>
                <a:latin typeface="Calibri Light" panose="020F0302020204030204" pitchFamily="34" charset="0"/>
                <a:cs typeface="Calibri Light" panose="020F0302020204030204" pitchFamily="34" charset="0"/>
              </a:rPr>
              <a:t>&gt;10% NHS budget by 2020/21; CCG investment on top</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Result of GPC UP lobbying</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Change in tone by NHSE</a:t>
            </a:r>
          </a:p>
          <a:p>
            <a:pPr marL="4572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What NI GPC are campaigning for</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23</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342" y="742596"/>
            <a:ext cx="2509990" cy="35519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1028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latin typeface="+mn-lt"/>
                <a:cs typeface="Calibri" panose="020F0502020204030204" pitchFamily="34" charset="0"/>
              </a:rPr>
              <a:t>GPFV headline areas and progress (1)</a:t>
            </a:r>
          </a:p>
        </p:txBody>
      </p:sp>
      <p:sp>
        <p:nvSpPr>
          <p:cNvPr id="3" name="Content Placeholder 2"/>
          <p:cNvSpPr>
            <a:spLocks noGrp="1"/>
          </p:cNvSpPr>
          <p:nvPr>
            <p:ph idx="1"/>
          </p:nvPr>
        </p:nvSpPr>
        <p:spPr>
          <a:xfrm>
            <a:off x="375469" y="1013638"/>
            <a:ext cx="7749356" cy="3305492"/>
          </a:xfrm>
        </p:spPr>
        <p:txBody>
          <a:bodyPr/>
          <a:lstStyle/>
          <a:p>
            <a:pPr marL="457200" indent="-457200">
              <a:buFont typeface="Arial" panose="020B0604020202020204" pitchFamily="34" charset="0"/>
              <a:buChar char="•"/>
            </a:pPr>
            <a:r>
              <a:rPr lang="en-GB" sz="1800" b="1" dirty="0">
                <a:solidFill>
                  <a:schemeClr val="tx2"/>
                </a:solidFill>
                <a:latin typeface="+mn-lt"/>
              </a:rPr>
              <a:t>Practice resilience </a:t>
            </a:r>
            <a:r>
              <a:rPr lang="en-GB" sz="1800" dirty="0">
                <a:solidFill>
                  <a:schemeClr val="tx2"/>
                </a:solidFill>
                <a:latin typeface="+mn-lt"/>
              </a:rPr>
              <a:t>programme (£40m) -2016/7: £16m – </a:t>
            </a:r>
            <a:r>
              <a:rPr lang="en-GB" sz="1800" i="1" dirty="0">
                <a:solidFill>
                  <a:schemeClr val="tx2"/>
                </a:solidFill>
                <a:latin typeface="+mn-lt"/>
              </a:rPr>
              <a:t>needs to be given to practices by 30 March</a:t>
            </a:r>
          </a:p>
          <a:p>
            <a:pPr marL="457200" indent="-457200">
              <a:buFont typeface="Arial" panose="020B0604020202020204" pitchFamily="34" charset="0"/>
              <a:buChar char="•"/>
            </a:pPr>
            <a:r>
              <a:rPr lang="en-GB" sz="1800" b="1" dirty="0">
                <a:solidFill>
                  <a:schemeClr val="tx2"/>
                </a:solidFill>
                <a:latin typeface="+mn-lt"/>
              </a:rPr>
              <a:t>Indemnity fees increase </a:t>
            </a:r>
            <a:r>
              <a:rPr lang="en-GB" sz="1800" dirty="0">
                <a:solidFill>
                  <a:schemeClr val="tx2"/>
                </a:solidFill>
                <a:latin typeface="+mn-lt"/>
              </a:rPr>
              <a:t>reimbursement – </a:t>
            </a:r>
            <a:r>
              <a:rPr lang="en-GB" sz="1800" i="1" dirty="0">
                <a:solidFill>
                  <a:schemeClr val="tx2"/>
                </a:solidFill>
                <a:latin typeface="+mn-lt"/>
              </a:rPr>
              <a:t>2017/18 contract negotiations, OOH – 2016/17 winter indemnity scheme; longer term solution via GP Indemnity Review Group</a:t>
            </a:r>
          </a:p>
          <a:p>
            <a:pPr marL="457200" indent="-457200">
              <a:buFont typeface="Arial" panose="020B0604020202020204" pitchFamily="34" charset="0"/>
              <a:buChar char="•"/>
            </a:pPr>
            <a:r>
              <a:rPr lang="en-GB" sz="1800" b="1" dirty="0">
                <a:solidFill>
                  <a:schemeClr val="tx2"/>
                </a:solidFill>
                <a:latin typeface="+mn-lt"/>
              </a:rPr>
              <a:t>CQC expense rise </a:t>
            </a:r>
            <a:r>
              <a:rPr lang="en-GB" sz="1800" i="1" dirty="0">
                <a:solidFill>
                  <a:schemeClr val="tx2"/>
                </a:solidFill>
                <a:latin typeface="+mn-lt"/>
              </a:rPr>
              <a:t>recompense – contract negotiat</a:t>
            </a:r>
            <a:r>
              <a:rPr lang="en-GB" sz="1800" dirty="0">
                <a:solidFill>
                  <a:schemeClr val="tx2"/>
                </a:solidFill>
                <a:latin typeface="+mn-lt"/>
              </a:rPr>
              <a:t>ions</a:t>
            </a:r>
          </a:p>
          <a:p>
            <a:pPr marL="457200" indent="-457200">
              <a:buFont typeface="Arial" panose="020B0604020202020204" pitchFamily="34" charset="0"/>
              <a:buChar char="•"/>
            </a:pPr>
            <a:r>
              <a:rPr lang="en-GB" sz="1800" dirty="0">
                <a:solidFill>
                  <a:schemeClr val="tx2"/>
                </a:solidFill>
                <a:latin typeface="+mn-lt"/>
              </a:rPr>
              <a:t>Support for </a:t>
            </a:r>
            <a:r>
              <a:rPr lang="en-GB" sz="1800" b="1" dirty="0">
                <a:solidFill>
                  <a:schemeClr val="tx2"/>
                </a:solidFill>
                <a:latin typeface="+mn-lt"/>
              </a:rPr>
              <a:t>burnout and stress </a:t>
            </a:r>
            <a:r>
              <a:rPr lang="en-GB" sz="1800" dirty="0">
                <a:solidFill>
                  <a:schemeClr val="tx2"/>
                </a:solidFill>
                <a:latin typeface="+mn-lt"/>
              </a:rPr>
              <a:t>(£16m)- </a:t>
            </a:r>
            <a:r>
              <a:rPr lang="en-GB" sz="1800" i="1" dirty="0">
                <a:solidFill>
                  <a:schemeClr val="tx2"/>
                </a:solidFill>
                <a:latin typeface="+mn-lt"/>
              </a:rPr>
              <a:t>just gone live</a:t>
            </a:r>
          </a:p>
          <a:p>
            <a:pPr marL="457200" indent="-457200">
              <a:buFont typeface="Arial" panose="020B0604020202020204" pitchFamily="34" charset="0"/>
              <a:buChar char="•"/>
            </a:pPr>
            <a:r>
              <a:rPr lang="en-GB" sz="1800" b="1" dirty="0">
                <a:solidFill>
                  <a:schemeClr val="tx2"/>
                </a:solidFill>
                <a:latin typeface="+mn-lt"/>
              </a:rPr>
              <a:t>GP Development Fund </a:t>
            </a:r>
            <a:r>
              <a:rPr lang="en-GB" sz="1800" dirty="0">
                <a:solidFill>
                  <a:schemeClr val="tx2"/>
                </a:solidFill>
                <a:latin typeface="+mn-lt"/>
              </a:rPr>
              <a:t>to manage workload/shape demand (£96m) –</a:t>
            </a:r>
            <a:r>
              <a:rPr lang="en-GB" sz="1800" i="1" dirty="0">
                <a:solidFill>
                  <a:schemeClr val="tx2"/>
                </a:solidFill>
                <a:latin typeface="+mn-lt"/>
              </a:rPr>
              <a:t>started this year</a:t>
            </a:r>
          </a:p>
          <a:p>
            <a:pPr marL="457200" indent="-457200">
              <a:buFont typeface="Arial" panose="020B0604020202020204" pitchFamily="34" charset="0"/>
              <a:buChar char="•"/>
            </a:pPr>
            <a:r>
              <a:rPr lang="en-GB" sz="1800" b="1" dirty="0">
                <a:solidFill>
                  <a:schemeClr val="tx2"/>
                </a:solidFill>
                <a:latin typeface="+mn-lt"/>
              </a:rPr>
              <a:t>Transformation monies 17/18 onwards </a:t>
            </a:r>
            <a:r>
              <a:rPr lang="en-GB" sz="1800" dirty="0">
                <a:solidFill>
                  <a:schemeClr val="tx2"/>
                </a:solidFill>
                <a:latin typeface="+mn-lt"/>
              </a:rPr>
              <a:t>for working at scale (£171m) </a:t>
            </a:r>
            <a:r>
              <a:rPr lang="en-GB" sz="1800" i="1" dirty="0">
                <a:solidFill>
                  <a:schemeClr val="tx2"/>
                </a:solidFill>
                <a:latin typeface="+mn-lt"/>
              </a:rPr>
              <a:t>– to go live April 2017 onwards</a:t>
            </a:r>
          </a:p>
          <a:p>
            <a:pPr marL="342900" indent="-342900">
              <a:lnSpc>
                <a:spcPct val="100000"/>
              </a:lnSpc>
              <a:spcAft>
                <a:spcPts val="0"/>
              </a:spcAft>
              <a:buFont typeface="Arial" panose="020B0604020202020204" pitchFamily="34" charset="0"/>
              <a:buChar char="•"/>
            </a:pPr>
            <a:r>
              <a:rPr lang="en-GB" sz="1800" dirty="0">
                <a:solidFill>
                  <a:schemeClr val="tx2"/>
                </a:solidFill>
                <a:latin typeface="+mn-lt"/>
              </a:rPr>
              <a:t>  Review </a:t>
            </a:r>
            <a:r>
              <a:rPr lang="en-GB" sz="1800" b="1" dirty="0">
                <a:solidFill>
                  <a:schemeClr val="tx2"/>
                </a:solidFill>
                <a:latin typeface="+mn-lt"/>
              </a:rPr>
              <a:t>mandatory training </a:t>
            </a:r>
            <a:r>
              <a:rPr lang="en-GB" sz="1800" dirty="0">
                <a:solidFill>
                  <a:schemeClr val="tx2"/>
                </a:solidFill>
                <a:latin typeface="+mn-lt"/>
              </a:rPr>
              <a:t>– </a:t>
            </a:r>
            <a:r>
              <a:rPr lang="en-GB" sz="1800" i="1" dirty="0">
                <a:solidFill>
                  <a:schemeClr val="tx2"/>
                </a:solidFill>
                <a:latin typeface="+mn-lt"/>
              </a:rPr>
              <a:t>working with RCGP</a:t>
            </a:r>
            <a:endParaRPr lang="en-GB" sz="1800" b="1" i="1" dirty="0">
              <a:solidFill>
                <a:schemeClr val="tx2"/>
              </a:solidFill>
              <a:latin typeface="+mn-lt"/>
            </a:endParaRPr>
          </a:p>
          <a:p>
            <a:pPr marL="342900" indent="-342900">
              <a:lnSpc>
                <a:spcPct val="100000"/>
              </a:lnSpc>
              <a:spcAft>
                <a:spcPts val="0"/>
              </a:spcAft>
              <a:buFont typeface="Arial" panose="020B0604020202020204" pitchFamily="34" charset="0"/>
              <a:buChar char="•"/>
            </a:pPr>
            <a:r>
              <a:rPr lang="en-GB" sz="1800" dirty="0">
                <a:solidFill>
                  <a:schemeClr val="tx2"/>
                </a:solidFill>
                <a:latin typeface="+mn-lt"/>
              </a:rPr>
              <a:t>  Commitment </a:t>
            </a:r>
            <a:r>
              <a:rPr lang="en-GB" sz="1800" b="1" dirty="0">
                <a:solidFill>
                  <a:schemeClr val="tx2"/>
                </a:solidFill>
                <a:latin typeface="+mn-lt"/>
              </a:rPr>
              <a:t>national self-care programme </a:t>
            </a:r>
            <a:r>
              <a:rPr lang="en-GB" sz="1800" dirty="0">
                <a:solidFill>
                  <a:schemeClr val="tx2"/>
                </a:solidFill>
                <a:latin typeface="+mn-lt"/>
              </a:rPr>
              <a:t>– </a:t>
            </a:r>
            <a:r>
              <a:rPr lang="en-GB" sz="1800" i="1" dirty="0">
                <a:solidFill>
                  <a:schemeClr val="tx2"/>
                </a:solidFill>
                <a:latin typeface="+mn-lt"/>
              </a:rPr>
              <a:t>discussions with NHSE</a:t>
            </a:r>
            <a:endParaRPr lang="en-GB" sz="1800" b="1" i="1" dirty="0">
              <a:solidFill>
                <a:schemeClr val="tx2"/>
              </a:solidFill>
              <a:latin typeface="+mn-lt"/>
            </a:endParaRPr>
          </a:p>
          <a:p>
            <a:pPr marL="457200" indent="-457200">
              <a:buFont typeface="Arial" panose="020B0604020202020204" pitchFamily="34" charset="0"/>
              <a:buChar char="•"/>
            </a:pPr>
            <a:endParaRPr lang="en-GB" sz="1800"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24</a:t>
            </a:fld>
            <a:endParaRPr lang="en-GB" dirty="0"/>
          </a:p>
        </p:txBody>
      </p:sp>
    </p:spTree>
    <p:extLst>
      <p:ext uri="{BB962C8B-B14F-4D97-AF65-F5344CB8AC3E}">
        <p14:creationId xmlns:p14="http://schemas.microsoft.com/office/powerpoint/2010/main" val="332584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194" y="932888"/>
            <a:ext cx="7706529" cy="3062391"/>
          </a:xfrm>
        </p:spPr>
        <p:txBody>
          <a:bodyPr/>
          <a:lstStyle/>
          <a:p>
            <a:pPr marL="457200" indent="-457200">
              <a:lnSpc>
                <a:spcPct val="100000"/>
              </a:lnSpc>
              <a:spcAft>
                <a:spcPts val="0"/>
              </a:spcAft>
              <a:buFont typeface="Arial" panose="020B0604020202020204" pitchFamily="34" charset="0"/>
              <a:buChar char="•"/>
            </a:pPr>
            <a:r>
              <a:rPr lang="en-GB" sz="1800" b="1" dirty="0">
                <a:solidFill>
                  <a:schemeClr val="tx2"/>
                </a:solidFill>
                <a:latin typeface="+mn-lt"/>
              </a:rPr>
              <a:t>GP access monies: </a:t>
            </a:r>
          </a:p>
          <a:p>
            <a:pPr marL="9000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rPr>
              <a:t>£500m recurrent by 2020/21</a:t>
            </a:r>
          </a:p>
          <a:p>
            <a:pPr marL="9000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rPr>
              <a:t>Phased investment- all areas to receive £6 per head by 2019</a:t>
            </a:r>
          </a:p>
          <a:p>
            <a:pPr marL="9000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rPr>
              <a:t>No requirement for 8-8 7 days; local determination for weekend access hours</a:t>
            </a:r>
          </a:p>
          <a:p>
            <a:pPr marL="9000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rPr>
              <a:t>Can be used to support in-hours GP capacity</a:t>
            </a:r>
          </a:p>
          <a:p>
            <a:pPr marL="9000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rPr>
              <a:t>Can be for urgent appointments, and integrated with urgent care/GP OOH</a:t>
            </a:r>
          </a:p>
          <a:p>
            <a:pPr marL="900000" indent="-457200">
              <a:lnSpc>
                <a:spcPct val="100000"/>
              </a:lnSpc>
              <a:spcBef>
                <a:spcPts val="600"/>
              </a:spcBef>
              <a:spcAft>
                <a:spcPts val="0"/>
              </a:spcAft>
              <a:buFont typeface="Arial" panose="020B0604020202020204" pitchFamily="34" charset="0"/>
              <a:buChar char="•"/>
            </a:pPr>
            <a:r>
              <a:rPr lang="en-GB" sz="1800" dirty="0">
                <a:solidFill>
                  <a:schemeClr val="tx2"/>
                </a:solidFill>
                <a:latin typeface="+mn-lt"/>
              </a:rPr>
              <a:t>Can be delivered via locality hubs</a:t>
            </a:r>
          </a:p>
          <a:p>
            <a:pPr marL="900000" indent="-457200">
              <a:lnSpc>
                <a:spcPct val="100000"/>
              </a:lnSpc>
              <a:spcBef>
                <a:spcPts val="600"/>
              </a:spcBef>
              <a:spcAft>
                <a:spcPts val="0"/>
              </a:spcAft>
              <a:buFont typeface="Arial" panose="020B0604020202020204" pitchFamily="34" charset="0"/>
              <a:buChar char="•"/>
            </a:pPr>
            <a:r>
              <a:rPr lang="en-GB" sz="1800" i="1" dirty="0">
                <a:solidFill>
                  <a:schemeClr val="tx2"/>
                </a:solidFill>
                <a:latin typeface="+mn-lt"/>
              </a:rPr>
              <a:t>Need to use to support current GP pressures; overflow work </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25</a:t>
            </a:fld>
            <a:endParaRPr lang="en-GB" dirty="0"/>
          </a:p>
        </p:txBody>
      </p:sp>
      <p:sp>
        <p:nvSpPr>
          <p:cNvPr id="6" name="Title 1"/>
          <p:cNvSpPr>
            <a:spLocks noGrp="1"/>
          </p:cNvSpPr>
          <p:nvPr>
            <p:ph type="title"/>
          </p:nvPr>
        </p:nvSpPr>
        <p:spPr>
          <a:xfrm>
            <a:off x="388045" y="326923"/>
            <a:ext cx="7068923" cy="493819"/>
          </a:xfrm>
        </p:spPr>
        <p:txBody>
          <a:bodyPr/>
          <a:lstStyle/>
          <a:p>
            <a:r>
              <a:rPr lang="en-GB" dirty="0">
                <a:solidFill>
                  <a:schemeClr val="tx2"/>
                </a:solidFill>
                <a:latin typeface="+mn-lt"/>
                <a:cs typeface="Calibri" panose="020F0502020204030204" pitchFamily="34" charset="0"/>
              </a:rPr>
              <a:t>GPFV headline areas and progress (2)</a:t>
            </a:r>
          </a:p>
        </p:txBody>
      </p:sp>
    </p:spTree>
    <p:extLst>
      <p:ext uri="{BB962C8B-B14F-4D97-AF65-F5344CB8AC3E}">
        <p14:creationId xmlns:p14="http://schemas.microsoft.com/office/powerpoint/2010/main" val="268005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GPFV: Primary-secondary care interface</a:t>
            </a:r>
          </a:p>
        </p:txBody>
      </p:sp>
      <p:sp>
        <p:nvSpPr>
          <p:cNvPr id="4" name="Date Placeholder 3"/>
          <p:cNvSpPr>
            <a:spLocks noGrp="1"/>
          </p:cNvSpPr>
          <p:nvPr>
            <p:ph type="dt" sz="half" idx="2"/>
          </p:nvPr>
        </p:nvSpPr>
        <p:spPr/>
        <p:txBody>
          <a:bodyPr/>
          <a:lstStyle/>
          <a:p>
            <a:fld id="{3FFC9BE3-63B7-8B4B-8F7F-E2147C04187A}" type="datetime3">
              <a:rPr lang="en-GB">
                <a:solidFill>
                  <a:srgbClr val="13316E"/>
                </a:solidFill>
              </a:rPr>
              <a:pPr/>
              <a:t>9 February, 2017</a:t>
            </a:fld>
            <a:endParaRPr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a:solidFill>
                  <a:srgbClr val="13316E"/>
                </a:solidFill>
              </a:rPr>
              <a:pPr/>
              <a:t>26</a:t>
            </a:fld>
            <a:endParaRPr dirty="0">
              <a:solidFill>
                <a:srgbClr val="13316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66743789"/>
              </p:ext>
            </p:extLst>
          </p:nvPr>
        </p:nvGraphicFramePr>
        <p:xfrm>
          <a:off x="388043" y="1756471"/>
          <a:ext cx="7905058" cy="2839720"/>
        </p:xfrm>
        <a:graphic>
          <a:graphicData uri="http://schemas.openxmlformats.org/drawingml/2006/table">
            <a:tbl>
              <a:tblPr firstRow="1" bandRow="1">
                <a:tableStyleId>{5C22544A-7EE6-4342-B048-85BDC9FD1C3A}</a:tableStyleId>
              </a:tblPr>
              <a:tblGrid>
                <a:gridCol w="3003019">
                  <a:extLst>
                    <a:ext uri="{9D8B030D-6E8A-4147-A177-3AD203B41FA5}">
                      <a16:colId xmlns:a16="http://schemas.microsoft.com/office/drawing/2014/main" val="20000"/>
                    </a:ext>
                  </a:extLst>
                </a:gridCol>
                <a:gridCol w="4902039">
                  <a:extLst>
                    <a:ext uri="{9D8B030D-6E8A-4147-A177-3AD203B41FA5}">
                      <a16:colId xmlns:a16="http://schemas.microsoft.com/office/drawing/2014/main" val="20001"/>
                    </a:ext>
                  </a:extLst>
                </a:gridCol>
              </a:tblGrid>
              <a:tr h="370840">
                <a:tc>
                  <a:txBody>
                    <a:bodyPr/>
                    <a:lstStyle/>
                    <a:p>
                      <a:r>
                        <a:rPr lang="en-GB" sz="1200" dirty="0"/>
                        <a:t>Issue</a:t>
                      </a:r>
                    </a:p>
                  </a:txBody>
                  <a:tcPr/>
                </a:tc>
                <a:tc>
                  <a:txBody>
                    <a:bodyPr/>
                    <a:lstStyle/>
                    <a:p>
                      <a:r>
                        <a:rPr lang="en-GB" sz="1200" dirty="0"/>
                        <a:t>2016/17</a:t>
                      </a:r>
                    </a:p>
                  </a:txBody>
                  <a:tcPr/>
                </a:tc>
                <a:extLst>
                  <a:ext uri="{0D108BD9-81ED-4DB2-BD59-A6C34878D82A}">
                    <a16:rowId xmlns:a16="http://schemas.microsoft.com/office/drawing/2014/main" val="10000"/>
                  </a:ext>
                </a:extLst>
              </a:tr>
              <a:tr h="370840">
                <a:tc>
                  <a:txBody>
                    <a:bodyPr/>
                    <a:lstStyle/>
                    <a:p>
                      <a:r>
                        <a:rPr lang="en-GB" sz="1200" dirty="0">
                          <a:solidFill>
                            <a:schemeClr val="tx2"/>
                          </a:solidFill>
                        </a:rPr>
                        <a:t>Referrals</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Hospitals to stop asking GPs to re-refer DNA appointments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Hospital to make internal referrals for related problem and not ask GP to re-refer</a:t>
                      </a:r>
                    </a:p>
                  </a:txBody>
                  <a:tcPr/>
                </a:tc>
                <a:extLst>
                  <a:ext uri="{0D108BD9-81ED-4DB2-BD59-A6C34878D82A}">
                    <a16:rowId xmlns:a16="http://schemas.microsoft.com/office/drawing/2014/main" val="10001"/>
                  </a:ext>
                </a:extLst>
              </a:tr>
              <a:tr h="370840">
                <a:tc>
                  <a:txBody>
                    <a:bodyPr/>
                    <a:lstStyle/>
                    <a:p>
                      <a:r>
                        <a:rPr lang="en-GB" sz="1200" dirty="0">
                          <a:solidFill>
                            <a:schemeClr val="tx2"/>
                          </a:solidFill>
                        </a:rPr>
                        <a:t>Communication</a:t>
                      </a:r>
                      <a:r>
                        <a:rPr lang="en-GB" sz="1200" baseline="0" dirty="0">
                          <a:solidFill>
                            <a:schemeClr val="tx2"/>
                          </a:solidFill>
                        </a:rPr>
                        <a:t> with the patient and fit notes</a:t>
                      </a:r>
                      <a:endParaRPr lang="en-GB" sz="1200" dirty="0">
                        <a:solidFill>
                          <a:schemeClr val="tx2"/>
                        </a:solidFill>
                      </a:endParaRP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Hospital to follow up investigations and inform patient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2"/>
                        </a:solidFill>
                      </a:endParaRPr>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Discharge summaries</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Discharge summaries within 24 hours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2"/>
                        </a:solidFill>
                      </a:endParaRPr>
                    </a:p>
                  </a:txBody>
                  <a:tcPr/>
                </a:tc>
                <a:extLst>
                  <a:ext uri="{0D108BD9-81ED-4DB2-BD59-A6C34878D82A}">
                    <a16:rowId xmlns:a16="http://schemas.microsoft.com/office/drawing/2014/main" val="10003"/>
                  </a:ext>
                </a:extLst>
              </a:tr>
              <a:tr h="370840">
                <a:tc>
                  <a:txBody>
                    <a:bodyPr/>
                    <a:lstStyle/>
                    <a:p>
                      <a:r>
                        <a:rPr lang="en-GB" sz="1200" dirty="0">
                          <a:solidFill>
                            <a:schemeClr val="tx2"/>
                          </a:solidFill>
                        </a:rPr>
                        <a:t>Clinic letters</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Clinic letters within 14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2"/>
                        </a:solidFill>
                      </a:endParaRPr>
                    </a:p>
                  </a:txBody>
                  <a:tcPr/>
                </a:tc>
                <a:extLst>
                  <a:ext uri="{0D108BD9-81ED-4DB2-BD59-A6C34878D82A}">
                    <a16:rowId xmlns:a16="http://schemas.microsoft.com/office/drawing/2014/main" val="10004"/>
                  </a:ext>
                </a:extLst>
              </a:tr>
              <a:tr h="370840">
                <a:tc>
                  <a:txBody>
                    <a:bodyPr/>
                    <a:lstStyle/>
                    <a:p>
                      <a:r>
                        <a:rPr lang="en-GB" sz="1200" dirty="0">
                          <a:solidFill>
                            <a:schemeClr val="tx2"/>
                          </a:solidFill>
                        </a:rPr>
                        <a:t>Drugs</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Adequate supply drugs on discharge</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sz="1200" dirty="0">
                        <a:solidFill>
                          <a:schemeClr val="tx2"/>
                        </a:solidFill>
                      </a:endParaRP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317160" y="965439"/>
            <a:ext cx="7975941" cy="646331"/>
          </a:xfrm>
          <a:prstGeom prst="rect">
            <a:avLst/>
          </a:prstGeom>
          <a:noFill/>
        </p:spPr>
        <p:txBody>
          <a:bodyPr wrap="square" rtlCol="0">
            <a:spAutoFit/>
          </a:bodyPr>
          <a:lstStyle/>
          <a:p>
            <a:pPr marL="457200" indent="-457200">
              <a:lnSpc>
                <a:spcPct val="100000"/>
              </a:lnSpc>
              <a:spcAft>
                <a:spcPts val="0"/>
              </a:spcAft>
              <a:buFont typeface="Arial" panose="020B0604020202020204" pitchFamily="34" charset="0"/>
              <a:buChar char="•"/>
            </a:pPr>
            <a:r>
              <a:rPr lang="en-GB" b="1" dirty="0">
                <a:solidFill>
                  <a:schemeClr val="tx2"/>
                </a:solidFill>
              </a:rPr>
              <a:t>Hospital standard contract changes </a:t>
            </a:r>
            <a:r>
              <a:rPr lang="en-GB" dirty="0">
                <a:solidFill>
                  <a:schemeClr val="tx2"/>
                </a:solidFill>
              </a:rPr>
              <a:t>to reduce inappropriate secondary care shift – went live 1 April 2016</a:t>
            </a:r>
          </a:p>
        </p:txBody>
      </p:sp>
    </p:spTree>
    <p:extLst>
      <p:ext uri="{BB962C8B-B14F-4D97-AF65-F5344CB8AC3E}">
        <p14:creationId xmlns:p14="http://schemas.microsoft.com/office/powerpoint/2010/main" val="2971907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42EC2B97-85FC-2A43-B01D-0D237DE19486}" type="datetime3">
              <a:rPr lang="en-GB" smtClean="0"/>
              <a:t>9 February, 2017</a:t>
            </a:fld>
            <a:endParaRPr lang="en-US" dirty="0"/>
          </a:p>
        </p:txBody>
      </p:sp>
      <p:sp>
        <p:nvSpPr>
          <p:cNvPr id="4" name="Slide Number Placeholder 3"/>
          <p:cNvSpPr>
            <a:spLocks noGrp="1"/>
          </p:cNvSpPr>
          <p:nvPr>
            <p:ph type="sldNum" sz="quarter" idx="4"/>
          </p:nvPr>
        </p:nvSpPr>
        <p:spPr/>
        <p:txBody>
          <a:bodyPr/>
          <a:lstStyle/>
          <a:p>
            <a:fld id="{E4E00EF0-048C-114D-ADD5-1D5ACA69D45F}" type="slidenum">
              <a:rPr lang="en-GB" smtClean="0"/>
              <a:pPr/>
              <a:t>27</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71854"/>
            <a:ext cx="6134100" cy="15054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52600"/>
            <a:ext cx="4244339" cy="28529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340" y="1661160"/>
            <a:ext cx="4899661" cy="2944414"/>
          </a:xfrm>
          <a:prstGeom prst="rect">
            <a:avLst/>
          </a:prstGeom>
        </p:spPr>
      </p:pic>
    </p:spTree>
    <p:extLst>
      <p:ext uri="{BB962C8B-B14F-4D97-AF65-F5344CB8AC3E}">
        <p14:creationId xmlns:p14="http://schemas.microsoft.com/office/powerpoint/2010/main" val="691936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GPFV Primary-secondary care interface (2)</a:t>
            </a:r>
          </a:p>
        </p:txBody>
      </p:sp>
      <p:sp>
        <p:nvSpPr>
          <p:cNvPr id="4" name="Date Placeholder 3"/>
          <p:cNvSpPr>
            <a:spLocks noGrp="1"/>
          </p:cNvSpPr>
          <p:nvPr>
            <p:ph type="dt" sz="half" idx="2"/>
          </p:nvPr>
        </p:nvSpPr>
        <p:spPr/>
        <p:txBody>
          <a:bodyPr/>
          <a:lstStyle/>
          <a:p>
            <a:fld id="{3FFC9BE3-63B7-8B4B-8F7F-E2147C04187A}" type="datetime3">
              <a:rPr lang="en-GB">
                <a:solidFill>
                  <a:srgbClr val="13316E"/>
                </a:solidFill>
              </a:rPr>
              <a:pPr/>
              <a:t>9 February, 2017</a:t>
            </a:fld>
            <a:endParaRPr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a:solidFill>
                  <a:srgbClr val="13316E"/>
                </a:solidFill>
              </a:rPr>
              <a:pPr/>
              <a:t>28</a:t>
            </a:fld>
            <a:endParaRPr dirty="0">
              <a:solidFill>
                <a:srgbClr val="13316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00068104"/>
              </p:ext>
            </p:extLst>
          </p:nvPr>
        </p:nvGraphicFramePr>
        <p:xfrm>
          <a:off x="388043" y="1929965"/>
          <a:ext cx="7905058" cy="2565400"/>
        </p:xfrm>
        <a:graphic>
          <a:graphicData uri="http://schemas.openxmlformats.org/drawingml/2006/table">
            <a:tbl>
              <a:tblPr firstRow="1" bandRow="1">
                <a:tableStyleId>{5C22544A-7EE6-4342-B048-85BDC9FD1C3A}</a:tableStyleId>
              </a:tblPr>
              <a:tblGrid>
                <a:gridCol w="3007287">
                  <a:extLst>
                    <a:ext uri="{9D8B030D-6E8A-4147-A177-3AD203B41FA5}">
                      <a16:colId xmlns:a16="http://schemas.microsoft.com/office/drawing/2014/main" val="20000"/>
                    </a:ext>
                  </a:extLst>
                </a:gridCol>
                <a:gridCol w="4897771">
                  <a:extLst>
                    <a:ext uri="{9D8B030D-6E8A-4147-A177-3AD203B41FA5}">
                      <a16:colId xmlns:a16="http://schemas.microsoft.com/office/drawing/2014/main" val="20001"/>
                    </a:ext>
                  </a:extLst>
                </a:gridCol>
              </a:tblGrid>
              <a:tr h="370840">
                <a:tc>
                  <a:txBody>
                    <a:bodyPr/>
                    <a:lstStyle/>
                    <a:p>
                      <a:r>
                        <a:rPr lang="en-GB" sz="1200" dirty="0"/>
                        <a:t>Issue</a:t>
                      </a:r>
                    </a:p>
                  </a:txBody>
                  <a:tcPr/>
                </a:tc>
                <a:tc>
                  <a:txBody>
                    <a:bodyPr/>
                    <a:lstStyle/>
                    <a:p>
                      <a:r>
                        <a:rPr lang="en-GB" sz="1200" dirty="0"/>
                        <a:t>2017/18</a:t>
                      </a:r>
                    </a:p>
                  </a:txBody>
                  <a:tcPr/>
                </a:tc>
                <a:extLst>
                  <a:ext uri="{0D108BD9-81ED-4DB2-BD59-A6C34878D82A}">
                    <a16:rowId xmlns:a16="http://schemas.microsoft.com/office/drawing/2014/main" val="10000"/>
                  </a:ext>
                </a:extLst>
              </a:tr>
              <a:tr h="370840">
                <a:tc>
                  <a:txBody>
                    <a:bodyPr/>
                    <a:lstStyle/>
                    <a:p>
                      <a:r>
                        <a:rPr lang="en-GB" sz="1200" dirty="0">
                          <a:solidFill>
                            <a:schemeClr val="tx2"/>
                          </a:solidFill>
                        </a:rPr>
                        <a:t>Communication</a:t>
                      </a:r>
                      <a:r>
                        <a:rPr lang="en-GB" sz="1200" baseline="0" dirty="0">
                          <a:solidFill>
                            <a:schemeClr val="tx2"/>
                          </a:solidFill>
                        </a:rPr>
                        <a:t> with the patient and fit notes</a:t>
                      </a:r>
                      <a:endParaRPr lang="en-GB" sz="1200" dirty="0">
                        <a:solidFill>
                          <a:schemeClr val="tx2"/>
                        </a:solidFill>
                      </a:endParaRPr>
                    </a:p>
                  </a:txBody>
                  <a:tcPr/>
                </a:tc>
                <a:tc>
                  <a:txBody>
                    <a:bodyPr/>
                    <a:lstStyle/>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Hospital to put in place arrangements for handling patient queries (from patients and GPs)</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Hospital to issue fit notes to patients where needed</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Discharge summaries</a:t>
                      </a:r>
                    </a:p>
                  </a:txBody>
                  <a:tcPr/>
                </a:tc>
                <a:tc>
                  <a:txBody>
                    <a:bodyPr/>
                    <a:lstStyle/>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Discharge summaries from A&amp;E within 24 hrs and  direct electronic transmission from Oct 2018</a:t>
                      </a:r>
                    </a:p>
                  </a:txBody>
                  <a:tcPr/>
                </a:tc>
                <a:extLst>
                  <a:ext uri="{0D108BD9-81ED-4DB2-BD59-A6C34878D82A}">
                    <a16:rowId xmlns:a16="http://schemas.microsoft.com/office/drawing/2014/main" val="10002"/>
                  </a:ext>
                </a:extLst>
              </a:tr>
              <a:tr h="370840">
                <a:tc>
                  <a:txBody>
                    <a:bodyPr/>
                    <a:lstStyle/>
                    <a:p>
                      <a:r>
                        <a:rPr lang="en-GB" sz="1200" dirty="0">
                          <a:solidFill>
                            <a:schemeClr val="tx2"/>
                          </a:solidFill>
                        </a:rPr>
                        <a:t>Clinic letters</a:t>
                      </a:r>
                    </a:p>
                  </a:txBody>
                  <a:tcPr/>
                </a:tc>
                <a:tc>
                  <a:txBody>
                    <a:bodyPr/>
                    <a:lstStyle/>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Clinic letters within 10  days (April 2017) and 7 days (April 2018) and move to electronic transmission using structured clinical headings (Oct 2018) </a:t>
                      </a:r>
                    </a:p>
                  </a:txBody>
                  <a:tcPr/>
                </a:tc>
                <a:extLst>
                  <a:ext uri="{0D108BD9-81ED-4DB2-BD59-A6C34878D82A}">
                    <a16:rowId xmlns:a16="http://schemas.microsoft.com/office/drawing/2014/main" val="10003"/>
                  </a:ext>
                </a:extLst>
              </a:tr>
              <a:tr h="370840">
                <a:tc>
                  <a:txBody>
                    <a:bodyPr/>
                    <a:lstStyle/>
                    <a:p>
                      <a:r>
                        <a:rPr lang="en-GB" sz="1200" dirty="0">
                          <a:solidFill>
                            <a:schemeClr val="tx2"/>
                          </a:solidFill>
                        </a:rPr>
                        <a:t>Prescribing</a:t>
                      </a:r>
                      <a:r>
                        <a:rPr lang="en-GB" sz="1200" baseline="0" dirty="0">
                          <a:solidFill>
                            <a:schemeClr val="tx2"/>
                          </a:solidFill>
                        </a:rPr>
                        <a:t> </a:t>
                      </a:r>
                      <a:endParaRPr lang="en-GB" sz="1200" dirty="0">
                        <a:solidFill>
                          <a:schemeClr val="tx2"/>
                        </a:solidFill>
                      </a:endParaRP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dirty="0">
                          <a:solidFill>
                            <a:schemeClr val="tx2"/>
                          </a:solidFill>
                        </a:rPr>
                        <a:t>Dedicated</a:t>
                      </a:r>
                      <a:r>
                        <a:rPr lang="en-GB" sz="1200" baseline="0" dirty="0">
                          <a:solidFill>
                            <a:schemeClr val="tx2"/>
                          </a:solidFill>
                        </a:rPr>
                        <a:t> prescribing interface group. Outpatient and specialist prescriptions, share care arrangements, use of hospital FP10s and developing hospital EPS, hospital monitoring of specialist medications </a:t>
                      </a:r>
                      <a:endParaRPr lang="en-GB" sz="1200" dirty="0">
                        <a:solidFill>
                          <a:schemeClr val="tx2"/>
                        </a:solidFill>
                      </a:endParaRPr>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507991" y="1004524"/>
            <a:ext cx="7975941" cy="646331"/>
          </a:xfrm>
          <a:prstGeom prst="rect">
            <a:avLst/>
          </a:prstGeom>
          <a:noFill/>
        </p:spPr>
        <p:txBody>
          <a:bodyPr wrap="square" rtlCol="0">
            <a:spAutoFit/>
          </a:bodyPr>
          <a:lstStyle/>
          <a:p>
            <a:r>
              <a:rPr lang="en-GB" dirty="0">
                <a:solidFill>
                  <a:schemeClr val="tx2"/>
                </a:solidFill>
              </a:rPr>
              <a:t>Dedicated </a:t>
            </a:r>
            <a:r>
              <a:rPr lang="en-GB" b="1" dirty="0">
                <a:solidFill>
                  <a:schemeClr val="tx2"/>
                </a:solidFill>
              </a:rPr>
              <a:t>GPFV primary-secondary care interface group </a:t>
            </a:r>
            <a:r>
              <a:rPr lang="en-GB" dirty="0">
                <a:solidFill>
                  <a:schemeClr val="tx2"/>
                </a:solidFill>
              </a:rPr>
              <a:t>to address interface problems and workload shift – </a:t>
            </a:r>
            <a:r>
              <a:rPr lang="en-GB" b="1" dirty="0">
                <a:solidFill>
                  <a:schemeClr val="tx2"/>
                </a:solidFill>
              </a:rPr>
              <a:t>Urgent Prescription priorities </a:t>
            </a:r>
          </a:p>
        </p:txBody>
      </p:sp>
    </p:spTree>
    <p:extLst>
      <p:ext uri="{BB962C8B-B14F-4D97-AF65-F5344CB8AC3E}">
        <p14:creationId xmlns:p14="http://schemas.microsoft.com/office/powerpoint/2010/main" val="2757283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GPFV progress: workforce</a:t>
            </a:r>
          </a:p>
        </p:txBody>
      </p:sp>
      <p:sp>
        <p:nvSpPr>
          <p:cNvPr id="3" name="Content Placeholder 2"/>
          <p:cNvSpPr>
            <a:spLocks noGrp="1"/>
          </p:cNvSpPr>
          <p:nvPr>
            <p:ph idx="1"/>
          </p:nvPr>
        </p:nvSpPr>
        <p:spPr>
          <a:xfrm>
            <a:off x="388043" y="820738"/>
            <a:ext cx="7833606" cy="3062391"/>
          </a:xfrm>
        </p:spPr>
        <p:txBody>
          <a:bodyPr/>
          <a:lstStyle/>
          <a:p>
            <a:pPr marL="285750" indent="-285750">
              <a:spcBef>
                <a:spcPts val="200"/>
              </a:spcBef>
              <a:buFont typeface="Arial" panose="020B0604020202020204" pitchFamily="34" charset="0"/>
              <a:buChar char="•"/>
            </a:pPr>
            <a:r>
              <a:rPr lang="en-GB" sz="1800" dirty="0">
                <a:solidFill>
                  <a:schemeClr val="tx2"/>
                </a:solidFill>
                <a:latin typeface="+mn-lt"/>
              </a:rPr>
              <a:t>GP recruitment and retention:</a:t>
            </a:r>
          </a:p>
          <a:p>
            <a:pPr marL="900000" indent="-457200">
              <a:spcBef>
                <a:spcPts val="200"/>
              </a:spcBef>
              <a:spcAft>
                <a:spcPts val="0"/>
              </a:spcAft>
              <a:buFont typeface="Arial" panose="020B0604020202020204" pitchFamily="34" charset="0"/>
              <a:buChar char="•"/>
            </a:pPr>
            <a:r>
              <a:rPr lang="en-GB" sz="1800" i="1" dirty="0">
                <a:solidFill>
                  <a:schemeClr val="tx2"/>
                </a:solidFill>
                <a:latin typeface="+mn-lt"/>
                <a:cs typeface="Calibri Light" panose="020F0302020204030204" pitchFamily="34" charset="0"/>
              </a:rPr>
              <a:t>Induction and Refresher Scheme</a:t>
            </a:r>
          </a:p>
          <a:p>
            <a:pPr marL="900000" indent="-457200">
              <a:spcBef>
                <a:spcPts val="200"/>
              </a:spcBef>
              <a:spcAft>
                <a:spcPts val="0"/>
              </a:spcAft>
              <a:buFont typeface="Arial" panose="020B0604020202020204" pitchFamily="34" charset="0"/>
              <a:buChar char="•"/>
            </a:pPr>
            <a:r>
              <a:rPr lang="en-GB" sz="1800" i="1" dirty="0">
                <a:solidFill>
                  <a:schemeClr val="tx2"/>
                </a:solidFill>
                <a:latin typeface="+mn-lt"/>
                <a:cs typeface="Calibri Light" panose="020F0302020204030204" pitchFamily="34" charset="0"/>
              </a:rPr>
              <a:t>GP Targeted training programme</a:t>
            </a:r>
          </a:p>
          <a:p>
            <a:pPr marL="900000" indent="-457200">
              <a:spcBef>
                <a:spcPts val="200"/>
              </a:spcBef>
              <a:spcAft>
                <a:spcPts val="0"/>
              </a:spcAft>
              <a:buFont typeface="Arial" panose="020B0604020202020204" pitchFamily="34" charset="0"/>
              <a:buChar char="•"/>
            </a:pPr>
            <a:r>
              <a:rPr lang="en-GB" sz="1800" i="1" dirty="0">
                <a:solidFill>
                  <a:schemeClr val="tx2"/>
                </a:solidFill>
                <a:latin typeface="+mn-lt"/>
                <a:cs typeface="Calibri Light" panose="020F0302020204030204" pitchFamily="34" charset="0"/>
              </a:rPr>
              <a:t>Improved retainer scheme</a:t>
            </a:r>
          </a:p>
          <a:p>
            <a:pPr marL="900000" indent="-457200">
              <a:spcBef>
                <a:spcPts val="200"/>
              </a:spcBef>
              <a:spcAft>
                <a:spcPts val="0"/>
              </a:spcAft>
              <a:buFont typeface="Arial" panose="020B0604020202020204" pitchFamily="34" charset="0"/>
              <a:buChar char="•"/>
            </a:pPr>
            <a:r>
              <a:rPr lang="en-GB" sz="1800" i="1" dirty="0">
                <a:solidFill>
                  <a:schemeClr val="tx2"/>
                </a:solidFill>
                <a:latin typeface="+mn-lt"/>
                <a:cs typeface="Calibri Light" panose="020F0302020204030204" pitchFamily="34" charset="0"/>
              </a:rPr>
              <a:t>International doctors recruitment</a:t>
            </a:r>
          </a:p>
          <a:p>
            <a:pPr marL="900000" indent="-457200">
              <a:spcBef>
                <a:spcPts val="200"/>
              </a:spcBef>
              <a:spcAft>
                <a:spcPts val="0"/>
              </a:spcAft>
              <a:buFont typeface="Arial" panose="020B0604020202020204" pitchFamily="34" charset="0"/>
              <a:buChar char="•"/>
            </a:pPr>
            <a:r>
              <a:rPr lang="en-GB" sz="1800" i="1" dirty="0">
                <a:solidFill>
                  <a:schemeClr val="tx2"/>
                </a:solidFill>
                <a:latin typeface="+mn-lt"/>
                <a:cs typeface="Calibri Light" panose="020F0302020204030204" pitchFamily="34" charset="0"/>
              </a:rPr>
              <a:t>GP mental health service (to prevent burnout)</a:t>
            </a:r>
          </a:p>
          <a:p>
            <a:pPr marL="900000" indent="-457200">
              <a:spcBef>
                <a:spcPts val="200"/>
              </a:spcBef>
              <a:spcAft>
                <a:spcPts val="0"/>
              </a:spcAft>
              <a:buFont typeface="Arial" panose="020B0604020202020204" pitchFamily="34" charset="0"/>
              <a:buChar char="•"/>
            </a:pPr>
            <a:r>
              <a:rPr lang="en-GB" sz="1800" i="1" dirty="0">
                <a:solidFill>
                  <a:schemeClr val="tx2"/>
                </a:solidFill>
                <a:latin typeface="+mn-lt"/>
                <a:cs typeface="Calibri Light" panose="020F0302020204030204" pitchFamily="34" charset="0"/>
              </a:rPr>
              <a:t>20k bursary in under-doctored areas</a:t>
            </a:r>
          </a:p>
          <a:p>
            <a:pPr marL="342891" indent="-342891">
              <a:lnSpc>
                <a:spcPct val="100000"/>
              </a:lnSpc>
              <a:spcBef>
                <a:spcPts val="200"/>
              </a:spcBef>
              <a:spcAft>
                <a:spcPts val="0"/>
              </a:spcAft>
              <a:buFont typeface="Arial" panose="020B0604020202020204" pitchFamily="34" charset="0"/>
              <a:buChar char="•"/>
            </a:pPr>
            <a:r>
              <a:rPr lang="en-GB" sz="1800" dirty="0">
                <a:solidFill>
                  <a:schemeClr val="tx2"/>
                </a:solidFill>
                <a:latin typeface="+mn-lt"/>
              </a:rPr>
              <a:t>Practice based pharmacists (£112m ;1 pharmacist/30,000 pts) –just announced</a:t>
            </a:r>
          </a:p>
          <a:p>
            <a:pPr marL="342891" indent="-342891">
              <a:lnSpc>
                <a:spcPct val="100000"/>
              </a:lnSpc>
              <a:spcBef>
                <a:spcPts val="200"/>
              </a:spcBef>
              <a:spcAft>
                <a:spcPts val="0"/>
              </a:spcAft>
              <a:buFont typeface="Arial" panose="020B0604020202020204" pitchFamily="34" charset="0"/>
              <a:buChar char="•"/>
            </a:pPr>
            <a:r>
              <a:rPr lang="en-GB" sz="1800" dirty="0">
                <a:solidFill>
                  <a:schemeClr val="tx2"/>
                </a:solidFill>
                <a:latin typeface="+mn-lt"/>
              </a:rPr>
              <a:t>1000 PAs, 3000 practice based mental health workers (1 per 2- 3 practices) </a:t>
            </a:r>
          </a:p>
          <a:p>
            <a:pPr marL="342891" indent="-342891">
              <a:lnSpc>
                <a:spcPct val="100000"/>
              </a:lnSpc>
              <a:spcBef>
                <a:spcPts val="200"/>
              </a:spcBef>
              <a:spcAft>
                <a:spcPts val="0"/>
              </a:spcAft>
              <a:buFont typeface="Arial" panose="020B0604020202020204" pitchFamily="34" charset="0"/>
              <a:buChar char="•"/>
            </a:pPr>
            <a:r>
              <a:rPr lang="en-GB" sz="1800" dirty="0">
                <a:solidFill>
                  <a:schemeClr val="tx2"/>
                </a:solidFill>
                <a:latin typeface="+mn-lt"/>
              </a:rPr>
              <a:t>Extended scope practitioners; enhanced nurses, paramedics, physios</a:t>
            </a:r>
          </a:p>
          <a:p>
            <a:pPr marL="342891" indent="-342891">
              <a:lnSpc>
                <a:spcPct val="100000"/>
              </a:lnSpc>
              <a:spcBef>
                <a:spcPts val="200"/>
              </a:spcBef>
              <a:spcAft>
                <a:spcPts val="0"/>
              </a:spcAft>
              <a:buFont typeface="Arial" panose="020B0604020202020204" pitchFamily="34" charset="0"/>
              <a:buChar char="•"/>
            </a:pPr>
            <a:r>
              <a:rPr lang="en-GB" sz="1800" dirty="0">
                <a:solidFill>
                  <a:schemeClr val="tx2"/>
                </a:solidFill>
                <a:latin typeface="+mn-lt"/>
              </a:rPr>
              <a:t>Training funds for practice managers (£6m) , nurse development (£15m), reception staff training &amp; clinical admin support  (£45m)</a:t>
            </a:r>
          </a:p>
          <a:p>
            <a:pPr marL="342891" indent="-342891">
              <a:lnSpc>
                <a:spcPct val="100000"/>
              </a:lnSpc>
              <a:spcBef>
                <a:spcPts val="200"/>
              </a:spcBef>
              <a:spcAft>
                <a:spcPts val="0"/>
              </a:spcAft>
              <a:buFont typeface="Arial" panose="020B0604020202020204" pitchFamily="34" charset="0"/>
              <a:buChar char="•"/>
            </a:pPr>
            <a:r>
              <a:rPr lang="en-GB" sz="1800" dirty="0">
                <a:solidFill>
                  <a:schemeClr val="tx2"/>
                </a:solidFill>
                <a:latin typeface="+mn-lt"/>
              </a:rPr>
              <a:t>Medical assistant pilots</a:t>
            </a:r>
          </a:p>
          <a:p>
            <a:pPr marL="457200" indent="-457200">
              <a:spcAft>
                <a:spcPts val="0"/>
              </a:spcAft>
              <a:buFontTx/>
              <a:buChar char="-"/>
            </a:pPr>
            <a:endParaRPr lang="en-GB" sz="1800" i="1" dirty="0">
              <a:latin typeface="Calibri Light" panose="020F0302020204030204" pitchFamily="34" charset="0"/>
              <a:cs typeface="Calibri Light" panose="020F0302020204030204" pitchFamily="34" charset="0"/>
            </a:endParaRPr>
          </a:p>
          <a:p>
            <a:pPr marL="457200" indent="-457200">
              <a:spcAft>
                <a:spcPts val="0"/>
              </a:spcAft>
              <a:buFontTx/>
              <a:buChar char="-"/>
            </a:pPr>
            <a:endParaRPr lang="en-GB" sz="1800" i="1" dirty="0">
              <a:latin typeface="Calibri Light" panose="020F0302020204030204" pitchFamily="34" charset="0"/>
              <a:cs typeface="Calibri Light" panose="020F0302020204030204" pitchFamily="34" charset="0"/>
            </a:endParaRPr>
          </a:p>
          <a:p>
            <a:endParaRPr lang="en-GB" sz="1800" dirty="0"/>
          </a:p>
          <a:p>
            <a:endParaRPr lang="en-GB" sz="1800"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29</a:t>
            </a:fld>
            <a:endParaRPr lang="en-GB" dirty="0"/>
          </a:p>
        </p:txBody>
      </p:sp>
    </p:spTree>
    <p:extLst>
      <p:ext uri="{BB962C8B-B14F-4D97-AF65-F5344CB8AC3E}">
        <p14:creationId xmlns:p14="http://schemas.microsoft.com/office/powerpoint/2010/main" val="314786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Response to challenges </a:t>
            </a:r>
          </a:p>
        </p:txBody>
      </p:sp>
      <p:sp>
        <p:nvSpPr>
          <p:cNvPr id="3" name="Content Placeholder 2"/>
          <p:cNvSpPr>
            <a:spLocks noGrp="1"/>
          </p:cNvSpPr>
          <p:nvPr>
            <p:ph idx="1"/>
          </p:nvPr>
        </p:nvSpPr>
        <p:spPr>
          <a:xfrm>
            <a:off x="388044" y="820738"/>
            <a:ext cx="8040340" cy="3616090"/>
          </a:xfrm>
        </p:spPr>
        <p:txBody>
          <a:bodyPr/>
          <a:lstStyle/>
          <a:p>
            <a:pPr marL="285750" indent="-285750">
              <a:lnSpc>
                <a:spcPct val="100000"/>
              </a:lnSpc>
              <a:buFont typeface="Arial" panose="020B0604020202020204" pitchFamily="34" charset="0"/>
              <a:buChar char="•"/>
            </a:pPr>
            <a:r>
              <a:rPr lang="en-GB" sz="1800" dirty="0">
                <a:solidFill>
                  <a:schemeClr val="tx2"/>
                </a:solidFill>
                <a:latin typeface="+mn-lt"/>
                <a:cs typeface="Calibri" panose="020F0502020204030204" pitchFamily="34" charset="0"/>
              </a:rPr>
              <a:t>Financial context: Crisis across whole of NHS and social care, impacting on GPs</a:t>
            </a:r>
          </a:p>
          <a:p>
            <a:pPr marL="777150" lvl="1" indent="-342900">
              <a:lnSpc>
                <a:spcPct val="100000"/>
              </a:lnSpc>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5YFV: £8b investment (reality £4.5b?); £22m funding cuts</a:t>
            </a:r>
          </a:p>
          <a:p>
            <a:pPr marL="777150" lvl="1" indent="-342900">
              <a:lnSpc>
                <a:spcPct val="100000"/>
              </a:lnSpc>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Crisis across general practice, community, hospitals, </a:t>
            </a:r>
            <a:r>
              <a:rPr lang="en-GB" sz="1800" dirty="0">
                <a:latin typeface="+mn-lt"/>
                <a:cs typeface="Calibri" panose="020F0502020204030204" pitchFamily="34" charset="0"/>
              </a:rPr>
              <a:t>s</a:t>
            </a:r>
            <a:r>
              <a:rPr lang="en-GB" sz="1800" dirty="0">
                <a:solidFill>
                  <a:schemeClr val="tx2"/>
                </a:solidFill>
                <a:latin typeface="+mn-lt"/>
                <a:cs typeface="Calibri" panose="020F0502020204030204" pitchFamily="34" charset="0"/>
              </a:rPr>
              <a:t>ocial care</a:t>
            </a:r>
          </a:p>
          <a:p>
            <a:pPr marL="777150" lvl="1" indent="-342900">
              <a:lnSpc>
                <a:spcPct val="100000"/>
              </a:lnSpc>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Health select committee letter to PM; NHS E Chief exec Simon Stevens- argued for more funding</a:t>
            </a:r>
          </a:p>
          <a:p>
            <a:pPr marL="777150" lvl="1" indent="-342900">
              <a:lnSpc>
                <a:spcPct val="100000"/>
              </a:lnSpc>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Chancellor’s Autumn statement – no mention NHS</a:t>
            </a:r>
          </a:p>
          <a:p>
            <a:pPr marL="777150" lvl="1" indent="-342900">
              <a:lnSpc>
                <a:spcPct val="100000"/>
              </a:lnSpc>
              <a:spcAft>
                <a:spcPts val="0"/>
              </a:spcAft>
              <a:buFont typeface="Arial" panose="020B0604020202020204" pitchFamily="34" charset="0"/>
              <a:buChar char="•"/>
            </a:pPr>
            <a:r>
              <a:rPr lang="en-GB" sz="1800" dirty="0">
                <a:solidFill>
                  <a:schemeClr val="tx2"/>
                </a:solidFill>
                <a:latin typeface="+mn-lt"/>
                <a:cs typeface="Calibri" panose="020F0502020204030204" pitchFamily="34" charset="0"/>
              </a:rPr>
              <a:t>All authoritative opinion-  operating on inadequate NHS funding</a:t>
            </a:r>
          </a:p>
          <a:p>
            <a:pPr marL="434250" lvl="1">
              <a:lnSpc>
                <a:spcPct val="100000"/>
              </a:lnSpc>
              <a:spcAft>
                <a:spcPts val="0"/>
              </a:spcAft>
            </a:pPr>
            <a:endParaRPr lang="en-GB" sz="800" dirty="0">
              <a:solidFill>
                <a:schemeClr val="tx2"/>
              </a:solidFill>
              <a:latin typeface="+mn-lt"/>
              <a:cs typeface="Calibri" panose="020F0502020204030204" pitchFamily="34" charset="0"/>
            </a:endParaRPr>
          </a:p>
          <a:p>
            <a:pPr marL="285750" indent="-285750">
              <a:lnSpc>
                <a:spcPct val="100000"/>
              </a:lnSpc>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2017/18 national contract negotiations</a:t>
            </a:r>
          </a:p>
          <a:p>
            <a:pPr marL="285750" indent="-285750">
              <a:lnSpc>
                <a:spcPct val="100000"/>
              </a:lnSpc>
              <a:buFont typeface="Arial" panose="020B0604020202020204" pitchFamily="34" charset="0"/>
              <a:buChar char="•"/>
            </a:pPr>
            <a:r>
              <a:rPr lang="en-GB" sz="1800" dirty="0">
                <a:solidFill>
                  <a:schemeClr val="tx2"/>
                </a:solidFill>
                <a:latin typeface="+mn-lt"/>
                <a:cs typeface="Calibri" panose="020F0502020204030204" pitchFamily="34" charset="0"/>
              </a:rPr>
              <a:t>Ensure commitments and funding in GPFV delivered and not be limited by it; UPGP </a:t>
            </a:r>
          </a:p>
          <a:p>
            <a:pPr marL="285750" indent="-285750">
              <a:lnSpc>
                <a:spcPct val="100000"/>
              </a:lnSpc>
              <a:buFont typeface="Arial" panose="020B0604020202020204" pitchFamily="34" charset="0"/>
              <a:buChar char="•"/>
            </a:pPr>
            <a:r>
              <a:rPr lang="en-GB" sz="1800" dirty="0">
                <a:solidFill>
                  <a:schemeClr val="tx2"/>
                </a:solidFill>
                <a:latin typeface="+mn-lt"/>
                <a:cs typeface="Calibri" panose="020F0502020204030204" pitchFamily="34" charset="0"/>
              </a:rPr>
              <a:t>BMA GP survey – solutions for general practice must be cognisant of diversity of profession and aspirations,  environment outside the core contract</a:t>
            </a:r>
          </a:p>
          <a:p>
            <a:pPr marL="285750" indent="-285750">
              <a:lnSpc>
                <a:spcPct val="100000"/>
              </a:lnSpc>
              <a:buFont typeface="Arial" panose="020B0604020202020204" pitchFamily="34" charset="0"/>
              <a:buChar char="•"/>
            </a:pPr>
            <a:endParaRPr lang="en-GB" sz="2000" dirty="0">
              <a:solidFill>
                <a:schemeClr val="tx2"/>
              </a:solidFill>
              <a:latin typeface="+mn-lt"/>
              <a:cs typeface="Calibri" panose="020F0502020204030204" pitchFamily="34" charset="0"/>
            </a:endParaRPr>
          </a:p>
          <a:p>
            <a:pPr>
              <a:lnSpc>
                <a:spcPct val="100000"/>
              </a:lnSpc>
            </a:pPr>
            <a:endParaRPr lang="en-GB" sz="1600" dirty="0">
              <a:solidFill>
                <a:schemeClr val="tx2"/>
              </a:solidFill>
              <a:latin typeface="+mn-lt"/>
              <a:cs typeface="Calibri Light" panose="020F0302020204030204" pitchFamily="34" charset="0"/>
            </a:endParaRPr>
          </a:p>
          <a:p>
            <a:endParaRPr lang="en-GB" dirty="0">
              <a:solidFill>
                <a:schemeClr val="tx2"/>
              </a:solidFill>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3475981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1" y="173495"/>
            <a:ext cx="7768424" cy="500794"/>
          </a:xfrm>
        </p:spPr>
        <p:txBody>
          <a:bodyPr/>
          <a:lstStyle/>
          <a:p>
            <a:r>
              <a:rPr lang="en-GB" dirty="0">
                <a:solidFill>
                  <a:schemeClr val="tx2"/>
                </a:solidFill>
                <a:latin typeface="+mn-lt"/>
                <a:cs typeface="Calibri" panose="020F0502020204030204" pitchFamily="34" charset="0"/>
              </a:rPr>
              <a:t>GPFV General Practice Development Programme </a:t>
            </a:r>
          </a:p>
        </p:txBody>
      </p:sp>
      <p:sp>
        <p:nvSpPr>
          <p:cNvPr id="3" name="Content Placeholder 2"/>
          <p:cNvSpPr>
            <a:spLocks noGrp="1"/>
          </p:cNvSpPr>
          <p:nvPr>
            <p:ph idx="1"/>
          </p:nvPr>
        </p:nvSpPr>
        <p:spPr>
          <a:xfrm>
            <a:off x="457202" y="900424"/>
            <a:ext cx="8183880" cy="3837559"/>
          </a:xfrm>
        </p:spPr>
        <p:txBody>
          <a:bodyPr/>
          <a:lstStyle/>
          <a:p>
            <a:pPr marL="342900" indent="-342900">
              <a:lnSpc>
                <a:spcPct val="100000"/>
              </a:lnSpc>
              <a:buFont typeface="Arial" panose="020B0604020202020204" pitchFamily="34" charset="0"/>
              <a:buChar char="•"/>
            </a:pPr>
            <a:r>
              <a:rPr lang="en-GB" sz="1800" dirty="0">
                <a:solidFill>
                  <a:schemeClr val="tx2"/>
                </a:solidFill>
                <a:latin typeface="+mn-lt"/>
              </a:rPr>
              <a:t>Releasing Time for Care – 10 high impact areas (£30m) 67 groups (2,000 practices signed up)</a:t>
            </a:r>
          </a:p>
          <a:p>
            <a:pPr marL="342900" indent="-342900">
              <a:lnSpc>
                <a:spcPct val="100000"/>
              </a:lnSpc>
              <a:buFont typeface="Arial" panose="020B0604020202020204" pitchFamily="34" charset="0"/>
              <a:buChar char="•"/>
            </a:pPr>
            <a:r>
              <a:rPr lang="en-GB" sz="1800" dirty="0">
                <a:solidFill>
                  <a:schemeClr val="tx2"/>
                </a:solidFill>
                <a:latin typeface="+mn-lt"/>
              </a:rPr>
              <a:t>Training for reception and administrative staff (signposting, handling incoming clinical correspondence) (£45m)</a:t>
            </a:r>
          </a:p>
          <a:p>
            <a:pPr marL="342900" indent="-342900">
              <a:lnSpc>
                <a:spcPct val="100000"/>
              </a:lnSpc>
              <a:buFont typeface="Arial" panose="020B0604020202020204" pitchFamily="34" charset="0"/>
              <a:buChar char="•"/>
            </a:pPr>
            <a:r>
              <a:rPr lang="en-GB" sz="1800" dirty="0">
                <a:solidFill>
                  <a:schemeClr val="tx2"/>
                </a:solidFill>
                <a:latin typeface="+mn-lt"/>
              </a:rPr>
              <a:t>Practice manager development (£6m)</a:t>
            </a:r>
          </a:p>
          <a:p>
            <a:pPr marL="342900" indent="-342900">
              <a:lnSpc>
                <a:spcPct val="100000"/>
              </a:lnSpc>
              <a:buFont typeface="Arial" panose="020B0604020202020204" pitchFamily="34" charset="0"/>
              <a:buChar char="•"/>
            </a:pPr>
            <a:r>
              <a:rPr lang="en-GB" sz="1800" dirty="0">
                <a:solidFill>
                  <a:schemeClr val="tx2"/>
                </a:solidFill>
                <a:latin typeface="+mn-lt"/>
              </a:rPr>
              <a:t>Online consultation systems (£45m) – e.g. </a:t>
            </a:r>
            <a:r>
              <a:rPr lang="en-GB" sz="1800" dirty="0" err="1">
                <a:solidFill>
                  <a:schemeClr val="tx2"/>
                </a:solidFill>
                <a:latin typeface="+mn-lt"/>
              </a:rPr>
              <a:t>Askmy</a:t>
            </a:r>
            <a:r>
              <a:rPr lang="en-GB" sz="1800" dirty="0">
                <a:solidFill>
                  <a:schemeClr val="tx2"/>
                </a:solidFill>
                <a:latin typeface="+mn-lt"/>
              </a:rPr>
              <a:t> GP, </a:t>
            </a:r>
            <a:r>
              <a:rPr lang="en-GB" sz="1800" dirty="0" err="1">
                <a:solidFill>
                  <a:schemeClr val="tx2"/>
                </a:solidFill>
                <a:latin typeface="+mn-lt"/>
              </a:rPr>
              <a:t>WebGP</a:t>
            </a:r>
            <a:r>
              <a:rPr lang="en-GB" sz="1800" dirty="0">
                <a:solidFill>
                  <a:schemeClr val="tx2"/>
                </a:solidFill>
                <a:latin typeface="+mn-lt"/>
              </a:rPr>
              <a:t> or smartphone apps – available April 2017 onwards</a:t>
            </a:r>
          </a:p>
          <a:p>
            <a:pPr marL="342900" indent="-342900">
              <a:lnSpc>
                <a:spcPct val="100000"/>
              </a:lnSpc>
              <a:buFont typeface="Arial" panose="020B0604020202020204" pitchFamily="34" charset="0"/>
              <a:buChar char="•"/>
            </a:pPr>
            <a:r>
              <a:rPr lang="en-GB" sz="1800" dirty="0">
                <a:solidFill>
                  <a:schemeClr val="tx2"/>
                </a:solidFill>
                <a:latin typeface="+mn-lt"/>
              </a:rPr>
              <a:t>Need LMC/practice and CCG awareness – </a:t>
            </a:r>
            <a:r>
              <a:rPr lang="en-GB" sz="1800" b="1" i="1" dirty="0">
                <a:solidFill>
                  <a:schemeClr val="tx2"/>
                </a:solidFill>
                <a:latin typeface="+mn-lt"/>
              </a:rPr>
              <a:t>small amounts of money will stretch much further with groups of practices</a:t>
            </a:r>
          </a:p>
        </p:txBody>
      </p:sp>
    </p:spTree>
    <p:extLst>
      <p:ext uri="{BB962C8B-B14F-4D97-AF65-F5344CB8AC3E}">
        <p14:creationId xmlns:p14="http://schemas.microsoft.com/office/powerpoint/2010/main" val="65392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34" y="326919"/>
            <a:ext cx="8022865" cy="493819"/>
          </a:xfrm>
        </p:spPr>
        <p:txBody>
          <a:bodyPr/>
          <a:lstStyle/>
          <a:p>
            <a:r>
              <a:rPr lang="en-GB" dirty="0">
                <a:latin typeface="+mn-lt"/>
              </a:rPr>
              <a:t> </a:t>
            </a:r>
            <a:r>
              <a:rPr lang="en-GB" dirty="0">
                <a:solidFill>
                  <a:schemeClr val="tx2"/>
                </a:solidFill>
                <a:latin typeface="+mn-lt"/>
              </a:rPr>
              <a:t>LMCs vital to ensure local implementation delivery</a:t>
            </a:r>
          </a:p>
        </p:txBody>
      </p:sp>
      <p:sp>
        <p:nvSpPr>
          <p:cNvPr id="3" name="Content Placeholder 2"/>
          <p:cNvSpPr>
            <a:spLocks noGrp="1"/>
          </p:cNvSpPr>
          <p:nvPr>
            <p:ph idx="1"/>
          </p:nvPr>
        </p:nvSpPr>
        <p:spPr>
          <a:xfrm>
            <a:off x="315633" y="1038736"/>
            <a:ext cx="7190953" cy="3062391"/>
          </a:xfrm>
        </p:spPr>
        <p:txBody>
          <a:bodyPr/>
          <a:lstStyle/>
          <a:p>
            <a:pPr marL="457200" indent="-457200">
              <a:lnSpc>
                <a:spcPct val="100000"/>
              </a:lnSpc>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GPC: </a:t>
            </a:r>
            <a:r>
              <a:rPr lang="en-GB" sz="1800" b="1" dirty="0">
                <a:solidFill>
                  <a:schemeClr val="tx2"/>
                </a:solidFill>
                <a:latin typeface="Calibri Light" panose="020F0302020204030204" pitchFamily="34" charset="0"/>
                <a:cs typeface="Calibri Light" panose="020F0302020204030204" pitchFamily="34" charset="0"/>
              </a:rPr>
              <a:t>GPFV implementation policy group</a:t>
            </a:r>
            <a:r>
              <a:rPr lang="en-GB" sz="1800" dirty="0">
                <a:solidFill>
                  <a:schemeClr val="tx2"/>
                </a:solidFill>
                <a:latin typeface="Calibri Light" panose="020F0302020204030204" pitchFamily="34" charset="0"/>
                <a:cs typeface="Calibri Light" panose="020F0302020204030204" pitchFamily="34" charset="0"/>
              </a:rPr>
              <a:t>; central pressure and oversight; NHSE GPFV advisory group</a:t>
            </a:r>
          </a:p>
          <a:p>
            <a:pPr marL="457200" indent="-457200">
              <a:lnSpc>
                <a:spcPct val="100000"/>
              </a:lnSpc>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GPFV delivered locally; CCG plans 23.12.2016</a:t>
            </a:r>
          </a:p>
          <a:p>
            <a:pPr marL="457200" indent="-457200">
              <a:lnSpc>
                <a:spcPct val="100000"/>
              </a:lnSpc>
              <a:buFont typeface="Arial" panose="020B0604020202020204" pitchFamily="34" charset="0"/>
              <a:buChar char="•"/>
            </a:pPr>
            <a:r>
              <a:rPr lang="en-GB" sz="1800" b="1" dirty="0">
                <a:solidFill>
                  <a:schemeClr val="tx2"/>
                </a:solidFill>
                <a:latin typeface="Calibri Light" panose="020F0302020204030204" pitchFamily="34" charset="0"/>
                <a:cs typeface="Calibri Light" panose="020F0302020204030204" pitchFamily="34" charset="0"/>
              </a:rPr>
              <a:t>LMC role </a:t>
            </a:r>
            <a:r>
              <a:rPr lang="en-GB" sz="1800" dirty="0">
                <a:solidFill>
                  <a:schemeClr val="tx2"/>
                </a:solidFill>
                <a:latin typeface="Calibri Light" panose="020F0302020204030204" pitchFamily="34" charset="0"/>
                <a:cs typeface="Calibri Light" panose="020F0302020204030204" pitchFamily="34" charset="0"/>
              </a:rPr>
              <a:t>– monitor, influence, ensure commitments and spend delivered </a:t>
            </a:r>
          </a:p>
          <a:p>
            <a:pPr marL="457200" indent="-457200">
              <a:lnSpc>
                <a:spcPct val="100000"/>
              </a:lnSpc>
              <a:buFont typeface="Arial" panose="020B0604020202020204" pitchFamily="34" charset="0"/>
              <a:buChar char="•"/>
            </a:pPr>
            <a:r>
              <a:rPr lang="en-GB" sz="1800" b="1" dirty="0">
                <a:solidFill>
                  <a:schemeClr val="tx2"/>
                </a:solidFill>
                <a:latin typeface="Calibri Light" panose="020F0302020204030204" pitchFamily="34" charset="0"/>
                <a:cs typeface="Calibri Light" panose="020F0302020204030204" pitchFamily="34" charset="0"/>
              </a:rPr>
              <a:t>LMC reference group </a:t>
            </a:r>
            <a:r>
              <a:rPr lang="en-GB" sz="1800" dirty="0">
                <a:solidFill>
                  <a:schemeClr val="tx2"/>
                </a:solidFill>
                <a:latin typeface="Calibri Light" panose="020F0302020204030204" pitchFamily="34" charset="0"/>
                <a:cs typeface="Calibri Light" panose="020F0302020204030204" pitchFamily="34" charset="0"/>
              </a:rPr>
              <a:t>for GPFV set up – direct engagement with NHS England; real time- feedback</a:t>
            </a:r>
          </a:p>
          <a:p>
            <a:pPr marL="457200" indent="-457200">
              <a:lnSpc>
                <a:spcPct val="100000"/>
              </a:lnSpc>
              <a:buFont typeface="Arial" panose="020B0604020202020204" pitchFamily="34" charset="0"/>
              <a:buChar char="•"/>
            </a:pPr>
            <a:r>
              <a:rPr lang="en-GB" sz="1800" dirty="0">
                <a:solidFill>
                  <a:schemeClr val="tx2"/>
                </a:solidFill>
                <a:latin typeface="Calibri Light" panose="020F0302020204030204" pitchFamily="34" charset="0"/>
                <a:cs typeface="Calibri Light" panose="020F0302020204030204" pitchFamily="34" charset="0"/>
              </a:rPr>
              <a:t>Guidance to LMCs with </a:t>
            </a:r>
            <a:r>
              <a:rPr lang="en-GB" sz="1800" b="1" dirty="0">
                <a:solidFill>
                  <a:schemeClr val="tx2"/>
                </a:solidFill>
                <a:latin typeface="Calibri Light" panose="020F0302020204030204" pitchFamily="34" charset="0"/>
                <a:cs typeface="Calibri Light" panose="020F0302020204030204" pitchFamily="34" charset="0"/>
              </a:rPr>
              <a:t>LMC checklist </a:t>
            </a:r>
            <a:r>
              <a:rPr lang="en-GB" sz="1800" dirty="0">
                <a:solidFill>
                  <a:schemeClr val="tx2"/>
                </a:solidFill>
                <a:latin typeface="Calibri Light" panose="020F0302020204030204" pitchFamily="34" charset="0"/>
                <a:cs typeface="Calibri Light" panose="020F0302020204030204" pitchFamily="34" charset="0"/>
              </a:rPr>
              <a:t>for CCGs GPFV plans (December 2016) and </a:t>
            </a:r>
            <a:r>
              <a:rPr lang="en-GB" sz="1800" b="1" dirty="0">
                <a:solidFill>
                  <a:schemeClr val="tx2"/>
                </a:solidFill>
                <a:latin typeface="Calibri Light" panose="020F0302020204030204" pitchFamily="34" charset="0"/>
                <a:cs typeface="Calibri Light" panose="020F0302020204030204" pitchFamily="34" charset="0"/>
              </a:rPr>
              <a:t>monitoring template </a:t>
            </a:r>
            <a:r>
              <a:rPr lang="en-GB" sz="1800" dirty="0">
                <a:solidFill>
                  <a:schemeClr val="tx2"/>
                </a:solidFill>
                <a:latin typeface="Calibri Light" panose="020F0302020204030204" pitchFamily="34" charset="0"/>
                <a:cs typeface="Calibri Light" panose="020F0302020204030204" pitchFamily="34" charset="0"/>
              </a:rPr>
              <a:t>(January 2017)</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31</a:t>
            </a:fld>
            <a:endParaRPr lang="en-GB" dirty="0"/>
          </a:p>
        </p:txBody>
      </p:sp>
    </p:spTree>
    <p:extLst>
      <p:ext uri="{BB962C8B-B14F-4D97-AF65-F5344CB8AC3E}">
        <p14:creationId xmlns:p14="http://schemas.microsoft.com/office/powerpoint/2010/main" val="195530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0" y="80009"/>
            <a:ext cx="7831089" cy="493819"/>
          </a:xfrm>
        </p:spPr>
        <p:txBody>
          <a:bodyPr/>
          <a:lstStyle/>
          <a:p>
            <a:r>
              <a:rPr lang="en-GB" dirty="0">
                <a:solidFill>
                  <a:schemeClr val="tx2"/>
                </a:solidFill>
              </a:rPr>
              <a:t>GPFV LMC engagement (1)</a:t>
            </a:r>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32</a:t>
            </a:fld>
            <a:endParaRPr lang="en-GB" dirty="0"/>
          </a:p>
        </p:txBody>
      </p:sp>
      <p:pic>
        <p:nvPicPr>
          <p:cNvPr id="8" name="Picture 7"/>
          <p:cNvPicPr>
            <a:picLocks noChangeAspect="1"/>
          </p:cNvPicPr>
          <p:nvPr/>
        </p:nvPicPr>
        <p:blipFill>
          <a:blip r:embed="rId2"/>
          <a:stretch>
            <a:fillRect/>
          </a:stretch>
        </p:blipFill>
        <p:spPr>
          <a:xfrm>
            <a:off x="1108203" y="492882"/>
            <a:ext cx="3726767" cy="4411979"/>
          </a:xfrm>
          <a:prstGeom prst="rect">
            <a:avLst/>
          </a:prstGeom>
        </p:spPr>
      </p:pic>
      <p:pic>
        <p:nvPicPr>
          <p:cNvPr id="6" name="Picture 5"/>
          <p:cNvPicPr>
            <a:picLocks noChangeAspect="1"/>
          </p:cNvPicPr>
          <p:nvPr/>
        </p:nvPicPr>
        <p:blipFill>
          <a:blip r:embed="rId3"/>
          <a:stretch>
            <a:fillRect/>
          </a:stretch>
        </p:blipFill>
        <p:spPr>
          <a:xfrm>
            <a:off x="4980119" y="376131"/>
            <a:ext cx="3236423" cy="4609676"/>
          </a:xfrm>
          <a:prstGeom prst="rect">
            <a:avLst/>
          </a:prstGeom>
        </p:spPr>
      </p:pic>
    </p:spTree>
    <p:extLst>
      <p:ext uri="{BB962C8B-B14F-4D97-AF65-F5344CB8AC3E}">
        <p14:creationId xmlns:p14="http://schemas.microsoft.com/office/powerpoint/2010/main" val="3827397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GPFV LMC engagement (2)</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33</a:t>
            </a:fld>
            <a:endParaRPr lang="en-GB" dirty="0"/>
          </a:p>
        </p:txBody>
      </p:sp>
      <p:pic>
        <p:nvPicPr>
          <p:cNvPr id="10" name="Picture 9"/>
          <p:cNvPicPr>
            <a:picLocks noChangeAspect="1"/>
          </p:cNvPicPr>
          <p:nvPr/>
        </p:nvPicPr>
        <p:blipFill>
          <a:blip r:embed="rId2"/>
          <a:stretch>
            <a:fillRect/>
          </a:stretch>
        </p:blipFill>
        <p:spPr>
          <a:xfrm>
            <a:off x="5406887" y="326919"/>
            <a:ext cx="2806810" cy="4034990"/>
          </a:xfrm>
          <a:prstGeom prst="rect">
            <a:avLst/>
          </a:prstGeom>
        </p:spPr>
      </p:pic>
      <p:pic>
        <p:nvPicPr>
          <p:cNvPr id="7" name="Content Placeholder 6"/>
          <p:cNvPicPr>
            <a:picLocks noGrp="1" noChangeAspect="1"/>
          </p:cNvPicPr>
          <p:nvPr>
            <p:ph idx="1"/>
          </p:nvPr>
        </p:nvPicPr>
        <p:blipFill>
          <a:blip r:embed="rId3"/>
          <a:stretch>
            <a:fillRect/>
          </a:stretch>
        </p:blipFill>
        <p:spPr>
          <a:xfrm>
            <a:off x="102535" y="729060"/>
            <a:ext cx="5304352" cy="3701147"/>
          </a:xfrm>
          <a:prstGeom prst="rect">
            <a:avLst/>
          </a:prstGeom>
        </p:spPr>
      </p:pic>
    </p:spTree>
    <p:extLst>
      <p:ext uri="{BB962C8B-B14F-4D97-AF65-F5344CB8AC3E}">
        <p14:creationId xmlns:p14="http://schemas.microsoft.com/office/powerpoint/2010/main" val="3580566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GPFV: premises </a:t>
            </a:r>
          </a:p>
        </p:txBody>
      </p:sp>
      <p:sp>
        <p:nvSpPr>
          <p:cNvPr id="3" name="Content Placeholder 2"/>
          <p:cNvSpPr>
            <a:spLocks noGrp="1"/>
          </p:cNvSpPr>
          <p:nvPr>
            <p:ph idx="1"/>
          </p:nvPr>
        </p:nvSpPr>
        <p:spPr>
          <a:xfrm>
            <a:off x="375468" y="820739"/>
            <a:ext cx="7081498" cy="3655846"/>
          </a:xfrm>
        </p:spPr>
        <p:txBody>
          <a:bodyPr/>
          <a:lstStyle/>
          <a:p>
            <a:pPr fontAlgn="base"/>
            <a:r>
              <a:rPr lang="en-GB" sz="1800" b="1" dirty="0">
                <a:solidFill>
                  <a:schemeClr val="tx2"/>
                </a:solidFill>
                <a:latin typeface="+mn-lt"/>
              </a:rPr>
              <a:t>Awaiting updated Premises Cost Directions</a:t>
            </a:r>
          </a:p>
          <a:p>
            <a:pPr marL="900000" lvl="2" indent="-457200" fontAlgn="base">
              <a:buFont typeface="Arial" panose="020B0604020202020204" pitchFamily="34" charset="0"/>
              <a:buChar char="•"/>
            </a:pPr>
            <a:r>
              <a:rPr lang="en-GB" sz="1800" dirty="0">
                <a:solidFill>
                  <a:schemeClr val="tx2"/>
                </a:solidFill>
                <a:latin typeface="+mn-lt"/>
              </a:rPr>
              <a:t>Includes 100% funding for premises grants</a:t>
            </a:r>
          </a:p>
          <a:p>
            <a:pPr fontAlgn="base"/>
            <a:endParaRPr lang="en-GB" sz="900" dirty="0">
              <a:solidFill>
                <a:schemeClr val="tx2"/>
              </a:solidFill>
              <a:latin typeface="+mn-lt"/>
            </a:endParaRPr>
          </a:p>
          <a:p>
            <a:pPr fontAlgn="base"/>
            <a:r>
              <a:rPr lang="en-GB" sz="1800" b="1" dirty="0">
                <a:solidFill>
                  <a:schemeClr val="tx2"/>
                </a:solidFill>
                <a:latin typeface="+mn-lt"/>
              </a:rPr>
              <a:t>NHSPS lease agreed</a:t>
            </a:r>
          </a:p>
          <a:p>
            <a:pPr marL="900000" lvl="2" indent="-457200" fontAlgn="base">
              <a:buFont typeface="Arial" panose="020B0604020202020204" pitchFamily="34" charset="0"/>
              <a:buChar char="•"/>
            </a:pPr>
            <a:r>
              <a:rPr lang="en-GB" sz="1800" dirty="0">
                <a:solidFill>
                  <a:schemeClr val="tx2"/>
                </a:solidFill>
                <a:latin typeface="+mn-lt"/>
              </a:rPr>
              <a:t>Support for practices signing the lease within two years of release:</a:t>
            </a:r>
          </a:p>
          <a:p>
            <a:pPr marL="1368000" lvl="4" indent="-457200" fontAlgn="base">
              <a:buFont typeface="Arial" panose="020B0604020202020204" pitchFamily="34" charset="0"/>
              <a:buChar char="•"/>
            </a:pPr>
            <a:r>
              <a:rPr lang="en-GB" sz="1800" dirty="0">
                <a:solidFill>
                  <a:schemeClr val="tx2"/>
                </a:solidFill>
                <a:latin typeface="+mn-lt"/>
              </a:rPr>
              <a:t>Stamp Duty Land tax covered</a:t>
            </a:r>
          </a:p>
          <a:p>
            <a:pPr marL="1368000" lvl="4" indent="-457200" fontAlgn="base">
              <a:buFont typeface="Arial" panose="020B0604020202020204" pitchFamily="34" charset="0"/>
              <a:buChar char="•"/>
            </a:pPr>
            <a:r>
              <a:rPr lang="en-GB" sz="1800" dirty="0">
                <a:latin typeface="+mn-lt"/>
              </a:rPr>
              <a:t>Legal fees paid (up to £1000+VAT)</a:t>
            </a:r>
          </a:p>
          <a:p>
            <a:pPr lvl="4" indent="0" fontAlgn="base">
              <a:buNone/>
            </a:pPr>
            <a:endParaRPr lang="en-GB" sz="900" dirty="0">
              <a:latin typeface="+mn-lt"/>
            </a:endParaRPr>
          </a:p>
          <a:p>
            <a:pPr lvl="1" fontAlgn="base"/>
            <a:r>
              <a:rPr lang="en-GB" sz="1800" b="1" dirty="0">
                <a:latin typeface="+mn-lt"/>
              </a:rPr>
              <a:t>Service charges transitional support – discussions ongoing</a:t>
            </a:r>
          </a:p>
          <a:p>
            <a:pPr marL="900000" lvl="2" indent="-457200" fontAlgn="base">
              <a:buFont typeface="Arial" panose="020B0604020202020204" pitchFamily="34" charset="0"/>
              <a:buChar char="•"/>
            </a:pPr>
            <a:r>
              <a:rPr lang="en-GB" sz="1800" dirty="0">
                <a:solidFill>
                  <a:schemeClr val="tx2"/>
                </a:solidFill>
                <a:latin typeface="+mn-lt"/>
              </a:rPr>
              <a:t>Any NHS PS or CHP premises will receive transitional support if their service charges have risen recently</a:t>
            </a:r>
          </a:p>
          <a:p>
            <a:pPr marL="1368000" lvl="4" indent="-457200" fontAlgn="base">
              <a:buFont typeface="Arial" panose="020B0604020202020204" pitchFamily="34" charset="0"/>
              <a:buChar char="•"/>
            </a:pPr>
            <a:r>
              <a:rPr lang="en-GB" sz="1800" dirty="0">
                <a:latin typeface="+mn-lt"/>
              </a:rPr>
              <a:t>Two years of NHS England automatic support (i.e. no need to claim, will automatically be done between NHS England and NHSPS/CHP, and identifiable on the invoice)</a:t>
            </a:r>
            <a:endParaRPr lang="en-GB" sz="1800" dirty="0">
              <a:solidFill>
                <a:schemeClr val="tx2"/>
              </a:solidFill>
              <a:latin typeface="+mn-lt"/>
            </a:endParaRPr>
          </a:p>
          <a:p>
            <a:pPr marL="457200" indent="-457200" fontAlgn="base">
              <a:buFont typeface="Arial" panose="020B0604020202020204" pitchFamily="34" charset="0"/>
              <a:buChar char="•"/>
            </a:pPr>
            <a:endParaRPr lang="en-GB" sz="1800" dirty="0">
              <a:solidFill>
                <a:schemeClr val="tx2"/>
              </a:solidFill>
              <a:latin typeface="+mn-lt"/>
            </a:endParaRPr>
          </a:p>
          <a:p>
            <a:pPr marL="457200" indent="-457200" fontAlgn="base">
              <a:buFont typeface="Arial" panose="020B0604020202020204" pitchFamily="34" charset="0"/>
              <a:buChar char="•"/>
            </a:pPr>
            <a:endParaRPr lang="en-GB" sz="1800" dirty="0">
              <a:solidFill>
                <a:schemeClr val="tx2"/>
              </a:solidFill>
              <a:latin typeface="+mn-lt"/>
            </a:endParaRPr>
          </a:p>
          <a:p>
            <a:pPr marL="457200" indent="-457200" fontAlgn="base">
              <a:buFont typeface="Arial" panose="020B0604020202020204" pitchFamily="34" charset="0"/>
              <a:buChar char="•"/>
            </a:pPr>
            <a:endParaRPr lang="en-GB" sz="1800" dirty="0">
              <a:solidFill>
                <a:schemeClr val="tx2"/>
              </a:solidFill>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34</a:t>
            </a:fld>
            <a:endParaRPr lang="en-GB" dirty="0"/>
          </a:p>
        </p:txBody>
      </p:sp>
    </p:spTree>
    <p:extLst>
      <p:ext uri="{BB962C8B-B14F-4D97-AF65-F5344CB8AC3E}">
        <p14:creationId xmlns:p14="http://schemas.microsoft.com/office/powerpoint/2010/main" val="1481477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GPFV: GP Health Service</a:t>
            </a:r>
          </a:p>
        </p:txBody>
      </p:sp>
      <p:sp>
        <p:nvSpPr>
          <p:cNvPr id="3" name="Content Placeholder 2"/>
          <p:cNvSpPr>
            <a:spLocks noGrp="1"/>
          </p:cNvSpPr>
          <p:nvPr>
            <p:ph idx="1"/>
          </p:nvPr>
        </p:nvSpPr>
        <p:spPr>
          <a:xfrm>
            <a:off x="408922" y="1129930"/>
            <a:ext cx="7081498" cy="3062391"/>
          </a:xfrm>
        </p:spPr>
        <p:txBody>
          <a:bodyPr/>
          <a:lstStyle/>
          <a:p>
            <a:pPr marL="285750" indent="-285750">
              <a:lnSpc>
                <a:spcPct val="100000"/>
              </a:lnSpc>
              <a:buFont typeface="Arial" pitchFamily="34" charset="0"/>
              <a:buChar char="•"/>
            </a:pPr>
            <a:r>
              <a:rPr lang="en-GB" sz="1800" dirty="0">
                <a:solidFill>
                  <a:schemeClr val="tx2">
                    <a:lumMod val="95000"/>
                    <a:lumOff val="5000"/>
                  </a:schemeClr>
                </a:solidFill>
                <a:latin typeface="+mn-lt"/>
              </a:rPr>
              <a:t>Launched this week – based on model operating in London</a:t>
            </a:r>
          </a:p>
          <a:p>
            <a:pPr marL="285750" indent="-285750">
              <a:lnSpc>
                <a:spcPct val="100000"/>
              </a:lnSpc>
              <a:buFont typeface="Arial" pitchFamily="34" charset="0"/>
              <a:buChar char="•"/>
            </a:pPr>
            <a:r>
              <a:rPr lang="en-GB" sz="1800" dirty="0">
                <a:solidFill>
                  <a:schemeClr val="tx2">
                    <a:lumMod val="95000"/>
                    <a:lumOff val="5000"/>
                  </a:schemeClr>
                </a:solidFill>
                <a:latin typeface="+mn-lt"/>
              </a:rPr>
              <a:t>Free, confidential service for GPs suffering with mental health or addiction issues</a:t>
            </a:r>
          </a:p>
          <a:p>
            <a:pPr marL="285750" indent="-285750">
              <a:lnSpc>
                <a:spcPct val="100000"/>
              </a:lnSpc>
              <a:buFont typeface="Arial" pitchFamily="34" charset="0"/>
              <a:buChar char="•"/>
            </a:pPr>
            <a:r>
              <a:rPr lang="en-GB" sz="1800" dirty="0">
                <a:solidFill>
                  <a:schemeClr val="tx2">
                    <a:lumMod val="95000"/>
                    <a:lumOff val="5000"/>
                  </a:schemeClr>
                </a:solidFill>
                <a:latin typeface="+mn-lt"/>
              </a:rPr>
              <a:t>Self referral only</a:t>
            </a:r>
          </a:p>
          <a:p>
            <a:endParaRPr lang="en-GB" sz="1800" dirty="0">
              <a:latin typeface="+mn-lt"/>
            </a:endParaRPr>
          </a:p>
          <a:p>
            <a:pPr algn="ctr"/>
            <a:r>
              <a:rPr lang="en-GB" sz="1800" b="1" dirty="0">
                <a:solidFill>
                  <a:schemeClr val="tx2">
                    <a:lumMod val="95000"/>
                    <a:lumOff val="5000"/>
                  </a:schemeClr>
                </a:solidFill>
                <a:latin typeface="+mn-lt"/>
              </a:rPr>
              <a:t>Contact details:</a:t>
            </a:r>
          </a:p>
          <a:p>
            <a:pPr algn="ctr"/>
            <a:r>
              <a:rPr lang="en-GB" sz="1800" dirty="0">
                <a:solidFill>
                  <a:schemeClr val="tx2">
                    <a:lumMod val="95000"/>
                    <a:lumOff val="5000"/>
                  </a:schemeClr>
                </a:solidFill>
                <a:latin typeface="+mn-lt"/>
              </a:rPr>
              <a:t>Opening hours: 8.00 – 20.00 weekdays and 8.00 – 14.00 Saturdays</a:t>
            </a:r>
          </a:p>
          <a:p>
            <a:pPr algn="ctr"/>
            <a:r>
              <a:rPr lang="en-GB" sz="1800" dirty="0">
                <a:solidFill>
                  <a:schemeClr val="tx2">
                    <a:lumMod val="95000"/>
                    <a:lumOff val="5000"/>
                  </a:schemeClr>
                </a:solidFill>
                <a:latin typeface="+mn-lt"/>
              </a:rPr>
              <a:t>Website: </a:t>
            </a:r>
            <a:r>
              <a:rPr lang="en-GB" sz="1800" b="1" dirty="0">
                <a:solidFill>
                  <a:schemeClr val="tx2">
                    <a:lumMod val="95000"/>
                    <a:lumOff val="5000"/>
                  </a:schemeClr>
                </a:solidFill>
                <a:latin typeface="+mn-lt"/>
              </a:rPr>
              <a:t>www.england.nhs.uk/gphealthservice </a:t>
            </a:r>
            <a:endParaRPr lang="en-GB" sz="1800" dirty="0">
              <a:solidFill>
                <a:schemeClr val="tx2">
                  <a:lumMod val="95000"/>
                  <a:lumOff val="5000"/>
                </a:schemeClr>
              </a:solidFill>
              <a:latin typeface="+mn-lt"/>
            </a:endParaRPr>
          </a:p>
          <a:p>
            <a:pPr algn="ctr"/>
            <a:r>
              <a:rPr lang="en-GB" sz="1800" dirty="0">
                <a:solidFill>
                  <a:schemeClr val="tx2">
                    <a:lumMod val="95000"/>
                    <a:lumOff val="5000"/>
                  </a:schemeClr>
                </a:solidFill>
                <a:latin typeface="+mn-lt"/>
              </a:rPr>
              <a:t>Tel: </a:t>
            </a:r>
            <a:r>
              <a:rPr lang="en-GB" sz="1800" b="1" dirty="0">
                <a:solidFill>
                  <a:schemeClr val="tx2">
                    <a:lumMod val="95000"/>
                    <a:lumOff val="5000"/>
                  </a:schemeClr>
                </a:solidFill>
                <a:latin typeface="+mn-lt"/>
              </a:rPr>
              <a:t>0300 0303 300  </a:t>
            </a:r>
            <a:r>
              <a:rPr lang="en-GB" sz="1800" dirty="0">
                <a:solidFill>
                  <a:schemeClr val="tx2">
                    <a:lumMod val="95000"/>
                    <a:lumOff val="5000"/>
                  </a:schemeClr>
                </a:solidFill>
                <a:latin typeface="+mn-lt"/>
              </a:rPr>
              <a:t>Email: </a:t>
            </a:r>
            <a:r>
              <a:rPr lang="en-GB" sz="1800" b="1" dirty="0">
                <a:solidFill>
                  <a:schemeClr val="tx2">
                    <a:lumMod val="95000"/>
                    <a:lumOff val="5000"/>
                  </a:schemeClr>
                </a:solidFill>
                <a:latin typeface="+mn-lt"/>
              </a:rPr>
              <a:t>gp.health@nhs.net </a:t>
            </a:r>
            <a:endParaRPr lang="en-GB" sz="1800" dirty="0">
              <a:solidFill>
                <a:schemeClr val="tx2">
                  <a:lumMod val="95000"/>
                  <a:lumOff val="5000"/>
                </a:schemeClr>
              </a:solidFill>
              <a:latin typeface="+mn-lt"/>
            </a:endParaRPr>
          </a:p>
          <a:p>
            <a:endParaRPr lang="en-GB" sz="1600" dirty="0">
              <a:solidFill>
                <a:schemeClr val="tx2">
                  <a:lumMod val="95000"/>
                  <a:lumOff val="5000"/>
                </a:schemeClr>
              </a:solidFill>
            </a:endParaRPr>
          </a:p>
          <a:p>
            <a:endParaRPr lang="en-GB" sz="1600" dirty="0">
              <a:solidFill>
                <a:schemeClr val="tx2">
                  <a:lumMod val="95000"/>
                  <a:lumOff val="5000"/>
                </a:schemeClr>
              </a:solidFill>
            </a:endParaRPr>
          </a:p>
          <a:p>
            <a:endParaRPr lang="en-GB" sz="1600" dirty="0">
              <a:solidFill>
                <a:schemeClr val="tx2">
                  <a:lumMod val="95000"/>
                  <a:lumOff val="5000"/>
                </a:schemeClr>
              </a:solidFill>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35</a:t>
            </a:fld>
            <a:endParaRPr lang="en-GB" dirty="0"/>
          </a:p>
        </p:txBody>
      </p:sp>
    </p:spTree>
    <p:extLst>
      <p:ext uri="{BB962C8B-B14F-4D97-AF65-F5344CB8AC3E}">
        <p14:creationId xmlns:p14="http://schemas.microsoft.com/office/powerpoint/2010/main" val="135432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46019" y="105966"/>
            <a:ext cx="1754981" cy="5203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a:p>
        </p:txBody>
      </p:sp>
      <p:sp>
        <p:nvSpPr>
          <p:cNvPr id="23556" name="TextBox 1"/>
          <p:cNvSpPr txBox="1">
            <a:spLocks noChangeArrowheads="1"/>
          </p:cNvSpPr>
          <p:nvPr/>
        </p:nvSpPr>
        <p:spPr bwMode="auto">
          <a:xfrm>
            <a:off x="3800475" y="735806"/>
            <a:ext cx="15888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9pPr>
          </a:lstStyle>
          <a:p>
            <a:pPr eaLnBrk="1" hangingPunct="1">
              <a:spcBef>
                <a:spcPct val="0"/>
              </a:spcBef>
              <a:buClrTx/>
              <a:buFontTx/>
              <a:buNone/>
            </a:pPr>
            <a:r>
              <a:rPr lang="en-GB" altLang="en-US" sz="1350">
                <a:solidFill>
                  <a:schemeClr val="bg1"/>
                </a:solidFill>
              </a:rPr>
              <a:t>Self-rating by GPs</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4928" y="847226"/>
            <a:ext cx="4990351" cy="35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3"/>
          <p:cNvSpPr txBox="1">
            <a:spLocks noChangeArrowheads="1"/>
          </p:cNvSpPr>
          <p:nvPr/>
        </p:nvSpPr>
        <p:spPr bwMode="auto">
          <a:xfrm>
            <a:off x="388045" y="2283771"/>
            <a:ext cx="286688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Arial" panose="020B0604020202020204" pitchFamily="34" charset="0"/>
              </a:defRPr>
            </a:lvl9pPr>
          </a:lstStyle>
          <a:p>
            <a:pPr eaLnBrk="1" hangingPunct="1">
              <a:spcBef>
                <a:spcPct val="0"/>
              </a:spcBef>
              <a:buClrTx/>
              <a:buFontTx/>
              <a:buNone/>
            </a:pPr>
            <a:r>
              <a:rPr lang="en-GB" altLang="en-US" sz="1800" b="1" dirty="0">
                <a:solidFill>
                  <a:schemeClr val="tx2"/>
                </a:solidFill>
                <a:latin typeface="Calibri" panose="020F0502020204030204" pitchFamily="34" charset="0"/>
                <a:ea typeface="Batang" panose="02030600000101010101" pitchFamily="18" charset="-127"/>
              </a:rPr>
              <a:t>1 in 4 GP appointments potentially avoidable</a:t>
            </a:r>
          </a:p>
          <a:p>
            <a:pPr eaLnBrk="1" hangingPunct="1">
              <a:spcBef>
                <a:spcPct val="0"/>
              </a:spcBef>
              <a:buClrTx/>
              <a:buFontTx/>
              <a:buNone/>
            </a:pPr>
            <a:endParaRPr lang="en-GB" altLang="en-US" sz="1800" b="1" dirty="0">
              <a:solidFill>
                <a:schemeClr val="tx2"/>
              </a:solidFill>
              <a:latin typeface="Calibri" panose="020F0502020204030204" pitchFamily="34" charset="0"/>
              <a:ea typeface="Batang" panose="02030600000101010101" pitchFamily="18" charset="-127"/>
            </a:endParaRPr>
          </a:p>
          <a:p>
            <a:pPr eaLnBrk="1" hangingPunct="1">
              <a:spcBef>
                <a:spcPct val="0"/>
              </a:spcBef>
              <a:buClrTx/>
              <a:buFontTx/>
              <a:buNone/>
            </a:pPr>
            <a:r>
              <a:rPr lang="en-GB" altLang="en-US" sz="1800" dirty="0">
                <a:solidFill>
                  <a:schemeClr val="tx2"/>
                </a:solidFill>
                <a:latin typeface="Calibri" panose="020F0502020204030204" pitchFamily="34" charset="0"/>
                <a:ea typeface="Batang" panose="02030600000101010101" pitchFamily="18" charset="-127"/>
              </a:rPr>
              <a:t>“Making Time in General Practice” report – NHS Alliance/Primary Care Foundation</a:t>
            </a:r>
          </a:p>
        </p:txBody>
      </p:sp>
      <p:pic>
        <p:nvPicPr>
          <p:cNvPr id="23561"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2091" y="204788"/>
            <a:ext cx="614363"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88045" y="326923"/>
            <a:ext cx="7068923" cy="493819"/>
          </a:xfrm>
        </p:spPr>
        <p:txBody>
          <a:bodyPr/>
          <a:lstStyle/>
          <a:p>
            <a:r>
              <a:rPr lang="en-GB" dirty="0">
                <a:solidFill>
                  <a:schemeClr val="tx2"/>
                </a:solidFill>
              </a:rPr>
              <a:t>Managing Workload and demand:</a:t>
            </a:r>
            <a:br>
              <a:rPr lang="en-GB" b="1" dirty="0"/>
            </a:br>
            <a:r>
              <a:rPr lang="en-GB" dirty="0">
                <a:solidFill>
                  <a:schemeClr val="tx2"/>
                </a:solidFill>
              </a:rPr>
              <a:t>potentially avoidable </a:t>
            </a:r>
            <a:br>
              <a:rPr lang="en-GB" dirty="0">
                <a:solidFill>
                  <a:schemeClr val="tx2"/>
                </a:solidFill>
              </a:rPr>
            </a:br>
            <a:r>
              <a:rPr lang="en-GB" dirty="0">
                <a:solidFill>
                  <a:schemeClr val="tx2"/>
                </a:solidFill>
              </a:rPr>
              <a:t>GP consultations </a:t>
            </a:r>
          </a:p>
        </p:txBody>
      </p:sp>
    </p:spTree>
    <p:extLst>
      <p:ext uri="{BB962C8B-B14F-4D97-AF65-F5344CB8AC3E}">
        <p14:creationId xmlns:p14="http://schemas.microsoft.com/office/powerpoint/2010/main" val="411900405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9345" y="326919"/>
            <a:ext cx="8040255" cy="493819"/>
          </a:xfrm>
        </p:spPr>
        <p:txBody>
          <a:bodyPr/>
          <a:lstStyle/>
          <a:p>
            <a:r>
              <a:rPr lang="en-GB" dirty="0">
                <a:solidFill>
                  <a:schemeClr val="tx2"/>
                </a:solidFill>
              </a:rPr>
              <a:t>Quality First website (www.bma.org.uk/qualityfirst)</a:t>
            </a:r>
          </a:p>
        </p:txBody>
      </p:sp>
      <p:sp>
        <p:nvSpPr>
          <p:cNvPr id="5" name="Date Placeholder 4"/>
          <p:cNvSpPr>
            <a:spLocks noGrp="1"/>
          </p:cNvSpPr>
          <p:nvPr>
            <p:ph type="dt" sz="half" idx="2"/>
          </p:nvPr>
        </p:nvSpPr>
        <p:spPr/>
        <p:txBody>
          <a:bodyPr/>
          <a:lstStyle/>
          <a:p>
            <a:fld id="{E7BB62AC-DBC0-F640-92EC-7B48F07DED43}" type="datetime3">
              <a:rPr lang="en-GB" smtClean="0"/>
              <a:t>9 February, 2017</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37</a:t>
            </a:fld>
            <a:endParaRPr lang="en-GB" dirty="0"/>
          </a:p>
        </p:txBody>
      </p:sp>
      <p:pic>
        <p:nvPicPr>
          <p:cNvPr id="9" name="Picture 8"/>
          <p:cNvPicPr/>
          <p:nvPr/>
        </p:nvPicPr>
        <p:blipFill rotWithShape="1">
          <a:blip r:embed="rId3"/>
          <a:srcRect l="20400" t="28161" r="23220" b="7543"/>
          <a:stretch/>
        </p:blipFill>
        <p:spPr bwMode="auto">
          <a:xfrm>
            <a:off x="189345" y="1103168"/>
            <a:ext cx="4497493" cy="317552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srcRect l="20091" t="28162" r="21191" b="19006"/>
          <a:stretch/>
        </p:blipFill>
        <p:spPr bwMode="auto">
          <a:xfrm>
            <a:off x="4856018" y="1103168"/>
            <a:ext cx="4208703" cy="23881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3492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BMA GP survey – some key findings (1)</a:t>
            </a:r>
          </a:p>
        </p:txBody>
      </p:sp>
      <p:sp>
        <p:nvSpPr>
          <p:cNvPr id="3" name="Content Placeholder 2"/>
          <p:cNvSpPr>
            <a:spLocks noGrp="1"/>
          </p:cNvSpPr>
          <p:nvPr>
            <p:ph idx="1"/>
          </p:nvPr>
        </p:nvSpPr>
        <p:spPr>
          <a:xfrm>
            <a:off x="388043" y="908202"/>
            <a:ext cx="7567884" cy="3498387"/>
          </a:xfrm>
        </p:spPr>
        <p:txBody>
          <a:bodyPr/>
          <a:lstStyle/>
          <a:p>
            <a:pPr marL="457200" indent="-457200">
              <a:spcAft>
                <a:spcPts val="0"/>
              </a:spcAft>
              <a:buFont typeface="Arial" panose="020B0604020202020204" pitchFamily="34" charset="0"/>
              <a:buChar char="•"/>
            </a:pPr>
            <a:r>
              <a:rPr lang="en-GB" sz="1800" dirty="0">
                <a:solidFill>
                  <a:schemeClr val="tx2"/>
                </a:solidFill>
                <a:latin typeface="+mn-lt"/>
              </a:rPr>
              <a:t>GP partners under greatest pressure</a:t>
            </a:r>
          </a:p>
          <a:p>
            <a:pPr>
              <a:spcAft>
                <a:spcPts val="0"/>
              </a:spcAft>
            </a:pPr>
            <a:endParaRPr lang="en-GB" sz="800" dirty="0">
              <a:solidFill>
                <a:schemeClr val="tx2"/>
              </a:solidFill>
              <a:latin typeface="+mn-lt"/>
            </a:endParaRPr>
          </a:p>
          <a:p>
            <a:pPr marL="1080000" indent="-457200">
              <a:spcAft>
                <a:spcPts val="0"/>
              </a:spcAft>
              <a:buFont typeface="Arial" panose="020B0604020202020204" pitchFamily="34" charset="0"/>
              <a:buChar char="•"/>
            </a:pPr>
            <a:r>
              <a:rPr lang="en-GB" sz="1800" i="1" dirty="0">
                <a:solidFill>
                  <a:schemeClr val="tx2"/>
                </a:solidFill>
                <a:latin typeface="+mn-lt"/>
              </a:rPr>
              <a:t>6% partners feel work manageable c.f. 12% salaried GPs, 34% locums</a:t>
            </a:r>
          </a:p>
          <a:p>
            <a:pPr marL="1080000" indent="-457200">
              <a:spcAft>
                <a:spcPts val="0"/>
              </a:spcAft>
              <a:buFont typeface="Arial" panose="020B0604020202020204" pitchFamily="34" charset="0"/>
              <a:buChar char="•"/>
            </a:pPr>
            <a:r>
              <a:rPr lang="en-GB" sz="1800" i="1" dirty="0">
                <a:solidFill>
                  <a:schemeClr val="tx2"/>
                </a:solidFill>
                <a:latin typeface="+mn-lt"/>
              </a:rPr>
              <a:t>Only 1 in 5 partners content with current job; 1 in 3 looking for alternative work </a:t>
            </a:r>
          </a:p>
          <a:p>
            <a:pPr marL="1080000" indent="-457200">
              <a:spcAft>
                <a:spcPts val="0"/>
              </a:spcAft>
              <a:buFont typeface="Arial" panose="020B0604020202020204" pitchFamily="34" charset="0"/>
              <a:buChar char="•"/>
            </a:pPr>
            <a:r>
              <a:rPr lang="en-GB" sz="1800" i="1" dirty="0">
                <a:solidFill>
                  <a:schemeClr val="tx2"/>
                </a:solidFill>
                <a:latin typeface="+mn-lt"/>
              </a:rPr>
              <a:t>Just under half GPs (47%) want to work as partners in the next 5 years</a:t>
            </a:r>
          </a:p>
          <a:p>
            <a:pPr marL="1080000" indent="-457200">
              <a:buFont typeface="Arial" panose="020B0604020202020204" pitchFamily="34" charset="0"/>
              <a:buChar char="•"/>
            </a:pPr>
            <a:r>
              <a:rPr lang="en-GB" sz="1800" i="1" dirty="0">
                <a:solidFill>
                  <a:schemeClr val="tx2"/>
                </a:solidFill>
                <a:latin typeface="+mn-lt"/>
              </a:rPr>
              <a:t>79% GPs believe there should be incentives to work as partners</a:t>
            </a:r>
          </a:p>
          <a:p>
            <a:pPr marL="457200" indent="-457200">
              <a:buFont typeface="Arial" panose="020B0604020202020204" pitchFamily="34" charset="0"/>
              <a:buChar char="•"/>
            </a:pPr>
            <a:r>
              <a:rPr lang="en-GB" sz="1800" dirty="0">
                <a:solidFill>
                  <a:schemeClr val="tx2"/>
                </a:solidFill>
                <a:latin typeface="+mn-lt"/>
              </a:rPr>
              <a:t>GPs want varying career options, willing to consider other models – 32% willing to work in new care models, 19% employed in MCPs</a:t>
            </a:r>
          </a:p>
          <a:p>
            <a:pPr marL="457200" indent="-457200">
              <a:buFont typeface="Arial" panose="020B0604020202020204" pitchFamily="34" charset="0"/>
              <a:buChar char="•"/>
            </a:pPr>
            <a:r>
              <a:rPr lang="en-GB" sz="1800" dirty="0">
                <a:solidFill>
                  <a:schemeClr val="tx2"/>
                </a:solidFill>
                <a:latin typeface="+mn-lt"/>
              </a:rPr>
              <a:t>Measures to reduce workload: self-care/management and increased community nurses and skill-mix most popular</a:t>
            </a:r>
          </a:p>
          <a:p>
            <a:pPr marL="457200" indent="-457200">
              <a:buFont typeface="Arial" panose="020B0604020202020204" pitchFamily="34" charset="0"/>
              <a:buChar char="•"/>
            </a:pPr>
            <a:r>
              <a:rPr lang="en-GB" sz="1800" dirty="0">
                <a:solidFill>
                  <a:schemeClr val="tx2"/>
                </a:solidFill>
                <a:latin typeface="+mn-lt"/>
              </a:rPr>
              <a:t>New funding in general practice – highest responses for increased community nurse and skill-mix support (46%), 28% wanted all investment in global sum</a:t>
            </a:r>
          </a:p>
          <a:p>
            <a:pPr marL="457200" indent="-457200">
              <a:buFont typeface="Arial" panose="020B0604020202020204" pitchFamily="34" charset="0"/>
              <a:buChar char="•"/>
            </a:pPr>
            <a:endParaRPr lang="en-GB" sz="2000"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38</a:t>
            </a:fld>
            <a:endParaRPr lang="en-GB" dirty="0"/>
          </a:p>
        </p:txBody>
      </p:sp>
    </p:spTree>
    <p:extLst>
      <p:ext uri="{BB962C8B-B14F-4D97-AF65-F5344CB8AC3E}">
        <p14:creationId xmlns:p14="http://schemas.microsoft.com/office/powerpoint/2010/main" val="1846876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75468" y="820738"/>
            <a:ext cx="8522871" cy="3498387"/>
          </a:xfrm>
        </p:spPr>
        <p:txBody>
          <a:bodyPr/>
          <a:lstStyle/>
          <a:p>
            <a:pPr>
              <a:lnSpc>
                <a:spcPct val="100000"/>
              </a:lnSpc>
              <a:spcBef>
                <a:spcPts val="0"/>
              </a:spcBef>
              <a:spcAft>
                <a:spcPts val="0"/>
              </a:spcAft>
            </a:pPr>
            <a:r>
              <a:rPr lang="en-GB" sz="1300" dirty="0">
                <a:solidFill>
                  <a:srgbClr val="00A3E0"/>
                </a:solidFill>
              </a:rPr>
              <a:t>														</a:t>
            </a:r>
          </a:p>
        </p:txBody>
      </p:sp>
      <p:sp>
        <p:nvSpPr>
          <p:cNvPr id="3" name="Date Placeholder 2"/>
          <p:cNvSpPr>
            <a:spLocks noGrp="1"/>
          </p:cNvSpPr>
          <p:nvPr>
            <p:ph type="dt" sz="half" idx="2"/>
          </p:nvPr>
        </p:nvSpPr>
        <p:spPr/>
        <p:txBody>
          <a:bodyPr/>
          <a:lstStyle/>
          <a:p>
            <a:fld id="{46FF8271-DFBA-5E42-9B9F-312A963F0070}" type="datetime3">
              <a:rPr lang="en-GB" smtClean="0"/>
              <a:t>9 February, 2017</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39</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659222569"/>
              </p:ext>
            </p:extLst>
          </p:nvPr>
        </p:nvGraphicFramePr>
        <p:xfrm>
          <a:off x="254966" y="675026"/>
          <a:ext cx="6755487" cy="490728"/>
        </p:xfrm>
        <a:graphic>
          <a:graphicData uri="http://schemas.openxmlformats.org/drawingml/2006/table">
            <a:tbl>
              <a:tblPr>
                <a:tableStyleId>{5C22544A-7EE6-4342-B048-85BDC9FD1C3A}</a:tableStyleId>
              </a:tblPr>
              <a:tblGrid>
                <a:gridCol w="422927">
                  <a:extLst>
                    <a:ext uri="{9D8B030D-6E8A-4147-A177-3AD203B41FA5}">
                      <a16:colId xmlns:a16="http://schemas.microsoft.com/office/drawing/2014/main" val="20000"/>
                    </a:ext>
                  </a:extLst>
                </a:gridCol>
                <a:gridCol w="6332560">
                  <a:extLst>
                    <a:ext uri="{9D8B030D-6E8A-4147-A177-3AD203B41FA5}">
                      <a16:colId xmlns:a16="http://schemas.microsoft.com/office/drawing/2014/main" val="20001"/>
                    </a:ext>
                  </a:extLst>
                </a:gridCol>
              </a:tblGrid>
              <a:tr h="427894">
                <a:tc>
                  <a:txBody>
                    <a:bodyPr/>
                    <a:lstStyle/>
                    <a:p>
                      <a:pPr algn="just">
                        <a:lnSpc>
                          <a:spcPct val="115000"/>
                        </a:lnSpc>
                        <a:spcAft>
                          <a:spcPts val="0"/>
                        </a:spcAft>
                      </a:pPr>
                      <a:r>
                        <a:rPr lang="en-GB" sz="1400" dirty="0" err="1">
                          <a:solidFill>
                            <a:schemeClr val="tx2"/>
                          </a:solidFill>
                          <a:effectLst/>
                        </a:rPr>
                        <a:t>Q2</a:t>
                      </a:r>
                      <a:r>
                        <a:rPr lang="en-GB" sz="1400" dirty="0">
                          <a:solidFill>
                            <a:schemeClr val="tx2"/>
                          </a:solidFill>
                          <a:effectLst/>
                        </a:rPr>
                        <a:t>.</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just">
                        <a:lnSpc>
                          <a:spcPct val="115000"/>
                        </a:lnSpc>
                        <a:spcAft>
                          <a:spcPts val="0"/>
                        </a:spcAft>
                      </a:pPr>
                      <a:r>
                        <a:rPr lang="en-GB" sz="1400" dirty="0">
                          <a:solidFill>
                            <a:schemeClr val="tx2"/>
                          </a:solidFill>
                          <a:effectLst/>
                        </a:rPr>
                        <a:t>Which of the following would you consider doing in order to safely manage practice workload?</a:t>
                      </a:r>
                    </a:p>
                  </a:txBody>
                  <a:tcPr marL="55812" marR="55812" marT="0" marB="0"/>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43911468"/>
              </p:ext>
            </p:extLst>
          </p:nvPr>
        </p:nvGraphicFramePr>
        <p:xfrm>
          <a:off x="254966" y="1172030"/>
          <a:ext cx="6742911" cy="3440160"/>
        </p:xfrm>
        <a:graphic>
          <a:graphicData uri="http://schemas.openxmlformats.org/drawingml/2006/table">
            <a:tbl>
              <a:tblPr>
                <a:tableStyleId>{5C22544A-7EE6-4342-B048-85BDC9FD1C3A}</a:tableStyleId>
              </a:tblPr>
              <a:tblGrid>
                <a:gridCol w="5784327">
                  <a:extLst>
                    <a:ext uri="{9D8B030D-6E8A-4147-A177-3AD203B41FA5}">
                      <a16:colId xmlns:a16="http://schemas.microsoft.com/office/drawing/2014/main" val="20000"/>
                    </a:ext>
                  </a:extLst>
                </a:gridCol>
                <a:gridCol w="958584">
                  <a:extLst>
                    <a:ext uri="{9D8B030D-6E8A-4147-A177-3AD203B41FA5}">
                      <a16:colId xmlns:a16="http://schemas.microsoft.com/office/drawing/2014/main" val="20001"/>
                    </a:ext>
                  </a:extLst>
                </a:gridCol>
              </a:tblGrid>
              <a:tr h="270000">
                <a:tc>
                  <a:txBody>
                    <a:bodyPr/>
                    <a:lstStyle/>
                    <a:p>
                      <a:pPr algn="just">
                        <a:lnSpc>
                          <a:spcPct val="100000"/>
                        </a:lnSpc>
                        <a:spcAft>
                          <a:spcPts val="0"/>
                        </a:spcAft>
                      </a:pPr>
                      <a:r>
                        <a:rPr lang="en-GB" sz="1400" dirty="0">
                          <a:solidFill>
                            <a:schemeClr val="tx2"/>
                          </a:solidFill>
                          <a:effectLst/>
                        </a:rPr>
                        <a:t>Withdrawal of wider non-contractual services that GPs voluntarily provide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60.7 %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0"/>
                  </a:ext>
                </a:extLst>
              </a:tr>
              <a:tr h="270000">
                <a:tc>
                  <a:txBody>
                    <a:bodyPr/>
                    <a:lstStyle/>
                    <a:p>
                      <a:pPr algn="just">
                        <a:lnSpc>
                          <a:spcPct val="100000"/>
                        </a:lnSpc>
                        <a:spcAft>
                          <a:spcPts val="0"/>
                        </a:spcAft>
                      </a:pPr>
                      <a:r>
                        <a:rPr lang="en-GB" sz="1400" dirty="0">
                          <a:solidFill>
                            <a:schemeClr val="tx2"/>
                          </a:solidFill>
                          <a:effectLst/>
                        </a:rPr>
                        <a:t>Restricting clinical work to contractual essential services, and increased use of external referral for non-core services</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40.9 %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1"/>
                  </a:ext>
                </a:extLst>
              </a:tr>
              <a:tr h="270000">
                <a:tc>
                  <a:txBody>
                    <a:bodyPr/>
                    <a:lstStyle/>
                    <a:p>
                      <a:pPr algn="just">
                        <a:lnSpc>
                          <a:spcPct val="100000"/>
                        </a:lnSpc>
                        <a:spcAft>
                          <a:spcPts val="0"/>
                        </a:spcAft>
                      </a:pPr>
                      <a:r>
                        <a:rPr lang="en-GB" sz="1400" dirty="0">
                          <a:solidFill>
                            <a:schemeClr val="tx2"/>
                          </a:solidFill>
                          <a:effectLst/>
                        </a:rPr>
                        <a:t>Withdrawal from local CCG meetings and activities</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35.2 %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2"/>
                  </a:ext>
                </a:extLst>
              </a:tr>
              <a:tr h="270000">
                <a:tc>
                  <a:txBody>
                    <a:bodyPr/>
                    <a:lstStyle/>
                    <a:p>
                      <a:pPr algn="just">
                        <a:lnSpc>
                          <a:spcPct val="100000"/>
                        </a:lnSpc>
                        <a:spcAft>
                          <a:spcPts val="0"/>
                        </a:spcAft>
                      </a:pPr>
                      <a:r>
                        <a:rPr lang="en-GB" sz="1400" dirty="0">
                          <a:solidFill>
                            <a:schemeClr val="tx2"/>
                          </a:solidFill>
                          <a:effectLst/>
                        </a:rPr>
                        <a:t>Temporary suspension of new patient registrations</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34.1 %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3"/>
                  </a:ext>
                </a:extLst>
              </a:tr>
              <a:tr h="270000">
                <a:tc>
                  <a:txBody>
                    <a:bodyPr/>
                    <a:lstStyle/>
                    <a:p>
                      <a:pPr algn="just">
                        <a:lnSpc>
                          <a:spcPct val="100000"/>
                        </a:lnSpc>
                        <a:spcAft>
                          <a:spcPts val="0"/>
                        </a:spcAft>
                      </a:pPr>
                      <a:r>
                        <a:rPr lang="en-GB" sz="1400" dirty="0">
                          <a:solidFill>
                            <a:schemeClr val="tx2"/>
                          </a:solidFill>
                          <a:effectLst/>
                        </a:rPr>
                        <a:t>Withdrawal from enhanced services, such as the provision for minor surgery, extended hours</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34.0 %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4"/>
                  </a:ext>
                </a:extLst>
              </a:tr>
              <a:tr h="270000">
                <a:tc>
                  <a:txBody>
                    <a:bodyPr/>
                    <a:lstStyle/>
                    <a:p>
                      <a:pPr algn="just">
                        <a:lnSpc>
                          <a:spcPct val="100000"/>
                        </a:lnSpc>
                        <a:spcAft>
                          <a:spcPts val="0"/>
                        </a:spcAft>
                      </a:pPr>
                      <a:r>
                        <a:rPr lang="en-GB" sz="1400" dirty="0">
                          <a:solidFill>
                            <a:schemeClr val="tx2"/>
                          </a:solidFill>
                          <a:effectLst/>
                        </a:rPr>
                        <a:t>Working at scale</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33.6 %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5"/>
                  </a:ext>
                </a:extLst>
              </a:tr>
              <a:tr h="270000">
                <a:tc>
                  <a:txBody>
                    <a:bodyPr/>
                    <a:lstStyle/>
                    <a:p>
                      <a:pPr algn="just">
                        <a:lnSpc>
                          <a:spcPct val="100000"/>
                        </a:lnSpc>
                        <a:spcAft>
                          <a:spcPts val="0"/>
                        </a:spcAft>
                      </a:pPr>
                      <a:r>
                        <a:rPr lang="en-GB" sz="1400" dirty="0">
                          <a:solidFill>
                            <a:schemeClr val="tx2"/>
                          </a:solidFill>
                          <a:effectLst/>
                        </a:rPr>
                        <a:t>Application to reduce practice boundary and remove patients from the list</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26.0 %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6"/>
                  </a:ext>
                </a:extLst>
              </a:tr>
              <a:tr h="270000">
                <a:tc>
                  <a:txBody>
                    <a:bodyPr/>
                    <a:lstStyle/>
                    <a:p>
                      <a:pPr algn="just">
                        <a:lnSpc>
                          <a:spcPct val="100000"/>
                        </a:lnSpc>
                        <a:spcAft>
                          <a:spcPts val="0"/>
                        </a:spcAft>
                      </a:pPr>
                      <a:r>
                        <a:rPr lang="en-GB" sz="1400" dirty="0">
                          <a:solidFill>
                            <a:schemeClr val="tx2"/>
                          </a:solidFill>
                          <a:effectLst/>
                        </a:rPr>
                        <a:t>Withdrawal from the quality and outcomes framework</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23.4 %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7"/>
                  </a:ext>
                </a:extLst>
              </a:tr>
              <a:tr h="270000">
                <a:tc>
                  <a:txBody>
                    <a:bodyPr/>
                    <a:lstStyle/>
                    <a:p>
                      <a:pPr algn="just">
                        <a:lnSpc>
                          <a:spcPct val="100000"/>
                        </a:lnSpc>
                        <a:spcAft>
                          <a:spcPts val="0"/>
                        </a:spcAft>
                      </a:pPr>
                      <a:r>
                        <a:rPr lang="en-GB" sz="1400" dirty="0">
                          <a:solidFill>
                            <a:schemeClr val="tx2"/>
                          </a:solidFill>
                          <a:effectLst/>
                        </a:rPr>
                        <a:t>Withdrawal from additional services, such as the provision of contraceptive services</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14.2 %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8"/>
                  </a:ext>
                </a:extLst>
              </a:tr>
              <a:tr h="270000">
                <a:tc>
                  <a:txBody>
                    <a:bodyPr/>
                    <a:lstStyle/>
                    <a:p>
                      <a:pPr algn="just">
                        <a:lnSpc>
                          <a:spcPct val="100000"/>
                        </a:lnSpc>
                        <a:spcAft>
                          <a:spcPts val="0"/>
                        </a:spcAft>
                      </a:pPr>
                      <a:r>
                        <a:rPr lang="en-GB" sz="1400" dirty="0">
                          <a:solidFill>
                            <a:schemeClr val="tx2"/>
                          </a:solidFill>
                          <a:effectLst/>
                        </a:rPr>
                        <a:t>I don’t need to take any further measures to manage workload</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6.2 %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09"/>
                  </a:ext>
                </a:extLst>
              </a:tr>
              <a:tr h="270000">
                <a:tc>
                  <a:txBody>
                    <a:bodyPr/>
                    <a:lstStyle/>
                    <a:p>
                      <a:pPr algn="just">
                        <a:lnSpc>
                          <a:spcPct val="100000"/>
                        </a:lnSpc>
                        <a:spcAft>
                          <a:spcPts val="0"/>
                        </a:spcAft>
                      </a:pPr>
                      <a:r>
                        <a:rPr lang="en-GB" sz="1400" dirty="0">
                          <a:solidFill>
                            <a:schemeClr val="tx2"/>
                          </a:solidFill>
                          <a:effectLst/>
                        </a:rPr>
                        <a:t>Other</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tc>
                  <a:txBody>
                    <a:bodyPr/>
                    <a:lstStyle/>
                    <a:p>
                      <a:pPr algn="ctr">
                        <a:lnSpc>
                          <a:spcPct val="100000"/>
                        </a:lnSpc>
                        <a:spcAft>
                          <a:spcPts val="0"/>
                        </a:spcAft>
                      </a:pPr>
                      <a:r>
                        <a:rPr lang="en-GB" sz="1400" dirty="0">
                          <a:solidFill>
                            <a:schemeClr val="tx2"/>
                          </a:solidFill>
                          <a:effectLst/>
                        </a:rPr>
                        <a:t>23.8 %</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812" marR="55812" marT="0" marB="0"/>
                </a:tc>
                <a:extLst>
                  <a:ext uri="{0D108BD9-81ED-4DB2-BD59-A6C34878D82A}">
                    <a16:rowId xmlns:a16="http://schemas.microsoft.com/office/drawing/2014/main" val="10010"/>
                  </a:ext>
                </a:extLst>
              </a:tr>
            </a:tbl>
          </a:graphicData>
        </a:graphic>
      </p:graphicFrame>
      <p:sp>
        <p:nvSpPr>
          <p:cNvPr id="10" name="Title 3"/>
          <p:cNvSpPr txBox="1">
            <a:spLocks/>
          </p:cNvSpPr>
          <p:nvPr/>
        </p:nvSpPr>
        <p:spPr>
          <a:xfrm>
            <a:off x="100009" y="90654"/>
            <a:ext cx="6841479"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dirty="0">
                <a:solidFill>
                  <a:schemeClr val="tx2"/>
                </a:solidFill>
              </a:rPr>
              <a:t>BMA survey: action to reduce workload </a:t>
            </a:r>
          </a:p>
        </p:txBody>
      </p:sp>
      <p:sp>
        <p:nvSpPr>
          <p:cNvPr id="4" name="TextBox 3"/>
          <p:cNvSpPr txBox="1"/>
          <p:nvPr/>
        </p:nvSpPr>
        <p:spPr>
          <a:xfrm>
            <a:off x="7118379" y="1172030"/>
            <a:ext cx="2021536" cy="2031325"/>
          </a:xfrm>
          <a:prstGeom prst="rect">
            <a:avLst/>
          </a:prstGeom>
          <a:noFill/>
        </p:spPr>
        <p:txBody>
          <a:bodyPr wrap="square" rtlCol="0">
            <a:spAutoFit/>
          </a:bodyPr>
          <a:lstStyle/>
          <a:p>
            <a:r>
              <a:rPr lang="en-GB" dirty="0">
                <a:solidFill>
                  <a:schemeClr val="tx2"/>
                </a:solidFill>
              </a:rPr>
              <a:t>The list of items provided is the list from the briefing on industrial action of possible actions that could be taken</a:t>
            </a:r>
          </a:p>
          <a:p>
            <a:endParaRPr lang="en-GB" dirty="0"/>
          </a:p>
        </p:txBody>
      </p:sp>
    </p:spTree>
    <p:extLst>
      <p:ext uri="{BB962C8B-B14F-4D97-AF65-F5344CB8AC3E}">
        <p14:creationId xmlns:p14="http://schemas.microsoft.com/office/powerpoint/2010/main" val="297879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3" y="884406"/>
            <a:ext cx="8103950" cy="4179481"/>
          </a:xfrm>
        </p:spPr>
        <p:txBody>
          <a:bodyPr/>
          <a:lstStyle/>
          <a:p>
            <a:pPr marL="285750" indent="-285750">
              <a:lnSpc>
                <a:spcPct val="100000"/>
              </a:lnSpc>
              <a:spcAft>
                <a:spcPts val="0"/>
              </a:spcAft>
              <a:buFont typeface="Arial" panose="020B0604020202020204" pitchFamily="34" charset="0"/>
              <a:buChar char="•"/>
            </a:pPr>
            <a:r>
              <a:rPr lang="en-GB" sz="1800" dirty="0">
                <a:latin typeface="+mn-lt"/>
              </a:rPr>
              <a:t>Annual revision to contract; limited to scope of contract</a:t>
            </a:r>
            <a:br>
              <a:rPr lang="en-GB" sz="1800" dirty="0">
                <a:latin typeface="+mn-lt"/>
              </a:rPr>
            </a:br>
            <a:endParaRPr lang="en-GB" sz="1800" dirty="0">
              <a:latin typeface="+mn-lt"/>
            </a:endParaRPr>
          </a:p>
          <a:p>
            <a:pPr marL="285750" indent="-285750">
              <a:lnSpc>
                <a:spcPct val="100000"/>
              </a:lnSpc>
              <a:spcAft>
                <a:spcPts val="0"/>
              </a:spcAft>
              <a:buFont typeface="Arial" panose="020B0604020202020204" pitchFamily="34" charset="0"/>
              <a:buChar char="•"/>
            </a:pPr>
            <a:r>
              <a:rPr lang="en-GB" sz="1800" dirty="0">
                <a:latin typeface="+mn-lt"/>
              </a:rPr>
              <a:t>Call for stability (LMC conference)</a:t>
            </a:r>
          </a:p>
          <a:p>
            <a:pPr marL="285750" indent="-285750">
              <a:lnSpc>
                <a:spcPct val="100000"/>
              </a:lnSpc>
              <a:spcAft>
                <a:spcPts val="0"/>
              </a:spcAft>
              <a:buFont typeface="Arial" panose="020B0604020202020204" pitchFamily="34" charset="0"/>
              <a:buChar char="•"/>
            </a:pPr>
            <a:endParaRPr lang="en-GB" sz="1800" dirty="0">
              <a:latin typeface="+mn-lt"/>
            </a:endParaRPr>
          </a:p>
          <a:p>
            <a:pPr marL="285750" indent="-285750">
              <a:lnSpc>
                <a:spcPct val="100000"/>
              </a:lnSpc>
              <a:spcAft>
                <a:spcPts val="0"/>
              </a:spcAft>
              <a:buFont typeface="Arial" panose="020B0604020202020204" pitchFamily="34" charset="0"/>
              <a:buChar char="•"/>
            </a:pPr>
            <a:r>
              <a:rPr lang="en-GB" sz="1800" dirty="0">
                <a:latin typeface="+mn-lt"/>
              </a:rPr>
              <a:t>Will not sort out the overall problems for general practice</a:t>
            </a:r>
            <a:br>
              <a:rPr lang="en-GB" sz="1800" dirty="0">
                <a:latin typeface="+mn-lt"/>
              </a:rPr>
            </a:br>
            <a:endParaRPr lang="en-GB" sz="1800" dirty="0">
              <a:latin typeface="+mn-lt"/>
            </a:endParaRPr>
          </a:p>
          <a:p>
            <a:pPr marL="285750" indent="-285750">
              <a:lnSpc>
                <a:spcPct val="100000"/>
              </a:lnSpc>
              <a:spcAft>
                <a:spcPts val="0"/>
              </a:spcAft>
              <a:buFont typeface="Arial" panose="020B0604020202020204" pitchFamily="34" charset="0"/>
              <a:buChar char="•"/>
            </a:pPr>
            <a:r>
              <a:rPr lang="en-GB" sz="1800" dirty="0">
                <a:latin typeface="+mn-lt"/>
              </a:rPr>
              <a:t>Local commissioned services can have greater financial impact on practices</a:t>
            </a:r>
            <a:br>
              <a:rPr lang="en-GB" sz="1800" dirty="0">
                <a:latin typeface="+mn-lt"/>
              </a:rPr>
            </a:br>
            <a:endParaRPr lang="en-GB" sz="1800" dirty="0">
              <a:latin typeface="+mn-lt"/>
            </a:endParaRPr>
          </a:p>
          <a:p>
            <a:pPr marL="342900" indent="-342900">
              <a:lnSpc>
                <a:spcPct val="100000"/>
              </a:lnSpc>
              <a:spcAft>
                <a:spcPts val="0"/>
              </a:spcAft>
              <a:buFont typeface="Arial" panose="020B0604020202020204" pitchFamily="34" charset="0"/>
              <a:buChar char="•"/>
            </a:pPr>
            <a:r>
              <a:rPr lang="en-GB" sz="1800" dirty="0" err="1">
                <a:latin typeface="+mn-lt"/>
              </a:rPr>
              <a:t>Unresourced</a:t>
            </a:r>
            <a:r>
              <a:rPr lang="en-GB" sz="1800" dirty="0">
                <a:latin typeface="+mn-lt"/>
              </a:rPr>
              <a:t> workload </a:t>
            </a:r>
            <a:r>
              <a:rPr lang="en-GB" sz="1800" b="1" i="1" dirty="0">
                <a:latin typeface="+mn-lt"/>
              </a:rPr>
              <a:t>outside</a:t>
            </a:r>
            <a:r>
              <a:rPr lang="en-GB" sz="1800" dirty="0">
                <a:latin typeface="+mn-lt"/>
              </a:rPr>
              <a:t> contract remains important area to address</a:t>
            </a:r>
          </a:p>
          <a:p>
            <a:pPr marL="342900" indent="-342900">
              <a:lnSpc>
                <a:spcPct val="100000"/>
              </a:lnSpc>
              <a:spcAft>
                <a:spcPts val="0"/>
              </a:spcAft>
              <a:buFont typeface="Arial" panose="020B0604020202020204" pitchFamily="34" charset="0"/>
              <a:buChar char="•"/>
            </a:pPr>
            <a:endParaRPr lang="en-GB" sz="1800" dirty="0">
              <a:latin typeface="+mn-lt"/>
            </a:endParaRPr>
          </a:p>
          <a:p>
            <a:pPr marL="342900" indent="-342900">
              <a:lnSpc>
                <a:spcPct val="100000"/>
              </a:lnSpc>
              <a:spcAft>
                <a:spcPts val="0"/>
              </a:spcAft>
              <a:buFont typeface="Arial" panose="020B0604020202020204" pitchFamily="34" charset="0"/>
              <a:buChar char="•"/>
            </a:pPr>
            <a:r>
              <a:rPr lang="en-GB" sz="1800" dirty="0">
                <a:solidFill>
                  <a:schemeClr val="tx2"/>
                </a:solidFill>
                <a:latin typeface="+mn-lt"/>
                <a:cs typeface="Calibri Light" panose="020F0302020204030204" pitchFamily="34" charset="0"/>
              </a:rPr>
              <a:t>GPC</a:t>
            </a:r>
            <a:r>
              <a:rPr lang="en-GB" sz="1800" dirty="0">
                <a:solidFill>
                  <a:schemeClr val="tx2"/>
                </a:solidFill>
                <a:latin typeface="+mn-lt"/>
              </a:rPr>
              <a:t> will not accept any contractual change to extending GP opening hour</a:t>
            </a:r>
          </a:p>
          <a:p>
            <a:pPr marL="342900" indent="-342900">
              <a:lnSpc>
                <a:spcPct val="100000"/>
              </a:lnSpc>
              <a:spcAft>
                <a:spcPts val="0"/>
              </a:spcAft>
              <a:buFont typeface="Arial" panose="020B0604020202020204" pitchFamily="34" charset="0"/>
              <a:buChar char="•"/>
            </a:pPr>
            <a:endParaRPr lang="en-GB" sz="1800" dirty="0">
              <a:solidFill>
                <a:schemeClr val="tx2"/>
              </a:solidFill>
              <a:latin typeface="+mn-lt"/>
            </a:endParaRPr>
          </a:p>
          <a:p>
            <a:pPr marL="342900" indent="-342900">
              <a:lnSpc>
                <a:spcPct val="100000"/>
              </a:lnSpc>
              <a:spcAft>
                <a:spcPts val="0"/>
              </a:spcAft>
              <a:buFont typeface="Arial" panose="020B0604020202020204" pitchFamily="34" charset="0"/>
              <a:buChar char="•"/>
            </a:pPr>
            <a:r>
              <a:rPr lang="en-GB" sz="1800" dirty="0">
                <a:solidFill>
                  <a:schemeClr val="tx2"/>
                </a:solidFill>
                <a:latin typeface="+mn-lt"/>
              </a:rPr>
              <a:t>A negotiation</a:t>
            </a:r>
          </a:p>
          <a:p>
            <a:pPr>
              <a:lnSpc>
                <a:spcPct val="100000"/>
              </a:lnSpc>
              <a:spcAft>
                <a:spcPts val="0"/>
              </a:spcAft>
            </a:pPr>
            <a:endParaRPr lang="en-GB" sz="2800" b="1" dirty="0">
              <a:solidFill>
                <a:schemeClr val="tx1">
                  <a:lumMod val="60000"/>
                  <a:lumOff val="40000"/>
                </a:schemeClr>
              </a:solidFill>
              <a:latin typeface="+mn-lt"/>
            </a:endParaRPr>
          </a:p>
        </p:txBody>
      </p:sp>
      <p:sp>
        <p:nvSpPr>
          <p:cNvPr id="4" name="Date Placeholder 3"/>
          <p:cNvSpPr>
            <a:spLocks noGrp="1"/>
          </p:cNvSpPr>
          <p:nvPr>
            <p:ph type="dt" sz="half" idx="2"/>
          </p:nvPr>
        </p:nvSpPr>
        <p:spPr/>
        <p:txBody>
          <a:bodyPr/>
          <a:lstStyle/>
          <a:p>
            <a:fld id="{7560F7E0-9C0D-2D49-8531-0E815FA79E9D}" type="datetime3">
              <a:rPr lang="en-GB" i="1" smtClean="0"/>
              <a:t>9 February, 2017</a:t>
            </a:fld>
            <a:endParaRPr lang="en-US" i="1"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a:t>
            </a:fld>
            <a:endParaRPr lang="en-GB" dirty="0"/>
          </a:p>
        </p:txBody>
      </p:sp>
      <p:sp>
        <p:nvSpPr>
          <p:cNvPr id="6" name="Title 1"/>
          <p:cNvSpPr>
            <a:spLocks noGrp="1"/>
          </p:cNvSpPr>
          <p:nvPr>
            <p:ph type="title"/>
          </p:nvPr>
        </p:nvSpPr>
        <p:spPr>
          <a:xfrm>
            <a:off x="388043" y="326920"/>
            <a:ext cx="7068923" cy="493818"/>
          </a:xfrm>
        </p:spPr>
        <p:txBody>
          <a:bodyPr/>
          <a:lstStyle/>
          <a:p>
            <a:r>
              <a:rPr lang="en-GB" dirty="0">
                <a:solidFill>
                  <a:schemeClr val="tx2"/>
                </a:solidFill>
              </a:rPr>
              <a:t>Contract overview</a:t>
            </a:r>
          </a:p>
        </p:txBody>
      </p:sp>
    </p:spTree>
    <p:extLst>
      <p:ext uri="{BB962C8B-B14F-4D97-AF65-F5344CB8AC3E}">
        <p14:creationId xmlns:p14="http://schemas.microsoft.com/office/powerpoint/2010/main" val="2352006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Working together to sustain general practice</a:t>
            </a:r>
          </a:p>
        </p:txBody>
      </p:sp>
      <p:sp>
        <p:nvSpPr>
          <p:cNvPr id="3" name="Content Placeholder 2"/>
          <p:cNvSpPr>
            <a:spLocks noGrp="1"/>
          </p:cNvSpPr>
          <p:nvPr>
            <p:ph idx="1"/>
          </p:nvPr>
        </p:nvSpPr>
        <p:spPr>
          <a:xfrm>
            <a:off x="375469" y="1208598"/>
            <a:ext cx="7917632" cy="3110527"/>
          </a:xfrm>
        </p:spPr>
        <p:txBody>
          <a:bodyPr/>
          <a:lstStyle/>
          <a:p>
            <a:pPr marL="285750" indent="-285750">
              <a:buFont typeface="Arial" panose="020B0604020202020204" pitchFamily="34" charset="0"/>
              <a:buChar char="•"/>
            </a:pPr>
            <a:r>
              <a:rPr lang="en-US" sz="1800" b="1" dirty="0">
                <a:solidFill>
                  <a:schemeClr val="tx2"/>
                </a:solidFill>
                <a:latin typeface="+mn-lt"/>
              </a:rPr>
              <a:t>Individual GP practices vulnerable</a:t>
            </a:r>
          </a:p>
          <a:p>
            <a:pPr marL="285750" indent="-285750">
              <a:buFont typeface="Arial" panose="020B0604020202020204" pitchFamily="34" charset="0"/>
              <a:buChar char="•"/>
            </a:pPr>
            <a:r>
              <a:rPr lang="en-US" sz="1800" b="1" dirty="0">
                <a:solidFill>
                  <a:schemeClr val="tx2"/>
                </a:solidFill>
                <a:latin typeface="+mn-lt"/>
              </a:rPr>
              <a:t>Working collaboratively to support each other</a:t>
            </a:r>
          </a:p>
          <a:p>
            <a:pPr marL="285750" indent="-285750">
              <a:spcAft>
                <a:spcPts val="1800"/>
              </a:spcAft>
              <a:buFont typeface="Arial" panose="020B0604020202020204" pitchFamily="34" charset="0"/>
              <a:buChar char="•"/>
            </a:pPr>
            <a:r>
              <a:rPr lang="en-US" sz="1800" b="1" dirty="0">
                <a:solidFill>
                  <a:schemeClr val="tx2"/>
                </a:solidFill>
                <a:latin typeface="+mn-lt"/>
              </a:rPr>
              <a:t>BMA GP survey: One model no longer fits all</a:t>
            </a:r>
          </a:p>
          <a:p>
            <a:pPr marL="285750" indent="-285750">
              <a:buFont typeface="Arial" panose="020B0604020202020204" pitchFamily="34" charset="0"/>
              <a:buChar char="•"/>
            </a:pPr>
            <a:r>
              <a:rPr lang="en-US" sz="1800" dirty="0">
                <a:solidFill>
                  <a:schemeClr val="tx2"/>
                </a:solidFill>
                <a:latin typeface="+mn-lt"/>
              </a:rPr>
              <a:t>49.6% believe ICM should be supported to work in networks/collaboration (</a:t>
            </a:r>
            <a:r>
              <a:rPr lang="en-US" sz="1800" dirty="0" err="1">
                <a:solidFill>
                  <a:schemeClr val="tx2"/>
                </a:solidFill>
                <a:latin typeface="+mn-lt"/>
              </a:rPr>
              <a:t>c.f</a:t>
            </a:r>
            <a:r>
              <a:rPr lang="en-US" sz="1800" dirty="0">
                <a:solidFill>
                  <a:schemeClr val="tx2"/>
                </a:solidFill>
                <a:latin typeface="+mn-lt"/>
              </a:rPr>
              <a:t> 47.2% supporting ICM as prime model)</a:t>
            </a:r>
          </a:p>
          <a:p>
            <a:pPr marL="285750" indent="-285750">
              <a:buFont typeface="Arial" panose="020B0604020202020204" pitchFamily="34" charset="0"/>
              <a:buChar char="•"/>
            </a:pPr>
            <a:r>
              <a:rPr lang="en-US" sz="1800" dirty="0">
                <a:solidFill>
                  <a:schemeClr val="tx2"/>
                </a:solidFill>
                <a:latin typeface="+mn-lt"/>
              </a:rPr>
              <a:t>32% support multi-professional collaborative model including MCPs</a:t>
            </a:r>
          </a:p>
          <a:p>
            <a:pPr marL="285750" indent="-285750" fontAlgn="t">
              <a:buFont typeface="Arial" panose="020B0604020202020204" pitchFamily="34" charset="0"/>
              <a:buChar char="•"/>
            </a:pPr>
            <a:r>
              <a:rPr lang="en-US" sz="1800" dirty="0">
                <a:solidFill>
                  <a:schemeClr val="tx2"/>
                </a:solidFill>
                <a:latin typeface="+mn-lt"/>
              </a:rPr>
              <a:t>Prime reasons for collaborative working : </a:t>
            </a:r>
            <a:r>
              <a:rPr lang="en-GB" sz="1800" dirty="0">
                <a:solidFill>
                  <a:schemeClr val="tx2"/>
                </a:solidFill>
                <a:latin typeface="+mn-lt"/>
              </a:rPr>
              <a:t>reduce bureaucracy, workload, extended access; security and sustainability of practices within a larger organisation</a:t>
            </a:r>
          </a:p>
          <a:p>
            <a:pPr marL="285750" indent="-285750">
              <a:buFont typeface="Arial" panose="020B0604020202020204" pitchFamily="34" charset="0"/>
              <a:buChar char="•"/>
            </a:pPr>
            <a:endParaRPr lang="en-US" sz="1800" dirty="0">
              <a:latin typeface="Calibri Light" panose="020F0302020204030204" pitchFamily="34" charset="0"/>
            </a:endParaRPr>
          </a:p>
          <a:p>
            <a:endParaRPr lang="en-US" sz="1800" dirty="0">
              <a:latin typeface="Calibri Light" panose="020F0302020204030204" pitchFamily="34" charset="0"/>
            </a:endParaRPr>
          </a:p>
          <a:p>
            <a:endParaRPr lang="en-US" sz="1800" dirty="0">
              <a:latin typeface="Calibri Light" panose="020F0302020204030204" pitchFamily="34" charset="0"/>
            </a:endParaRPr>
          </a:p>
          <a:p>
            <a:endParaRPr lang="en-GB" sz="1800" dirty="0">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40</a:t>
            </a:fld>
            <a:endParaRPr lang="en-GB" dirty="0"/>
          </a:p>
        </p:txBody>
      </p:sp>
    </p:spTree>
    <p:extLst>
      <p:ext uri="{BB962C8B-B14F-4D97-AF65-F5344CB8AC3E}">
        <p14:creationId xmlns:p14="http://schemas.microsoft.com/office/powerpoint/2010/main" val="1793588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Calibri" panose="020F0502020204030204" pitchFamily="34" charset="0"/>
                <a:cs typeface="Calibri" panose="020F0502020204030204" pitchFamily="34" charset="0"/>
              </a:rPr>
              <a:t>MCPs (multispecialty community providers)</a:t>
            </a:r>
          </a:p>
        </p:txBody>
      </p:sp>
      <p:sp>
        <p:nvSpPr>
          <p:cNvPr id="4" name="Date Placeholder 3"/>
          <p:cNvSpPr>
            <a:spLocks noGrp="1"/>
          </p:cNvSpPr>
          <p:nvPr>
            <p:ph type="dt" sz="half" idx="2"/>
          </p:nvPr>
        </p:nvSpPr>
        <p:spPr/>
        <p:txBody>
          <a:bodyPr/>
          <a:lstStyle/>
          <a:p>
            <a:fld id="{7560F7E0-9C0D-2D49-8531-0E815FA79E9D}" type="datetime3">
              <a:rPr lang="en-GB" smtClean="0"/>
              <a:t>9 February, 2017</a:t>
            </a:fld>
            <a:endParaRPr lang="en-US" dirty="0"/>
          </a:p>
        </p:txBody>
      </p:sp>
      <p:sp>
        <p:nvSpPr>
          <p:cNvPr id="5" name="Slide Number Placeholder 4"/>
          <p:cNvSpPr>
            <a:spLocks noGrp="1"/>
          </p:cNvSpPr>
          <p:nvPr>
            <p:ph type="sldNum" sz="quarter" idx="4"/>
          </p:nvPr>
        </p:nvSpPr>
        <p:spPr>
          <a:xfrm>
            <a:off x="8285219" y="4658643"/>
            <a:ext cx="256115" cy="123111"/>
          </a:xfrm>
        </p:spPr>
        <p:txBody>
          <a:bodyPr/>
          <a:lstStyle/>
          <a:p>
            <a:fld id="{E4E00EF0-048C-114D-ADD5-1D5ACA69D45F}" type="slidenum">
              <a:rPr lang="en-GB" smtClean="0"/>
              <a:pPr/>
              <a:t>41</a:t>
            </a:fld>
            <a:endParaRPr lang="en-GB" dirty="0"/>
          </a:p>
        </p:txBody>
      </p:sp>
      <p:grpSp>
        <p:nvGrpSpPr>
          <p:cNvPr id="13" name="Group 12"/>
          <p:cNvGrpSpPr/>
          <p:nvPr/>
        </p:nvGrpSpPr>
        <p:grpSpPr>
          <a:xfrm>
            <a:off x="6598627" y="1335222"/>
            <a:ext cx="2307771" cy="789780"/>
            <a:chOff x="4661058" y="3623111"/>
            <a:chExt cx="2307771" cy="789780"/>
          </a:xfrm>
        </p:grpSpPr>
        <p:sp>
          <p:nvSpPr>
            <p:cNvPr id="10" name="TextBox 9"/>
            <p:cNvSpPr txBox="1"/>
            <p:nvPr/>
          </p:nvSpPr>
          <p:spPr>
            <a:xfrm>
              <a:off x="4661058" y="3623111"/>
              <a:ext cx="2307771" cy="523220"/>
            </a:xfrm>
            <a:prstGeom prst="rect">
              <a:avLst/>
            </a:prstGeom>
            <a:noFill/>
          </p:spPr>
          <p:txBody>
            <a:bodyPr wrap="square" rtlCol="0">
              <a:spAutoFit/>
            </a:bodyPr>
            <a:lstStyle/>
            <a:p>
              <a:pPr algn="ctr"/>
              <a:r>
                <a:rPr lang="en-GB" sz="1400" dirty="0"/>
                <a:t>Alternative voluntary contracts being developed</a:t>
              </a:r>
            </a:p>
          </p:txBody>
        </p:sp>
        <p:sp>
          <p:nvSpPr>
            <p:cNvPr id="12" name="Right Brace 11"/>
            <p:cNvSpPr/>
            <p:nvPr/>
          </p:nvSpPr>
          <p:spPr>
            <a:xfrm rot="16200000">
              <a:off x="5689968" y="3626046"/>
              <a:ext cx="249953" cy="13237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
        <p:nvSpPr>
          <p:cNvPr id="17" name="Content Placeholder 2"/>
          <p:cNvSpPr txBox="1">
            <a:spLocks/>
          </p:cNvSpPr>
          <p:nvPr/>
        </p:nvSpPr>
        <p:spPr>
          <a:xfrm>
            <a:off x="332865" y="1047751"/>
            <a:ext cx="4800168" cy="3197084"/>
          </a:xfrm>
          <a:prstGeom prst="rect">
            <a:avLst/>
          </a:prstGeom>
        </p:spPr>
        <p:txBody>
          <a:bodyPr vert="horz" lIns="0" tIns="0" rIns="0" bIns="0" rtlCol="0">
            <a:noAutofit/>
          </a:bodyPr>
          <a:lstStyle>
            <a:lvl1pPr marL="0" indent="0" algn="l" defTabSz="457189" rtl="0" eaLnBrk="1" latinLnBrk="0" hangingPunct="1">
              <a:lnSpc>
                <a:spcPts val="26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189" rtl="0" eaLnBrk="1" latinLnBrk="0" hangingPunct="1">
              <a:lnSpc>
                <a:spcPts val="2400"/>
              </a:lnSpc>
              <a:spcBef>
                <a:spcPts val="0"/>
              </a:spcBef>
              <a:spcAft>
                <a:spcPts val="600"/>
              </a:spcAft>
              <a:buFont typeface="Arial"/>
              <a:buNone/>
              <a:defRPr sz="2400" kern="1200" spc="-20">
                <a:solidFill>
                  <a:schemeClr val="tx2"/>
                </a:solidFill>
                <a:latin typeface="Calibri" panose="020F0502020204030204" pitchFamily="34" charset="0"/>
                <a:ea typeface="+mn-ea"/>
                <a:cs typeface="+mn-cs"/>
              </a:defRPr>
            </a:lvl2pPr>
            <a:lvl3pPr marL="233357" indent="-233357" algn="l" defTabSz="457189" rtl="0" eaLnBrk="1" latinLnBrk="0" hangingPunct="1">
              <a:lnSpc>
                <a:spcPts val="2000"/>
              </a:lnSpc>
              <a:spcBef>
                <a:spcPts val="0"/>
              </a:spcBef>
              <a:spcAft>
                <a:spcPts val="600"/>
              </a:spcAft>
              <a:buFont typeface="Lucida Grande"/>
              <a:buChar char="–"/>
              <a:tabLst/>
              <a:defRPr sz="2000" kern="1200" spc="-20">
                <a:solidFill>
                  <a:schemeClr val="tx2"/>
                </a:solidFill>
                <a:latin typeface="Calibri" panose="020F0502020204030204" pitchFamily="34" charset="0"/>
                <a:ea typeface="+mn-ea"/>
                <a:cs typeface="+mn-cs"/>
              </a:defRPr>
            </a:lvl3pPr>
            <a:lvl4pPr marL="473063" indent="-228594" algn="l" defTabSz="541325" rtl="0" eaLnBrk="1" latinLnBrk="0" hangingPunct="1">
              <a:lnSpc>
                <a:spcPts val="2000"/>
              </a:lnSpc>
              <a:spcBef>
                <a:spcPts val="0"/>
              </a:spcBef>
              <a:spcAft>
                <a:spcPts val="600"/>
              </a:spcAft>
              <a:buFont typeface="Lucida Grande"/>
              <a:buChar char="–"/>
              <a:tabLst/>
              <a:defRPr sz="2000" kern="1200" spc="-20">
                <a:solidFill>
                  <a:schemeClr val="tx2"/>
                </a:solidFill>
                <a:latin typeface="+mn-lt"/>
                <a:ea typeface="+mn-ea"/>
                <a:cs typeface="+mn-cs"/>
              </a:defRPr>
            </a:lvl4pPr>
            <a:lvl5pPr marL="692133" indent="-230182" algn="l" defTabSz="457189" rtl="0" eaLnBrk="1" latinLnBrk="0" hangingPunct="1">
              <a:lnSpc>
                <a:spcPts val="2000"/>
              </a:lnSpc>
              <a:spcBef>
                <a:spcPts val="0"/>
              </a:spcBef>
              <a:spcAft>
                <a:spcPts val="600"/>
              </a:spcAft>
              <a:buFont typeface="Lucida Grande"/>
              <a:buChar char="–"/>
              <a:defRPr sz="2000" kern="1200" spc="-20">
                <a:solidFill>
                  <a:schemeClr val="tx2"/>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sz="1800" dirty="0"/>
              <a:t>Scale 30,000+ population, groups of practices</a:t>
            </a:r>
          </a:p>
          <a:p>
            <a:pPr marL="285750" indent="-285750">
              <a:lnSpc>
                <a:spcPct val="100000"/>
              </a:lnSpc>
              <a:buFont typeface="Arial" panose="020B0604020202020204" pitchFamily="34" charset="0"/>
              <a:buChar char="•"/>
            </a:pPr>
            <a:r>
              <a:rPr lang="en-GB" sz="1800" dirty="0"/>
              <a:t>6 pilot sites 2017/18</a:t>
            </a:r>
          </a:p>
          <a:p>
            <a:pPr marL="285750" indent="-285750">
              <a:lnSpc>
                <a:spcPct val="100000"/>
              </a:lnSpc>
              <a:buFont typeface="Arial" panose="020B0604020202020204" pitchFamily="34" charset="0"/>
              <a:buChar char="•"/>
            </a:pPr>
            <a:r>
              <a:rPr lang="en-GB" sz="1800" dirty="0"/>
              <a:t>MCP contract advisory group </a:t>
            </a:r>
          </a:p>
          <a:p>
            <a:pPr marL="285750" indent="-285750">
              <a:lnSpc>
                <a:spcPct val="100000"/>
              </a:lnSpc>
              <a:buFont typeface="Arial" panose="020B0604020202020204" pitchFamily="34" charset="0"/>
              <a:buChar char="•"/>
            </a:pPr>
            <a:r>
              <a:rPr lang="en-GB" sz="1800" dirty="0"/>
              <a:t>3 contractual options-</a:t>
            </a:r>
            <a:r>
              <a:rPr lang="en-GB" sz="1800" b="1" dirty="0"/>
              <a:t>practices can retain G/PMS </a:t>
            </a:r>
          </a:p>
          <a:p>
            <a:pPr marL="285750" indent="-285750">
              <a:lnSpc>
                <a:spcPct val="100000"/>
              </a:lnSpc>
              <a:buFont typeface="Arial" panose="020B0604020202020204" pitchFamily="34" charset="0"/>
              <a:buChar char="•"/>
            </a:pPr>
            <a:r>
              <a:rPr lang="en-GB" sz="1800" dirty="0"/>
              <a:t>10-15 year contract with MCPs; unified capitated population budget</a:t>
            </a:r>
          </a:p>
          <a:p>
            <a:pPr marL="285750" indent="-285750">
              <a:lnSpc>
                <a:spcPct val="100000"/>
              </a:lnSpc>
              <a:buFont typeface="Arial" panose="020B0604020202020204" pitchFamily="34" charset="0"/>
              <a:buChar char="•"/>
            </a:pPr>
            <a:r>
              <a:rPr lang="en-GB" sz="1800" dirty="0"/>
              <a:t>Practices can have alternative subcontracts in MCPs, “right to return” (logistics?)</a:t>
            </a:r>
          </a:p>
          <a:p>
            <a:pPr marL="285750" indent="-285750">
              <a:lnSpc>
                <a:spcPct val="100000"/>
              </a:lnSpc>
              <a:buFont typeface="Arial" panose="020B0604020202020204" pitchFamily="34" charset="0"/>
              <a:buChar char="•"/>
            </a:pPr>
            <a:r>
              <a:rPr lang="en-GB" sz="1800" dirty="0"/>
              <a:t>GPs can be employed by MCP</a:t>
            </a:r>
          </a:p>
          <a:p>
            <a:pPr marL="285750" indent="-285750">
              <a:lnSpc>
                <a:spcPct val="100000"/>
              </a:lnSpc>
              <a:buFont typeface="Arial" panose="020B0604020202020204" pitchFamily="34" charset="0"/>
              <a:buChar char="•"/>
            </a:pPr>
            <a:r>
              <a:rPr lang="en-GB" sz="1800" dirty="0"/>
              <a:t>VOLUNTARY – practices can be part of MCPs by retaining current national  contract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graphicFrame>
        <p:nvGraphicFramePr>
          <p:cNvPr id="21" name="Diagram 20"/>
          <p:cNvGraphicFramePr/>
          <p:nvPr>
            <p:extLst/>
          </p:nvPr>
        </p:nvGraphicFramePr>
        <p:xfrm>
          <a:off x="5200048" y="1863977"/>
          <a:ext cx="3773365" cy="2640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669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a:picLocks noChangeAspect="1"/>
          </p:cNvPicPr>
          <p:nvPr/>
        </p:nvPicPr>
        <p:blipFill rotWithShape="1">
          <a:blip r:embed="rId3"/>
          <a:srcRect l="2192" t="3118" r="2639" b="3228"/>
          <a:stretch/>
        </p:blipFill>
        <p:spPr>
          <a:xfrm>
            <a:off x="2877765" y="1644914"/>
            <a:ext cx="2654301" cy="2006600"/>
          </a:xfrm>
          <a:prstGeom prst="rect">
            <a:avLst/>
          </a:prstGeom>
          <a:ln>
            <a:noFill/>
          </a:ln>
        </p:spPr>
      </p:pic>
      <p:sp>
        <p:nvSpPr>
          <p:cNvPr id="2" name="Title 1"/>
          <p:cNvSpPr>
            <a:spLocks noGrp="1"/>
          </p:cNvSpPr>
          <p:nvPr>
            <p:ph type="title"/>
          </p:nvPr>
        </p:nvSpPr>
        <p:spPr>
          <a:xfrm>
            <a:off x="355039" y="350512"/>
            <a:ext cx="6379138" cy="2297400"/>
          </a:xfrm>
        </p:spPr>
        <p:txBody>
          <a:bodyPr/>
          <a:lstStyle/>
          <a:p>
            <a:r>
              <a:rPr lang="en-GB" dirty="0">
                <a:solidFill>
                  <a:schemeClr val="tx2"/>
                </a:solidFill>
              </a:rPr>
              <a:t>Contracts and services within an MCP</a:t>
            </a: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cxnSp>
        <p:nvCxnSpPr>
          <p:cNvPr id="35" name="Straight Connector 34"/>
          <p:cNvCxnSpPr>
            <a:stCxn id="63" idx="1"/>
          </p:cNvCxnSpPr>
          <p:nvPr/>
        </p:nvCxnSpPr>
        <p:spPr>
          <a:xfrm flipH="1">
            <a:off x="1369167" y="1210845"/>
            <a:ext cx="1862056" cy="1128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1355902" y="1220933"/>
            <a:ext cx="5269" cy="338346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361171" y="4604401"/>
            <a:ext cx="1276200"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1413988" y="1567247"/>
            <a:ext cx="1613917" cy="307777"/>
          </a:xfrm>
          <a:prstGeom prst="rect">
            <a:avLst/>
          </a:prstGeom>
          <a:noFill/>
        </p:spPr>
        <p:txBody>
          <a:bodyPr wrap="square" rtlCol="0">
            <a:spAutoFit/>
          </a:bodyPr>
          <a:lstStyle/>
          <a:p>
            <a:r>
              <a:rPr lang="en-GB" sz="1400" dirty="0">
                <a:solidFill>
                  <a:schemeClr val="tx2"/>
                </a:solidFill>
                <a:latin typeface="Calibri Light" panose="020F0302020204030204" pitchFamily="34" charset="0"/>
              </a:rPr>
              <a:t>Core contract</a:t>
            </a:r>
          </a:p>
        </p:txBody>
      </p:sp>
      <p:sp>
        <p:nvSpPr>
          <p:cNvPr id="79" name="TextBox 78"/>
          <p:cNvSpPr txBox="1"/>
          <p:nvPr/>
        </p:nvSpPr>
        <p:spPr>
          <a:xfrm>
            <a:off x="1422635" y="4134134"/>
            <a:ext cx="1280198" cy="461665"/>
          </a:xfrm>
          <a:prstGeom prst="rect">
            <a:avLst/>
          </a:prstGeom>
          <a:noFill/>
        </p:spPr>
        <p:txBody>
          <a:bodyPr wrap="square" rtlCol="0">
            <a:spAutoFit/>
          </a:bodyPr>
          <a:lstStyle/>
          <a:p>
            <a:r>
              <a:rPr lang="en-GB" sz="1200" dirty="0">
                <a:solidFill>
                  <a:schemeClr val="tx2"/>
                </a:solidFill>
                <a:latin typeface="Calibri Light" panose="020F0302020204030204" pitchFamily="34" charset="0"/>
              </a:rPr>
              <a:t>Secondary care services contract </a:t>
            </a:r>
          </a:p>
        </p:txBody>
      </p:sp>
      <p:cxnSp>
        <p:nvCxnSpPr>
          <p:cNvPr id="45" name="Straight Arrow Connector 44"/>
          <p:cNvCxnSpPr/>
          <p:nvPr/>
        </p:nvCxnSpPr>
        <p:spPr>
          <a:xfrm>
            <a:off x="1351669" y="1867325"/>
            <a:ext cx="1276200"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3231223" y="1006808"/>
            <a:ext cx="1943544" cy="408074"/>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TextBox 65"/>
          <p:cNvSpPr txBox="1"/>
          <p:nvPr/>
        </p:nvSpPr>
        <p:spPr>
          <a:xfrm>
            <a:off x="3341715" y="1018471"/>
            <a:ext cx="1768130" cy="338554"/>
          </a:xfrm>
          <a:prstGeom prst="rect">
            <a:avLst/>
          </a:prstGeom>
          <a:noFill/>
        </p:spPr>
        <p:txBody>
          <a:bodyPr wrap="square" rtlCol="0">
            <a:spAutoFit/>
          </a:bodyPr>
          <a:lstStyle/>
          <a:p>
            <a:r>
              <a:rPr lang="en-GB" sz="1600" b="1" dirty="0">
                <a:solidFill>
                  <a:schemeClr val="tx2"/>
                </a:solidFill>
              </a:rPr>
              <a:t>CCG/Commissioner</a:t>
            </a:r>
          </a:p>
        </p:txBody>
      </p:sp>
      <p:sp>
        <p:nvSpPr>
          <p:cNvPr id="67" name="Rectangle 66"/>
          <p:cNvSpPr/>
          <p:nvPr/>
        </p:nvSpPr>
        <p:spPr>
          <a:xfrm>
            <a:off x="2892440" y="4173514"/>
            <a:ext cx="2639625" cy="43088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2"/>
                </a:solidFill>
              </a:rPr>
              <a:t>Hospital services</a:t>
            </a:r>
          </a:p>
        </p:txBody>
      </p:sp>
      <p:sp>
        <p:nvSpPr>
          <p:cNvPr id="97" name="Rectangle 96"/>
          <p:cNvSpPr/>
          <p:nvPr/>
        </p:nvSpPr>
        <p:spPr>
          <a:xfrm>
            <a:off x="2892440" y="4624571"/>
            <a:ext cx="2639626" cy="430887"/>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2"/>
                </a:solidFill>
              </a:rPr>
              <a:t>Highly specialised services</a:t>
            </a:r>
          </a:p>
        </p:txBody>
      </p:sp>
      <p:sp>
        <p:nvSpPr>
          <p:cNvPr id="22" name="Oval 21"/>
          <p:cNvSpPr/>
          <p:nvPr/>
        </p:nvSpPr>
        <p:spPr>
          <a:xfrm>
            <a:off x="2943162" y="2831713"/>
            <a:ext cx="588335" cy="4465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Oval 63"/>
          <p:cNvSpPr/>
          <p:nvPr/>
        </p:nvSpPr>
        <p:spPr>
          <a:xfrm>
            <a:off x="3928675" y="2823042"/>
            <a:ext cx="588335" cy="4465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Oval 64"/>
          <p:cNvSpPr/>
          <p:nvPr/>
        </p:nvSpPr>
        <p:spPr>
          <a:xfrm>
            <a:off x="4888596" y="2803803"/>
            <a:ext cx="588335" cy="4465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3568964" y="2442870"/>
            <a:ext cx="1768130" cy="230832"/>
          </a:xfrm>
          <a:prstGeom prst="rect">
            <a:avLst/>
          </a:prstGeom>
          <a:noFill/>
        </p:spPr>
        <p:txBody>
          <a:bodyPr wrap="square" rtlCol="0">
            <a:spAutoFit/>
          </a:bodyPr>
          <a:lstStyle/>
          <a:p>
            <a:r>
              <a:rPr lang="en-GB" sz="900" dirty="0">
                <a:solidFill>
                  <a:schemeClr val="tx2"/>
                </a:solidFill>
              </a:rPr>
              <a:t>Sub-contract with MCP</a:t>
            </a:r>
          </a:p>
        </p:txBody>
      </p:sp>
      <p:sp>
        <p:nvSpPr>
          <p:cNvPr id="24" name="TextBox 23"/>
          <p:cNvSpPr txBox="1"/>
          <p:nvPr/>
        </p:nvSpPr>
        <p:spPr>
          <a:xfrm>
            <a:off x="3876809" y="2216992"/>
            <a:ext cx="652371" cy="369332"/>
          </a:xfrm>
          <a:prstGeom prst="rect">
            <a:avLst/>
          </a:prstGeom>
          <a:noFill/>
          <a:ln w="3175">
            <a:noFill/>
          </a:ln>
        </p:spPr>
        <p:txBody>
          <a:bodyPr wrap="square" rtlCol="0">
            <a:spAutoFit/>
          </a:bodyPr>
          <a:lstStyle/>
          <a:p>
            <a:r>
              <a:rPr lang="en-GB" b="1" dirty="0">
                <a:solidFill>
                  <a:schemeClr val="tx2"/>
                </a:solidFill>
              </a:rPr>
              <a:t>MCP</a:t>
            </a:r>
          </a:p>
        </p:txBody>
      </p:sp>
      <p:cxnSp>
        <p:nvCxnSpPr>
          <p:cNvPr id="30" name="Straight Arrow Connector 29"/>
          <p:cNvCxnSpPr/>
          <p:nvPr/>
        </p:nvCxnSpPr>
        <p:spPr>
          <a:xfrm>
            <a:off x="4813663" y="2639446"/>
            <a:ext cx="200355" cy="178553"/>
          </a:xfrm>
          <a:prstGeom prst="straightConnector1">
            <a:avLst/>
          </a:prstGeom>
          <a:ln w="3175">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2" idx="7"/>
            <a:endCxn id="22" idx="7"/>
          </p:cNvCxnSpPr>
          <p:nvPr/>
        </p:nvCxnSpPr>
        <p:spPr>
          <a:xfrm>
            <a:off x="3445337" y="2897111"/>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3371188" y="2616200"/>
            <a:ext cx="197776" cy="201799"/>
          </a:xfrm>
          <a:prstGeom prst="straightConnector1">
            <a:avLst/>
          </a:prstGeom>
          <a:ln w="3175">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4202995" y="2616659"/>
            <a:ext cx="0" cy="187144"/>
          </a:xfrm>
          <a:prstGeom prst="straightConnector1">
            <a:avLst/>
          </a:prstGeom>
          <a:ln w="3175">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2986978" y="2855308"/>
            <a:ext cx="666103" cy="369332"/>
          </a:xfrm>
          <a:prstGeom prst="rect">
            <a:avLst/>
          </a:prstGeom>
          <a:noFill/>
        </p:spPr>
        <p:txBody>
          <a:bodyPr wrap="square" rtlCol="0">
            <a:spAutoFit/>
          </a:bodyPr>
          <a:lstStyle/>
          <a:p>
            <a:r>
              <a:rPr lang="en-GB" sz="900" dirty="0">
                <a:solidFill>
                  <a:schemeClr val="tx2"/>
                </a:solidFill>
              </a:rPr>
              <a:t>GP practice</a:t>
            </a:r>
          </a:p>
        </p:txBody>
      </p:sp>
      <p:sp>
        <p:nvSpPr>
          <p:cNvPr id="81" name="TextBox 80"/>
          <p:cNvSpPr txBox="1"/>
          <p:nvPr/>
        </p:nvSpPr>
        <p:spPr>
          <a:xfrm>
            <a:off x="3964408" y="2842421"/>
            <a:ext cx="666103" cy="369332"/>
          </a:xfrm>
          <a:prstGeom prst="rect">
            <a:avLst/>
          </a:prstGeom>
          <a:noFill/>
        </p:spPr>
        <p:txBody>
          <a:bodyPr wrap="square" rtlCol="0">
            <a:spAutoFit/>
          </a:bodyPr>
          <a:lstStyle/>
          <a:p>
            <a:r>
              <a:rPr lang="en-GB" sz="900" dirty="0">
                <a:solidFill>
                  <a:schemeClr val="tx2"/>
                </a:solidFill>
              </a:rPr>
              <a:t>GP practice</a:t>
            </a:r>
          </a:p>
        </p:txBody>
      </p:sp>
      <p:sp>
        <p:nvSpPr>
          <p:cNvPr id="82" name="TextBox 81"/>
          <p:cNvSpPr txBox="1"/>
          <p:nvPr/>
        </p:nvSpPr>
        <p:spPr>
          <a:xfrm>
            <a:off x="4939548" y="2843876"/>
            <a:ext cx="666103" cy="369332"/>
          </a:xfrm>
          <a:prstGeom prst="rect">
            <a:avLst/>
          </a:prstGeom>
          <a:noFill/>
        </p:spPr>
        <p:txBody>
          <a:bodyPr wrap="square" rtlCol="0">
            <a:spAutoFit/>
          </a:bodyPr>
          <a:lstStyle/>
          <a:p>
            <a:r>
              <a:rPr lang="en-GB" sz="900" dirty="0">
                <a:solidFill>
                  <a:schemeClr val="tx2"/>
                </a:solidFill>
              </a:rPr>
              <a:t>GP practice</a:t>
            </a:r>
          </a:p>
        </p:txBody>
      </p:sp>
      <p:sp>
        <p:nvSpPr>
          <p:cNvPr id="83" name="TextBox 82"/>
          <p:cNvSpPr txBox="1"/>
          <p:nvPr/>
        </p:nvSpPr>
        <p:spPr>
          <a:xfrm>
            <a:off x="2892884" y="1633391"/>
            <a:ext cx="666103" cy="369332"/>
          </a:xfrm>
          <a:prstGeom prst="rect">
            <a:avLst/>
          </a:prstGeom>
          <a:noFill/>
        </p:spPr>
        <p:txBody>
          <a:bodyPr wrap="square" rtlCol="0">
            <a:spAutoFit/>
          </a:bodyPr>
          <a:lstStyle/>
          <a:p>
            <a:r>
              <a:rPr lang="en-GB" sz="900" dirty="0">
                <a:solidFill>
                  <a:schemeClr val="tx2"/>
                </a:solidFill>
              </a:rPr>
              <a:t>GP practice</a:t>
            </a:r>
          </a:p>
        </p:txBody>
      </p:sp>
      <p:sp>
        <p:nvSpPr>
          <p:cNvPr id="84" name="TextBox 83"/>
          <p:cNvSpPr txBox="1"/>
          <p:nvPr/>
        </p:nvSpPr>
        <p:spPr>
          <a:xfrm>
            <a:off x="3559677" y="1648787"/>
            <a:ext cx="666103" cy="369332"/>
          </a:xfrm>
          <a:prstGeom prst="rect">
            <a:avLst/>
          </a:prstGeom>
          <a:noFill/>
        </p:spPr>
        <p:txBody>
          <a:bodyPr wrap="square" rtlCol="0">
            <a:spAutoFit/>
          </a:bodyPr>
          <a:lstStyle/>
          <a:p>
            <a:r>
              <a:rPr lang="en-GB" sz="900" dirty="0">
                <a:solidFill>
                  <a:schemeClr val="tx2"/>
                </a:solidFill>
              </a:rPr>
              <a:t>GP practice</a:t>
            </a:r>
          </a:p>
        </p:txBody>
      </p:sp>
      <p:sp>
        <p:nvSpPr>
          <p:cNvPr id="85" name="TextBox 84"/>
          <p:cNvSpPr txBox="1"/>
          <p:nvPr/>
        </p:nvSpPr>
        <p:spPr>
          <a:xfrm>
            <a:off x="4252958" y="1641505"/>
            <a:ext cx="666103" cy="369332"/>
          </a:xfrm>
          <a:prstGeom prst="rect">
            <a:avLst/>
          </a:prstGeom>
          <a:noFill/>
        </p:spPr>
        <p:txBody>
          <a:bodyPr wrap="square" rtlCol="0">
            <a:spAutoFit/>
          </a:bodyPr>
          <a:lstStyle/>
          <a:p>
            <a:r>
              <a:rPr lang="en-GB" sz="900" dirty="0">
                <a:solidFill>
                  <a:schemeClr val="tx2"/>
                </a:solidFill>
              </a:rPr>
              <a:t>GP practice</a:t>
            </a:r>
          </a:p>
        </p:txBody>
      </p:sp>
      <p:sp>
        <p:nvSpPr>
          <p:cNvPr id="86" name="TextBox 85"/>
          <p:cNvSpPr txBox="1"/>
          <p:nvPr/>
        </p:nvSpPr>
        <p:spPr>
          <a:xfrm>
            <a:off x="4954120" y="1648787"/>
            <a:ext cx="666103" cy="369332"/>
          </a:xfrm>
          <a:prstGeom prst="rect">
            <a:avLst/>
          </a:prstGeom>
          <a:noFill/>
        </p:spPr>
        <p:txBody>
          <a:bodyPr wrap="square" rtlCol="0">
            <a:spAutoFit/>
          </a:bodyPr>
          <a:lstStyle/>
          <a:p>
            <a:r>
              <a:rPr lang="en-GB" sz="900" dirty="0">
                <a:solidFill>
                  <a:schemeClr val="tx2"/>
                </a:solidFill>
              </a:rPr>
              <a:t>GP practice</a:t>
            </a:r>
          </a:p>
        </p:txBody>
      </p:sp>
      <p:cxnSp>
        <p:nvCxnSpPr>
          <p:cNvPr id="94" name="Straight Connector 93"/>
          <p:cNvCxnSpPr/>
          <p:nvPr/>
        </p:nvCxnSpPr>
        <p:spPr>
          <a:xfrm>
            <a:off x="5191389" y="1214111"/>
            <a:ext cx="2771629" cy="347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954392" y="1217586"/>
            <a:ext cx="8626" cy="161412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7005266" y="2812287"/>
            <a:ext cx="949126" cy="9937"/>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7997500" y="2542193"/>
            <a:ext cx="1269107" cy="523220"/>
          </a:xfrm>
          <a:prstGeom prst="rect">
            <a:avLst/>
          </a:prstGeom>
          <a:noFill/>
        </p:spPr>
        <p:txBody>
          <a:bodyPr wrap="square" rtlCol="0">
            <a:spAutoFit/>
          </a:bodyPr>
          <a:lstStyle/>
          <a:p>
            <a:r>
              <a:rPr lang="en-GB" sz="1400" dirty="0">
                <a:solidFill>
                  <a:schemeClr val="tx2"/>
                </a:solidFill>
              </a:rPr>
              <a:t>Alternative MCP contract</a:t>
            </a:r>
          </a:p>
        </p:txBody>
      </p:sp>
      <p:sp>
        <p:nvSpPr>
          <p:cNvPr id="102" name="TextBox 101"/>
          <p:cNvSpPr txBox="1"/>
          <p:nvPr/>
        </p:nvSpPr>
        <p:spPr>
          <a:xfrm>
            <a:off x="3296865" y="3092055"/>
            <a:ext cx="1953064" cy="501650"/>
          </a:xfrm>
          <a:prstGeom prst="rect">
            <a:avLst/>
          </a:prstGeom>
          <a:noFill/>
        </p:spPr>
        <p:txBody>
          <a:bodyPr wrap="square" rtlCol="0">
            <a:spAutoFit/>
          </a:bodyPr>
          <a:lstStyle/>
          <a:p>
            <a:endParaRPr lang="en-GB" dirty="0"/>
          </a:p>
        </p:txBody>
      </p:sp>
      <p:sp>
        <p:nvSpPr>
          <p:cNvPr id="105" name="TextBox 104"/>
          <p:cNvSpPr txBox="1"/>
          <p:nvPr/>
        </p:nvSpPr>
        <p:spPr>
          <a:xfrm>
            <a:off x="3697008" y="2134689"/>
            <a:ext cx="1254676" cy="230832"/>
          </a:xfrm>
          <a:prstGeom prst="rect">
            <a:avLst/>
          </a:prstGeom>
          <a:noFill/>
          <a:ln w="3175">
            <a:noFill/>
            <a:prstDash val="dash"/>
          </a:ln>
        </p:spPr>
        <p:txBody>
          <a:bodyPr wrap="square" rtlCol="0">
            <a:spAutoFit/>
          </a:bodyPr>
          <a:lstStyle/>
          <a:p>
            <a:r>
              <a:rPr lang="en-GB" sz="900" dirty="0">
                <a:solidFill>
                  <a:schemeClr val="tx2"/>
                </a:solidFill>
              </a:rPr>
              <a:t>Non-core services</a:t>
            </a:r>
          </a:p>
        </p:txBody>
      </p:sp>
      <p:cxnSp>
        <p:nvCxnSpPr>
          <p:cNvPr id="107" name="Straight Arrow Connector 106"/>
          <p:cNvCxnSpPr/>
          <p:nvPr/>
        </p:nvCxnSpPr>
        <p:spPr>
          <a:xfrm flipV="1">
            <a:off x="4673945" y="2065049"/>
            <a:ext cx="383507" cy="167599"/>
          </a:xfrm>
          <a:prstGeom prst="straightConnector1">
            <a:avLst/>
          </a:prstGeom>
          <a:ln w="3175">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4437182" y="1958886"/>
            <a:ext cx="97289" cy="200249"/>
          </a:xfrm>
          <a:prstGeom prst="straightConnector1">
            <a:avLst/>
          </a:prstGeom>
          <a:ln w="3175">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flipV="1">
            <a:off x="3903341" y="1958887"/>
            <a:ext cx="106173" cy="197216"/>
          </a:xfrm>
          <a:prstGeom prst="straightConnector1">
            <a:avLst/>
          </a:prstGeom>
          <a:ln w="3175">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05" idx="1"/>
          </p:cNvCxnSpPr>
          <p:nvPr/>
        </p:nvCxnSpPr>
        <p:spPr>
          <a:xfrm flipH="1" flipV="1">
            <a:off x="3315519" y="2056675"/>
            <a:ext cx="381489" cy="193430"/>
          </a:xfrm>
          <a:prstGeom prst="straightConnector1">
            <a:avLst/>
          </a:prstGeom>
          <a:ln w="3175">
            <a:solidFill>
              <a:schemeClr val="tx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3380933" y="3320446"/>
            <a:ext cx="1833052" cy="307777"/>
          </a:xfrm>
          <a:prstGeom prst="rect">
            <a:avLst/>
          </a:prstGeom>
          <a:noFill/>
        </p:spPr>
        <p:txBody>
          <a:bodyPr wrap="square" rtlCol="0">
            <a:spAutoFit/>
          </a:bodyPr>
          <a:lstStyle/>
          <a:p>
            <a:r>
              <a:rPr lang="en-GB" sz="1400" dirty="0">
                <a:solidFill>
                  <a:schemeClr val="tx2"/>
                </a:solidFill>
              </a:rPr>
              <a:t>Community services</a:t>
            </a:r>
          </a:p>
        </p:txBody>
      </p:sp>
      <p:sp>
        <p:nvSpPr>
          <p:cNvPr id="43" name="Rectangle 42"/>
          <p:cNvSpPr/>
          <p:nvPr/>
        </p:nvSpPr>
        <p:spPr>
          <a:xfrm>
            <a:off x="2873293" y="3626440"/>
            <a:ext cx="2658773" cy="430887"/>
          </a:xfrm>
          <a:prstGeom prst="rect">
            <a:avLst/>
          </a:prstGeom>
          <a:solidFill>
            <a:schemeClr val="tx1">
              <a:lumMod val="20000"/>
              <a:lumOff val="80000"/>
            </a:schemeClr>
          </a:solidFill>
          <a:ln w="12700">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2"/>
                </a:solidFill>
              </a:rPr>
              <a:t>Out of hospital specialist clinics and diagnostics</a:t>
            </a:r>
          </a:p>
        </p:txBody>
      </p:sp>
      <p:sp>
        <p:nvSpPr>
          <p:cNvPr id="6" name="Rectangle 5"/>
          <p:cNvSpPr/>
          <p:nvPr/>
        </p:nvSpPr>
        <p:spPr>
          <a:xfrm>
            <a:off x="2892440" y="1606371"/>
            <a:ext cx="2639625" cy="2450956"/>
          </a:xfrm>
          <a:prstGeom prst="rect">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TextBox 46"/>
          <p:cNvSpPr txBox="1"/>
          <p:nvPr/>
        </p:nvSpPr>
        <p:spPr>
          <a:xfrm>
            <a:off x="6142732" y="2591392"/>
            <a:ext cx="1269107" cy="461665"/>
          </a:xfrm>
          <a:prstGeom prst="rect">
            <a:avLst/>
          </a:prstGeom>
          <a:noFill/>
        </p:spPr>
        <p:txBody>
          <a:bodyPr wrap="square" rtlCol="0">
            <a:spAutoFit/>
          </a:bodyPr>
          <a:lstStyle/>
          <a:p>
            <a:r>
              <a:rPr lang="en-GB" sz="2400" b="1" dirty="0"/>
              <a:t>MCP</a:t>
            </a:r>
          </a:p>
        </p:txBody>
      </p:sp>
      <p:sp>
        <p:nvSpPr>
          <p:cNvPr id="8" name="Right Brace 7"/>
          <p:cNvSpPr/>
          <p:nvPr/>
        </p:nvSpPr>
        <p:spPr>
          <a:xfrm>
            <a:off x="5735266" y="1567247"/>
            <a:ext cx="368300" cy="249008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3" name="Slide Number Placeholder 4"/>
          <p:cNvSpPr txBox="1">
            <a:spLocks/>
          </p:cNvSpPr>
          <p:nvPr/>
        </p:nvSpPr>
        <p:spPr>
          <a:xfrm>
            <a:off x="8293101" y="4784345"/>
            <a:ext cx="256114" cy="123111"/>
          </a:xfrm>
          <a:prstGeom prst="rect">
            <a:avLst/>
          </a:prstGeom>
        </p:spPr>
        <p:txBody>
          <a:bodyPr vert="horz" wrap="square" lIns="0" tIns="0" rIns="0" bIns="0" rtlCol="0" anchor="ctr">
            <a:spAutoFit/>
          </a:bodyPr>
          <a:lstStyle>
            <a:defPPr>
              <a:defRPr lang="en-US"/>
            </a:defPPr>
            <a:lvl1pPr marL="0" algn="l" defTabSz="457200" rtl="0" eaLnBrk="1" latinLnBrk="0" hangingPunct="1">
              <a:defRPr lang="en-GB" sz="800" b="0" i="0" u="none" strike="noStrike" kern="1200" baseline="0" smtClean="0">
                <a:solidFill>
                  <a:schemeClr val="tx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8</a:t>
            </a:r>
          </a:p>
        </p:txBody>
      </p:sp>
    </p:spTree>
    <p:extLst>
      <p:ext uri="{BB962C8B-B14F-4D97-AF65-F5344CB8AC3E}">
        <p14:creationId xmlns:p14="http://schemas.microsoft.com/office/powerpoint/2010/main" val="1107596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Move away from national contracting</a:t>
            </a:r>
          </a:p>
        </p:txBody>
      </p:sp>
      <p:sp>
        <p:nvSpPr>
          <p:cNvPr id="5" name="Content Placeholder 4"/>
          <p:cNvSpPr>
            <a:spLocks noGrp="1"/>
          </p:cNvSpPr>
          <p:nvPr>
            <p:ph idx="1"/>
          </p:nvPr>
        </p:nvSpPr>
        <p:spPr>
          <a:xfrm>
            <a:off x="375469" y="1065475"/>
            <a:ext cx="7917632" cy="3253650"/>
          </a:xfrm>
        </p:spPr>
        <p:txBody>
          <a:bodyPr/>
          <a:lstStyle/>
          <a:p>
            <a:pPr marL="285750" lvl="1" indent="-285750">
              <a:lnSpc>
                <a:spcPct val="100000"/>
              </a:lnSpc>
              <a:buFont typeface="Arial" panose="020B0604020202020204" pitchFamily="34" charset="0"/>
              <a:buChar char="•"/>
            </a:pPr>
            <a:r>
              <a:rPr lang="en-GB" sz="1800" dirty="0">
                <a:latin typeface="+mn-lt"/>
              </a:rPr>
              <a:t>Undermines a consistent standard of national and equitable care to patients</a:t>
            </a:r>
          </a:p>
          <a:p>
            <a:pPr marL="285750" lvl="1" indent="-285750">
              <a:lnSpc>
                <a:spcPct val="100000"/>
              </a:lnSpc>
              <a:buFont typeface="Arial" panose="020B0604020202020204" pitchFamily="34" charset="0"/>
              <a:buChar char="•"/>
            </a:pPr>
            <a:r>
              <a:rPr lang="en-GB" sz="1800" dirty="0">
                <a:latin typeface="+mn-lt"/>
              </a:rPr>
              <a:t>Local GP contracts: Loss of national protections and T&amp;Cs; increased bureaucracy in local negotiations</a:t>
            </a:r>
          </a:p>
          <a:p>
            <a:pPr lvl="2">
              <a:lnSpc>
                <a:spcPct val="100000"/>
              </a:lnSpc>
              <a:buFont typeface="Arial" panose="020B0604020202020204" pitchFamily="34" charset="0"/>
              <a:buChar char="•"/>
            </a:pPr>
            <a:r>
              <a:rPr lang="en-GB" sz="1800" dirty="0">
                <a:latin typeface="+mn-lt"/>
              </a:rPr>
              <a:t> QOF achievement will still be monitored and performance managed (NHS E primary  care web tool, CQC)</a:t>
            </a:r>
          </a:p>
          <a:p>
            <a:pPr lvl="2">
              <a:lnSpc>
                <a:spcPct val="100000"/>
              </a:lnSpc>
              <a:buFont typeface="Arial" panose="020B0604020202020204" pitchFamily="34" charset="0"/>
              <a:buChar char="•"/>
            </a:pPr>
            <a:r>
              <a:rPr lang="en-GB" sz="1800" dirty="0">
                <a:latin typeface="+mn-lt"/>
              </a:rPr>
              <a:t> New performance pay to replace QOF? Net increase workload?</a:t>
            </a:r>
          </a:p>
          <a:p>
            <a:pPr marL="285750" lvl="1" indent="-285750">
              <a:lnSpc>
                <a:spcPct val="100000"/>
              </a:lnSpc>
              <a:buFont typeface="Arial" panose="020B0604020202020204" pitchFamily="34" charset="0"/>
              <a:buChar char="•"/>
            </a:pPr>
            <a:r>
              <a:rPr lang="en-GB" sz="1800" dirty="0">
                <a:latin typeface="+mn-lt"/>
              </a:rPr>
              <a:t>A significant move towards a locally determined contract would undermine the collective bargaining rights for remaining GMS practices.</a:t>
            </a:r>
          </a:p>
          <a:p>
            <a:pPr marL="285750" lvl="1" indent="-285750">
              <a:lnSpc>
                <a:spcPct val="100000"/>
              </a:lnSpc>
              <a:buFont typeface="Arial" panose="020B0604020202020204" pitchFamily="34" charset="0"/>
              <a:buChar char="•"/>
            </a:pPr>
            <a:r>
              <a:rPr lang="en-GB" sz="1800" dirty="0">
                <a:latin typeface="+mn-lt"/>
              </a:rPr>
              <a:t>Locally determined employment models would undermine national model contract for salaried GPs. </a:t>
            </a:r>
          </a:p>
          <a:p>
            <a:pPr marL="285750" lvl="1" indent="-285750">
              <a:lnSpc>
                <a:spcPct val="100000"/>
              </a:lnSpc>
              <a:buFont typeface="Arial" panose="020B0604020202020204" pitchFamily="34" charset="0"/>
              <a:buChar char="•"/>
            </a:pPr>
            <a:r>
              <a:rPr lang="en-GB" sz="1800" dirty="0">
                <a:latin typeface="+mn-lt"/>
              </a:rPr>
              <a:t>Procurement</a:t>
            </a:r>
          </a:p>
        </p:txBody>
      </p:sp>
      <p:sp>
        <p:nvSpPr>
          <p:cNvPr id="3" name="Date Placeholder 2"/>
          <p:cNvSpPr>
            <a:spLocks noGrp="1"/>
          </p:cNvSpPr>
          <p:nvPr>
            <p:ph type="dt" sz="half" idx="2"/>
          </p:nvPr>
        </p:nvSpPr>
        <p:spPr/>
        <p:txBody>
          <a:bodyPr/>
          <a:lstStyle/>
          <a:p>
            <a:fld id="{46FF8271-DFBA-5E42-9B9F-312A963F0070}" type="datetime3">
              <a:rPr lang="en-GB" smtClean="0"/>
              <a:t>9 February, 2017</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43</a:t>
            </a:fld>
            <a:endParaRPr lang="en-GB" dirty="0"/>
          </a:p>
        </p:txBody>
      </p:sp>
    </p:spTree>
    <p:extLst>
      <p:ext uri="{BB962C8B-B14F-4D97-AF65-F5344CB8AC3E}">
        <p14:creationId xmlns:p14="http://schemas.microsoft.com/office/powerpoint/2010/main" val="3549057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What practices should do now</a:t>
            </a:r>
          </a:p>
        </p:txBody>
      </p:sp>
      <p:sp>
        <p:nvSpPr>
          <p:cNvPr id="5" name="Content Placeholder 4"/>
          <p:cNvSpPr>
            <a:spLocks noGrp="1"/>
          </p:cNvSpPr>
          <p:nvPr>
            <p:ph idx="1"/>
          </p:nvPr>
        </p:nvSpPr>
        <p:spPr>
          <a:xfrm>
            <a:off x="375469" y="1065475"/>
            <a:ext cx="7917632" cy="3094738"/>
          </a:xfrm>
        </p:spPr>
        <p:txBody>
          <a:bodyPr/>
          <a:lstStyle/>
          <a:p>
            <a:pPr marL="285750" lvl="1" indent="-285750">
              <a:lnSpc>
                <a:spcPct val="100000"/>
              </a:lnSpc>
              <a:buFont typeface="Arial" panose="020B0604020202020204" pitchFamily="34" charset="0"/>
              <a:buChar char="•"/>
            </a:pPr>
            <a:r>
              <a:rPr lang="en-GB" sz="1800" dirty="0">
                <a:latin typeface="+mn-lt"/>
              </a:rPr>
              <a:t>The MCP contract will initially affect practices in one of 6 MCP pilot sites</a:t>
            </a:r>
          </a:p>
          <a:p>
            <a:pPr marL="285750" lvl="1" indent="-285750">
              <a:lnSpc>
                <a:spcPct val="100000"/>
              </a:lnSpc>
              <a:buFont typeface="Arial" panose="020B0604020202020204" pitchFamily="34" charset="0"/>
              <a:buChar char="•"/>
            </a:pPr>
            <a:r>
              <a:rPr lang="en-GB" sz="1800" dirty="0">
                <a:latin typeface="+mn-lt"/>
              </a:rPr>
              <a:t>Being considered in many STP plans</a:t>
            </a:r>
          </a:p>
          <a:p>
            <a:pPr marL="285750" lvl="1" indent="-285750">
              <a:lnSpc>
                <a:spcPct val="100000"/>
              </a:lnSpc>
              <a:buFont typeface="Arial" panose="020B0604020202020204" pitchFamily="34" charset="0"/>
              <a:buChar char="•"/>
            </a:pPr>
            <a:r>
              <a:rPr lang="en-GB" sz="1800" dirty="0">
                <a:latin typeface="+mn-lt"/>
              </a:rPr>
              <a:t>Remember any MCP involvement is </a:t>
            </a:r>
            <a:r>
              <a:rPr lang="en-GB" sz="1800" b="1" dirty="0">
                <a:latin typeface="+mn-lt"/>
              </a:rPr>
              <a:t>voluntary </a:t>
            </a:r>
            <a:r>
              <a:rPr lang="en-GB" sz="1800" dirty="0">
                <a:latin typeface="+mn-lt"/>
              </a:rPr>
              <a:t>– do not feel coerced</a:t>
            </a:r>
            <a:endParaRPr lang="en-GB" sz="1800" b="1" dirty="0">
              <a:latin typeface="+mn-lt"/>
            </a:endParaRPr>
          </a:p>
          <a:p>
            <a:pPr marL="285750" lvl="1" indent="-285750">
              <a:lnSpc>
                <a:spcPct val="100000"/>
              </a:lnSpc>
              <a:buFont typeface="Arial" panose="020B0604020202020204" pitchFamily="34" charset="0"/>
              <a:buChar char="•"/>
            </a:pPr>
            <a:r>
              <a:rPr lang="en-GB" sz="1800" b="1" dirty="0">
                <a:latin typeface="+mn-lt"/>
              </a:rPr>
              <a:t>GPC guidance; </a:t>
            </a:r>
            <a:r>
              <a:rPr lang="en-GB" sz="1800" dirty="0">
                <a:latin typeface="+mn-lt"/>
              </a:rPr>
              <a:t>can seek LMC or BMA advice</a:t>
            </a:r>
          </a:p>
          <a:p>
            <a:pPr marL="285750" lvl="1" indent="-285750">
              <a:lnSpc>
                <a:spcPct val="100000"/>
              </a:lnSpc>
              <a:buFont typeface="Arial" panose="020B0604020202020204" pitchFamily="34" charset="0"/>
              <a:buChar char="•"/>
            </a:pPr>
            <a:r>
              <a:rPr lang="en-GB" sz="1800" dirty="0">
                <a:latin typeface="+mn-lt"/>
              </a:rPr>
              <a:t>Consider carefully: organisational;/legal/financial implications – need specialist professional advice</a:t>
            </a:r>
          </a:p>
          <a:p>
            <a:pPr marL="285750" lvl="1" indent="-285750">
              <a:lnSpc>
                <a:spcPct val="100000"/>
              </a:lnSpc>
              <a:buFont typeface="Arial" panose="020B0604020202020204" pitchFamily="34" charset="0"/>
              <a:buChar char="•"/>
            </a:pPr>
            <a:r>
              <a:rPr lang="en-GB" sz="1800" b="1" dirty="0">
                <a:latin typeface="+mn-lt"/>
              </a:rPr>
              <a:t>GP practices can work at scale other than in MCP arrangements with aim to support practice workload and sustainability</a:t>
            </a:r>
          </a:p>
          <a:p>
            <a:pPr marL="285750" lvl="1" indent="-285750">
              <a:lnSpc>
                <a:spcPct val="100000"/>
              </a:lnSpc>
              <a:buFont typeface="Arial" panose="020B0604020202020204" pitchFamily="34" charset="0"/>
              <a:buChar char="•"/>
            </a:pPr>
            <a:r>
              <a:rPr lang="en-GB" sz="1800" b="1" dirty="0">
                <a:latin typeface="+mn-lt"/>
              </a:rPr>
              <a:t>LMCs should support practices to develop bottom-up GP owned models – offer lifeline to practices as alternative to MCPs</a:t>
            </a:r>
          </a:p>
          <a:p>
            <a:pPr lvl="1"/>
            <a:endParaRPr lang="en-GB" sz="1600" b="1" dirty="0"/>
          </a:p>
        </p:txBody>
      </p:sp>
      <p:sp>
        <p:nvSpPr>
          <p:cNvPr id="3" name="Date Placeholder 2"/>
          <p:cNvSpPr>
            <a:spLocks noGrp="1"/>
          </p:cNvSpPr>
          <p:nvPr>
            <p:ph type="dt" sz="half" idx="2"/>
          </p:nvPr>
        </p:nvSpPr>
        <p:spPr>
          <a:xfrm>
            <a:off x="375469" y="4814967"/>
            <a:ext cx="2894509" cy="123111"/>
          </a:xfrm>
        </p:spPr>
        <p:txBody>
          <a:bodyPr/>
          <a:lstStyle/>
          <a:p>
            <a:fld id="{46FF8271-DFBA-5E42-9B9F-312A963F0070}" type="datetime3">
              <a:rPr lang="en-GB" smtClean="0"/>
              <a:t>9 February, 2017</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44</a:t>
            </a:fld>
            <a:endParaRPr lang="en-GB" dirty="0"/>
          </a:p>
        </p:txBody>
      </p:sp>
    </p:spTree>
    <p:extLst>
      <p:ext uri="{BB962C8B-B14F-4D97-AF65-F5344CB8AC3E}">
        <p14:creationId xmlns:p14="http://schemas.microsoft.com/office/powerpoint/2010/main" val="418426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FFC9BE3-63B7-8B4B-8F7F-E2147C04187A}" type="datetime3">
              <a:rPr lang="en-GB">
                <a:solidFill>
                  <a:srgbClr val="13316E"/>
                </a:solidFill>
              </a:rPr>
              <a:pPr/>
              <a:t>9 February, 2017</a:t>
            </a:fld>
            <a:endParaRPr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a:solidFill>
                  <a:srgbClr val="13316E"/>
                </a:solidFill>
              </a:rPr>
              <a:pPr/>
              <a:t>45</a:t>
            </a:fld>
            <a:endParaRPr dirty="0">
              <a:solidFill>
                <a:srgbClr val="13316E"/>
              </a:solidFill>
            </a:endParaRPr>
          </a:p>
        </p:txBody>
      </p:sp>
      <p:graphicFrame>
        <p:nvGraphicFramePr>
          <p:cNvPr id="7" name="Content Placeholder 6"/>
          <p:cNvGraphicFramePr>
            <a:graphicFrameLocks noGrp="1"/>
          </p:cNvGraphicFramePr>
          <p:nvPr>
            <p:ph idx="1"/>
            <p:extLst/>
          </p:nvPr>
        </p:nvGraphicFramePr>
        <p:xfrm>
          <a:off x="2995686" y="965889"/>
          <a:ext cx="5922818" cy="3434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388045" y="326920"/>
            <a:ext cx="7068923" cy="493818"/>
          </a:xfrm>
        </p:spPr>
        <p:txBody>
          <a:bodyPr/>
          <a:lstStyle/>
          <a:p>
            <a:r>
              <a:rPr lang="en-GB" dirty="0">
                <a:solidFill>
                  <a:schemeClr val="tx2"/>
                </a:solidFill>
              </a:rPr>
              <a:t>GPs working at scale – emerging realities</a:t>
            </a:r>
          </a:p>
        </p:txBody>
      </p:sp>
      <p:sp>
        <p:nvSpPr>
          <p:cNvPr id="9" name="Content Placeholder 2"/>
          <p:cNvSpPr txBox="1">
            <a:spLocks/>
          </p:cNvSpPr>
          <p:nvPr/>
        </p:nvSpPr>
        <p:spPr>
          <a:xfrm>
            <a:off x="206740" y="1797138"/>
            <a:ext cx="2520694" cy="3346362"/>
          </a:xfrm>
          <a:prstGeom prst="rect">
            <a:avLst/>
          </a:prstGeom>
        </p:spPr>
        <p:txBody>
          <a:bodyPr vert="horz" lIns="0" tIns="0" rIns="0" bIns="0" rtlCol="0">
            <a:noAutofit/>
          </a:bodyPr>
          <a:lstStyle>
            <a:lvl1pPr marL="0" indent="0" algn="l" defTabSz="457189" rtl="0" eaLnBrk="1" latinLnBrk="0" hangingPunct="1">
              <a:lnSpc>
                <a:spcPts val="26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189" rtl="0" eaLnBrk="1" latinLnBrk="0" hangingPunct="1">
              <a:lnSpc>
                <a:spcPts val="2400"/>
              </a:lnSpc>
              <a:spcBef>
                <a:spcPts val="0"/>
              </a:spcBef>
              <a:spcAft>
                <a:spcPts val="600"/>
              </a:spcAft>
              <a:buFont typeface="Arial"/>
              <a:buNone/>
              <a:defRPr sz="2400" kern="1200" spc="-20">
                <a:solidFill>
                  <a:schemeClr val="tx2"/>
                </a:solidFill>
                <a:latin typeface="Calibri" panose="020F0502020204030204" pitchFamily="34" charset="0"/>
                <a:ea typeface="+mn-ea"/>
                <a:cs typeface="+mn-cs"/>
              </a:defRPr>
            </a:lvl2pPr>
            <a:lvl3pPr marL="233357" indent="-233357" algn="l" defTabSz="457189" rtl="0" eaLnBrk="1" latinLnBrk="0" hangingPunct="1">
              <a:lnSpc>
                <a:spcPts val="2000"/>
              </a:lnSpc>
              <a:spcBef>
                <a:spcPts val="0"/>
              </a:spcBef>
              <a:spcAft>
                <a:spcPts val="600"/>
              </a:spcAft>
              <a:buFont typeface="Lucida Grande"/>
              <a:buChar char="–"/>
              <a:tabLst/>
              <a:defRPr sz="2000" kern="1200" spc="-20">
                <a:solidFill>
                  <a:schemeClr val="tx2"/>
                </a:solidFill>
                <a:latin typeface="Calibri" panose="020F0502020204030204" pitchFamily="34" charset="0"/>
                <a:ea typeface="+mn-ea"/>
                <a:cs typeface="+mn-cs"/>
              </a:defRPr>
            </a:lvl3pPr>
            <a:lvl4pPr marL="473063" indent="-228594" algn="l" defTabSz="541325" rtl="0" eaLnBrk="1" latinLnBrk="0" hangingPunct="1">
              <a:lnSpc>
                <a:spcPts val="2000"/>
              </a:lnSpc>
              <a:spcBef>
                <a:spcPts val="0"/>
              </a:spcBef>
              <a:spcAft>
                <a:spcPts val="600"/>
              </a:spcAft>
              <a:buFont typeface="Lucida Grande"/>
              <a:buChar char="–"/>
              <a:tabLst/>
              <a:defRPr sz="2000" kern="1200" spc="-20">
                <a:solidFill>
                  <a:schemeClr val="tx2"/>
                </a:solidFill>
                <a:latin typeface="+mn-lt"/>
                <a:ea typeface="+mn-ea"/>
                <a:cs typeface="+mn-cs"/>
              </a:defRPr>
            </a:lvl4pPr>
            <a:lvl5pPr marL="692133" indent="-230182" algn="l" defTabSz="457189" rtl="0" eaLnBrk="1" latinLnBrk="0" hangingPunct="1">
              <a:lnSpc>
                <a:spcPts val="2000"/>
              </a:lnSpc>
              <a:spcBef>
                <a:spcPts val="0"/>
              </a:spcBef>
              <a:spcAft>
                <a:spcPts val="600"/>
              </a:spcAft>
              <a:buFont typeface="Lucida Grande"/>
              <a:buChar char="–"/>
              <a:defRPr sz="2000" kern="1200" spc="-20">
                <a:solidFill>
                  <a:schemeClr val="tx2"/>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solidFill>
                  <a:schemeClr val="tx2"/>
                </a:solidFill>
                <a:latin typeface="+mn-lt"/>
              </a:rPr>
              <a:t>Emphasised in the GPFV</a:t>
            </a:r>
          </a:p>
          <a:p>
            <a:pPr marL="285750" indent="-285750">
              <a:buFont typeface="Arial" panose="020B0604020202020204" pitchFamily="34" charset="0"/>
              <a:buChar char="•"/>
            </a:pPr>
            <a:r>
              <a:rPr lang="en-GB" sz="1800" dirty="0">
                <a:solidFill>
                  <a:schemeClr val="tx2"/>
                </a:solidFill>
                <a:latin typeface="+mn-lt"/>
              </a:rPr>
              <a:t>Funding is available via the transformation fund (£171m) and the access fund (£500m)</a:t>
            </a:r>
          </a:p>
          <a:p>
            <a:endParaRPr lang="en-GB" dirty="0"/>
          </a:p>
          <a:p>
            <a:endParaRPr lang="en-GB" dirty="0"/>
          </a:p>
          <a:p>
            <a:endParaRPr lang="en-GB" dirty="0"/>
          </a:p>
        </p:txBody>
      </p:sp>
    </p:spTree>
    <p:extLst>
      <p:ext uri="{BB962C8B-B14F-4D97-AF65-F5344CB8AC3E}">
        <p14:creationId xmlns:p14="http://schemas.microsoft.com/office/powerpoint/2010/main" val="3312068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48" y="85756"/>
            <a:ext cx="7767184" cy="962829"/>
          </a:xfrm>
        </p:spPr>
        <p:txBody>
          <a:bodyPr/>
          <a:lstStyle/>
          <a:p>
            <a:pPr algn="ctr">
              <a:lnSpc>
                <a:spcPts val="3200"/>
              </a:lnSpc>
            </a:pPr>
            <a:r>
              <a:rPr lang="en-GB" dirty="0">
                <a:solidFill>
                  <a:schemeClr val="tx2"/>
                </a:solidFill>
                <a:latin typeface="+mn-lt"/>
              </a:rPr>
              <a:t>Working at scale – supporting practices, managing workload, developing the workforce</a:t>
            </a:r>
          </a:p>
        </p:txBody>
      </p:sp>
      <p:sp>
        <p:nvSpPr>
          <p:cNvPr id="4" name="Date Placeholder 3"/>
          <p:cNvSpPr>
            <a:spLocks noGrp="1"/>
          </p:cNvSpPr>
          <p:nvPr>
            <p:ph type="dt" sz="half" idx="2"/>
          </p:nvPr>
        </p:nvSpPr>
        <p:spPr/>
        <p:txBody>
          <a:bodyPr/>
          <a:lstStyle/>
          <a:p>
            <a:fld id="{7560F7E0-9C0D-2D49-8531-0E815FA79E9D}" type="datetime3">
              <a:rPr lang="en-GB">
                <a:solidFill>
                  <a:srgbClr val="13316E"/>
                </a:solidFill>
              </a:rPr>
              <a:pPr/>
              <a:t>9 February, 2017</a:t>
            </a:fld>
            <a:endParaRPr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a:solidFill>
                  <a:srgbClr val="13316E"/>
                </a:solidFill>
              </a:rPr>
              <a:pPr/>
              <a:t>46</a:t>
            </a:fld>
            <a:endParaRPr dirty="0">
              <a:solidFill>
                <a:srgbClr val="13316E"/>
              </a:solidFill>
            </a:endParaRPr>
          </a:p>
        </p:txBody>
      </p:sp>
      <p:sp>
        <p:nvSpPr>
          <p:cNvPr id="7" name="Rounded Rectangle 6"/>
          <p:cNvSpPr/>
          <p:nvPr/>
        </p:nvSpPr>
        <p:spPr>
          <a:xfrm>
            <a:off x="1583668" y="1048585"/>
            <a:ext cx="4662518" cy="1895461"/>
          </a:xfrm>
          <a:prstGeom prst="roundRect">
            <a:avLst>
              <a:gd name="adj" fmla="val 10000"/>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numCol="1" anchor="t" anchorCtr="0"/>
          <a:lstStyle/>
          <a:p>
            <a:pPr algn="ctr">
              <a:spcBef>
                <a:spcPts val="450"/>
              </a:spcBef>
            </a:pPr>
            <a:r>
              <a:rPr lang="en-GB" sz="2000" b="1" dirty="0">
                <a:solidFill>
                  <a:prstClr val="white"/>
                </a:solidFill>
                <a:latin typeface="Calibri" panose="020F0502020204030204" pitchFamily="34" charset="0"/>
              </a:rPr>
              <a:t>Network provider/hub</a:t>
            </a:r>
          </a:p>
          <a:p>
            <a:pPr algn="ctr">
              <a:spcBef>
                <a:spcPts val="450"/>
              </a:spcBef>
            </a:pPr>
            <a:endParaRPr lang="en-GB" dirty="0">
              <a:solidFill>
                <a:prstClr val="white"/>
              </a:solidFill>
              <a:latin typeface="Calibri" panose="020F0502020204030204" pitchFamily="34" charset="0"/>
            </a:endParaRPr>
          </a:p>
          <a:p>
            <a:pPr algn="ctr">
              <a:spcBef>
                <a:spcPts val="450"/>
              </a:spcBef>
            </a:pPr>
            <a:endParaRPr lang="en-GB" sz="1350" dirty="0">
              <a:solidFill>
                <a:prstClr val="white"/>
              </a:solidFill>
            </a:endParaRPr>
          </a:p>
          <a:p>
            <a:pPr marL="214313" indent="-214313" algn="ctr">
              <a:buFontTx/>
              <a:buChar char="-"/>
            </a:pPr>
            <a:endParaRPr lang="en-GB" sz="1350" dirty="0">
              <a:solidFill>
                <a:prstClr val="white"/>
              </a:solidFill>
            </a:endParaRPr>
          </a:p>
        </p:txBody>
      </p:sp>
      <p:sp>
        <p:nvSpPr>
          <p:cNvPr id="8" name="TextBox 7"/>
          <p:cNvSpPr txBox="1"/>
          <p:nvPr/>
        </p:nvSpPr>
        <p:spPr>
          <a:xfrm>
            <a:off x="1597683" y="1446184"/>
            <a:ext cx="1455134" cy="584775"/>
          </a:xfrm>
          <a:prstGeom prst="rect">
            <a:avLst/>
          </a:prstGeom>
          <a:solidFill>
            <a:schemeClr val="accent1"/>
          </a:solidFill>
        </p:spPr>
        <p:txBody>
          <a:bodyPr wrap="square" rtlCol="0">
            <a:spAutoFit/>
          </a:bodyPr>
          <a:lstStyle/>
          <a:p>
            <a:r>
              <a:rPr lang="en-GB" sz="1600" b="1" u="sng" dirty="0">
                <a:solidFill>
                  <a:prstClr val="white"/>
                </a:solidFill>
                <a:latin typeface="Calibri" panose="020F0502020204030204" pitchFamily="34" charset="0"/>
              </a:rPr>
              <a:t>Supporting practices</a:t>
            </a:r>
          </a:p>
        </p:txBody>
      </p:sp>
      <p:sp>
        <p:nvSpPr>
          <p:cNvPr id="9" name="TextBox 8"/>
          <p:cNvSpPr txBox="1"/>
          <p:nvPr/>
        </p:nvSpPr>
        <p:spPr>
          <a:xfrm>
            <a:off x="2698323" y="1469576"/>
            <a:ext cx="1340276" cy="584775"/>
          </a:xfrm>
          <a:prstGeom prst="rect">
            <a:avLst/>
          </a:prstGeom>
          <a:solidFill>
            <a:schemeClr val="accent1"/>
          </a:solidFill>
        </p:spPr>
        <p:txBody>
          <a:bodyPr wrap="square" rtlCol="0">
            <a:spAutoFit/>
          </a:bodyPr>
          <a:lstStyle/>
          <a:p>
            <a:pPr algn="ctr"/>
            <a:r>
              <a:rPr lang="en-GB" sz="1600" b="1" u="sng" dirty="0">
                <a:solidFill>
                  <a:prstClr val="white"/>
                </a:solidFill>
                <a:latin typeface="Calibri" panose="020F0502020204030204" pitchFamily="34" charset="0"/>
              </a:rPr>
              <a:t>Managing workload</a:t>
            </a:r>
          </a:p>
        </p:txBody>
      </p:sp>
      <p:sp>
        <p:nvSpPr>
          <p:cNvPr id="11" name="TextBox 10"/>
          <p:cNvSpPr txBox="1"/>
          <p:nvPr/>
        </p:nvSpPr>
        <p:spPr>
          <a:xfrm>
            <a:off x="4212823" y="1473240"/>
            <a:ext cx="1800200" cy="584775"/>
          </a:xfrm>
          <a:prstGeom prst="rect">
            <a:avLst/>
          </a:prstGeom>
          <a:solidFill>
            <a:schemeClr val="accent1"/>
          </a:solidFill>
        </p:spPr>
        <p:txBody>
          <a:bodyPr wrap="square" rtlCol="0">
            <a:spAutoFit/>
          </a:bodyPr>
          <a:lstStyle/>
          <a:p>
            <a:r>
              <a:rPr lang="en-GB" sz="1600" b="1" u="sng" dirty="0">
                <a:solidFill>
                  <a:prstClr val="white"/>
                </a:solidFill>
                <a:latin typeface="Calibri" panose="020F0502020204030204" pitchFamily="34" charset="0"/>
              </a:rPr>
              <a:t>Developing the workforce</a:t>
            </a:r>
          </a:p>
        </p:txBody>
      </p:sp>
      <p:grpSp>
        <p:nvGrpSpPr>
          <p:cNvPr id="12" name="Group 11"/>
          <p:cNvGrpSpPr/>
          <p:nvPr/>
        </p:nvGrpSpPr>
        <p:grpSpPr>
          <a:xfrm>
            <a:off x="2486867" y="3421235"/>
            <a:ext cx="3705314" cy="735483"/>
            <a:chOff x="3502259" y="3781274"/>
            <a:chExt cx="3734037" cy="735483"/>
          </a:xfrm>
        </p:grpSpPr>
        <p:grpSp>
          <p:nvGrpSpPr>
            <p:cNvPr id="13" name="Group 12"/>
            <p:cNvGrpSpPr/>
            <p:nvPr/>
          </p:nvGrpSpPr>
          <p:grpSpPr>
            <a:xfrm>
              <a:off x="3502259" y="3781274"/>
              <a:ext cx="2797933" cy="735483"/>
              <a:chOff x="2638163" y="2842249"/>
              <a:chExt cx="2797933" cy="882580"/>
            </a:xfrm>
          </p:grpSpPr>
          <p:sp>
            <p:nvSpPr>
              <p:cNvPr id="16" name="Flowchart: Process 15"/>
              <p:cNvSpPr/>
              <p:nvPr/>
            </p:nvSpPr>
            <p:spPr>
              <a:xfrm>
                <a:off x="2638163" y="2860733"/>
                <a:ext cx="936104" cy="864096"/>
              </a:xfrm>
              <a:prstGeom prst="flowChartProcess">
                <a:avLst/>
              </a:prstGeom>
              <a:solidFill>
                <a:schemeClr val="bg2">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prstClr val="white"/>
                    </a:solidFill>
                    <a:latin typeface="Calibri" panose="020F0502020204030204" pitchFamily="34" charset="0"/>
                  </a:rPr>
                  <a:t>GP practice</a:t>
                </a:r>
              </a:p>
            </p:txBody>
          </p:sp>
          <p:sp>
            <p:nvSpPr>
              <p:cNvPr id="17" name="Flowchart: Process 16"/>
              <p:cNvSpPr/>
              <p:nvPr/>
            </p:nvSpPr>
            <p:spPr>
              <a:xfrm>
                <a:off x="3563887" y="2860733"/>
                <a:ext cx="936104" cy="864096"/>
              </a:xfrm>
              <a:prstGeom prst="flowChartProcess">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prstClr val="white"/>
                    </a:solidFill>
                    <a:latin typeface="Calibri" panose="020F0502020204030204" pitchFamily="34" charset="0"/>
                  </a:rPr>
                  <a:t>GP practice</a:t>
                </a:r>
              </a:p>
            </p:txBody>
          </p:sp>
          <p:sp>
            <p:nvSpPr>
              <p:cNvPr id="18" name="Flowchart: Process 17"/>
              <p:cNvSpPr/>
              <p:nvPr/>
            </p:nvSpPr>
            <p:spPr>
              <a:xfrm>
                <a:off x="4499992" y="2842249"/>
                <a:ext cx="936104" cy="864096"/>
              </a:xfrm>
              <a:prstGeom prst="flowChartProcess">
                <a:avLst/>
              </a:prstGeom>
              <a:solidFill>
                <a:schemeClr val="bg2">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prstClr val="white"/>
                    </a:solidFill>
                    <a:latin typeface="Calibri" panose="020F0502020204030204" pitchFamily="34" charset="0"/>
                  </a:rPr>
                  <a:t>GP practice</a:t>
                </a:r>
              </a:p>
            </p:txBody>
          </p:sp>
        </p:grpSp>
        <p:sp>
          <p:nvSpPr>
            <p:cNvPr id="14" name="Flowchart: Process 13"/>
            <p:cNvSpPr/>
            <p:nvPr/>
          </p:nvSpPr>
          <p:spPr>
            <a:xfrm>
              <a:off x="6300192" y="3781274"/>
              <a:ext cx="936104" cy="720080"/>
            </a:xfrm>
            <a:prstGeom prst="flowChartProcess">
              <a:avLst/>
            </a:prstGeom>
            <a:solidFill>
              <a:schemeClr val="tx1">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prstClr val="white"/>
                  </a:solidFill>
                  <a:latin typeface="Calibri" panose="020F0502020204030204" pitchFamily="34" charset="0"/>
                </a:rPr>
                <a:t>GP practice</a:t>
              </a:r>
            </a:p>
          </p:txBody>
        </p:sp>
      </p:grpSp>
      <p:sp>
        <p:nvSpPr>
          <p:cNvPr id="26" name="Down Arrow 25"/>
          <p:cNvSpPr/>
          <p:nvPr/>
        </p:nvSpPr>
        <p:spPr>
          <a:xfrm rot="10800000">
            <a:off x="3703348" y="3036387"/>
            <a:ext cx="236984" cy="33362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22" name="Flowchart: Alternate Process 21"/>
          <p:cNvSpPr/>
          <p:nvPr/>
        </p:nvSpPr>
        <p:spPr>
          <a:xfrm>
            <a:off x="6750110" y="1336236"/>
            <a:ext cx="1148642" cy="792088"/>
          </a:xfrm>
          <a:prstGeom prst="flowChartAlternateProcess">
            <a:avLst/>
          </a:prstGeom>
          <a:solidFill>
            <a:srgbClr val="92D050"/>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latin typeface="Calibri" panose="020F0502020204030204" pitchFamily="34" charset="0"/>
              </a:rPr>
              <a:t>Community provider</a:t>
            </a:r>
          </a:p>
        </p:txBody>
      </p:sp>
      <p:sp>
        <p:nvSpPr>
          <p:cNvPr id="23" name="Up-Down Arrow 22"/>
          <p:cNvSpPr/>
          <p:nvPr/>
        </p:nvSpPr>
        <p:spPr>
          <a:xfrm rot="5400000">
            <a:off x="6408204" y="1563638"/>
            <a:ext cx="216024" cy="432048"/>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3" name="Left-Up Arrow 2"/>
          <p:cNvSpPr/>
          <p:nvPr/>
        </p:nvSpPr>
        <p:spPr>
          <a:xfrm>
            <a:off x="6374908" y="2214880"/>
            <a:ext cx="1372092" cy="1926434"/>
          </a:xfrm>
          <a:prstGeom prst="leftUpArrow">
            <a:avLst>
              <a:gd name="adj1" fmla="val 15283"/>
              <a:gd name="adj2" fmla="val 24381"/>
              <a:gd name="adj3" fmla="val 2024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6272826" y="2643972"/>
            <a:ext cx="1124744" cy="784830"/>
          </a:xfrm>
          <a:prstGeom prst="rect">
            <a:avLst/>
          </a:prstGeom>
          <a:noFill/>
        </p:spPr>
        <p:txBody>
          <a:bodyPr wrap="square" rtlCol="0">
            <a:spAutoFit/>
          </a:bodyPr>
          <a:lstStyle/>
          <a:p>
            <a:pPr algn="ctr"/>
            <a:r>
              <a:rPr lang="en-GB" sz="1500" b="1" dirty="0">
                <a:solidFill>
                  <a:srgbClr val="13316E"/>
                </a:solidFill>
                <a:latin typeface="Calibri" panose="020F0502020204030204" pitchFamily="34" charset="0"/>
              </a:rPr>
              <a:t>Integrated nursing teams</a:t>
            </a:r>
          </a:p>
        </p:txBody>
      </p:sp>
      <p:sp>
        <p:nvSpPr>
          <p:cNvPr id="31" name="Up-Down Arrow 30"/>
          <p:cNvSpPr/>
          <p:nvPr/>
        </p:nvSpPr>
        <p:spPr>
          <a:xfrm>
            <a:off x="5688376" y="3015884"/>
            <a:ext cx="216024" cy="378042"/>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6" name="TextBox 5"/>
          <p:cNvSpPr txBox="1"/>
          <p:nvPr/>
        </p:nvSpPr>
        <p:spPr>
          <a:xfrm>
            <a:off x="1583668" y="1961888"/>
            <a:ext cx="1171674" cy="954107"/>
          </a:xfrm>
          <a:prstGeom prst="rect">
            <a:avLst/>
          </a:prstGeom>
          <a:noFill/>
        </p:spPr>
        <p:txBody>
          <a:bodyPr wrap="square" rtlCol="0">
            <a:spAutoFit/>
          </a:bodyPr>
          <a:lstStyle/>
          <a:p>
            <a:r>
              <a:rPr lang="en-GB" sz="1400" dirty="0">
                <a:solidFill>
                  <a:prstClr val="white"/>
                </a:solidFill>
              </a:rPr>
              <a:t>Management Back office Proactive/ crisis support</a:t>
            </a:r>
          </a:p>
        </p:txBody>
      </p:sp>
      <p:sp>
        <p:nvSpPr>
          <p:cNvPr id="20" name="TextBox 19"/>
          <p:cNvSpPr txBox="1"/>
          <p:nvPr/>
        </p:nvSpPr>
        <p:spPr>
          <a:xfrm>
            <a:off x="2827046" y="1970794"/>
            <a:ext cx="1546691" cy="954107"/>
          </a:xfrm>
          <a:prstGeom prst="rect">
            <a:avLst/>
          </a:prstGeom>
          <a:noFill/>
        </p:spPr>
        <p:txBody>
          <a:bodyPr wrap="square" rtlCol="0">
            <a:spAutoFit/>
          </a:bodyPr>
          <a:lstStyle/>
          <a:p>
            <a:r>
              <a:rPr lang="en-GB" sz="1400" dirty="0">
                <a:solidFill>
                  <a:prstClr val="white"/>
                </a:solidFill>
              </a:rPr>
              <a:t>‘Overspill’      urgent cases        telephone triage           remote admin</a:t>
            </a:r>
          </a:p>
        </p:txBody>
      </p:sp>
      <p:sp>
        <p:nvSpPr>
          <p:cNvPr id="32" name="TextBox 31"/>
          <p:cNvSpPr txBox="1"/>
          <p:nvPr/>
        </p:nvSpPr>
        <p:spPr>
          <a:xfrm>
            <a:off x="4199698" y="1961059"/>
            <a:ext cx="2046488" cy="954107"/>
          </a:xfrm>
          <a:prstGeom prst="rect">
            <a:avLst/>
          </a:prstGeom>
          <a:noFill/>
        </p:spPr>
        <p:txBody>
          <a:bodyPr wrap="square" rtlCol="0">
            <a:spAutoFit/>
          </a:bodyPr>
          <a:lstStyle/>
          <a:p>
            <a:r>
              <a:rPr lang="en-GB" sz="1400" dirty="0">
                <a:solidFill>
                  <a:prstClr val="white"/>
                </a:solidFill>
              </a:rPr>
              <a:t>Employer of staff  Sessional GPs                Skill mix  e.g. pharmacists Education and training </a:t>
            </a:r>
          </a:p>
        </p:txBody>
      </p:sp>
      <p:sp>
        <p:nvSpPr>
          <p:cNvPr id="33" name="Rounded Rectangle 32"/>
          <p:cNvSpPr/>
          <p:nvPr/>
        </p:nvSpPr>
        <p:spPr>
          <a:xfrm>
            <a:off x="1180567" y="3192212"/>
            <a:ext cx="1001309" cy="131882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latin typeface="Calibri" panose="020F0502020204030204" pitchFamily="34" charset="0"/>
              </a:rPr>
              <a:t>Shared staff</a:t>
            </a:r>
          </a:p>
          <a:p>
            <a:pPr algn="ctr"/>
            <a:r>
              <a:rPr lang="en-GB" sz="1400" b="1" dirty="0">
                <a:solidFill>
                  <a:prstClr val="white"/>
                </a:solidFill>
                <a:latin typeface="Calibri" panose="020F0502020204030204" pitchFamily="34" charset="0"/>
              </a:rPr>
              <a:t>Shared services</a:t>
            </a:r>
          </a:p>
          <a:p>
            <a:pPr algn="ctr"/>
            <a:r>
              <a:rPr lang="en-GB" sz="1400" b="1" dirty="0">
                <a:solidFill>
                  <a:prstClr val="white"/>
                </a:solidFill>
                <a:latin typeface="Calibri" panose="020F0502020204030204" pitchFamily="34" charset="0"/>
              </a:rPr>
              <a:t>Cross cover</a:t>
            </a:r>
          </a:p>
        </p:txBody>
      </p:sp>
      <p:sp>
        <p:nvSpPr>
          <p:cNvPr id="35" name="Right Arrow 34"/>
          <p:cNvSpPr/>
          <p:nvPr/>
        </p:nvSpPr>
        <p:spPr>
          <a:xfrm rot="10800000">
            <a:off x="2224036" y="3756364"/>
            <a:ext cx="262830" cy="17555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36" name="Right Arrow 35"/>
          <p:cNvSpPr/>
          <p:nvPr/>
        </p:nvSpPr>
        <p:spPr>
          <a:xfrm rot="1874319">
            <a:off x="2519883" y="3092907"/>
            <a:ext cx="499919" cy="26708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37" name="Up-Down Arrow 36"/>
          <p:cNvSpPr/>
          <p:nvPr/>
        </p:nvSpPr>
        <p:spPr>
          <a:xfrm>
            <a:off x="4707689" y="3015884"/>
            <a:ext cx="216024" cy="378042"/>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Tree>
    <p:extLst>
      <p:ext uri="{BB962C8B-B14F-4D97-AF65-F5344CB8AC3E}">
        <p14:creationId xmlns:p14="http://schemas.microsoft.com/office/powerpoint/2010/main" val="1577044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47</a:t>
            </a:fld>
            <a:endParaRPr lang="en-GB" dirty="0"/>
          </a:p>
        </p:txBody>
      </p:sp>
      <p:pic>
        <p:nvPicPr>
          <p:cNvPr id="6" name="Picture 5" descr="Locality hub infograph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272" y="212835"/>
            <a:ext cx="7905057" cy="4149586"/>
          </a:xfrm>
          <a:prstGeom prst="rect">
            <a:avLst/>
          </a:prstGeom>
          <a:noFill/>
          <a:ln>
            <a:noFill/>
          </a:ln>
        </p:spPr>
      </p:pic>
    </p:spTree>
    <p:extLst>
      <p:ext uri="{BB962C8B-B14F-4D97-AF65-F5344CB8AC3E}">
        <p14:creationId xmlns:p14="http://schemas.microsoft.com/office/powerpoint/2010/main" val="2273594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469" y="1256734"/>
            <a:ext cx="7917632" cy="3062391"/>
          </a:xfrm>
        </p:spPr>
        <p:txBody>
          <a:bodyPr/>
          <a:lstStyle/>
          <a:p>
            <a:r>
              <a:rPr lang="en-GB" sz="1800" b="1" dirty="0">
                <a:latin typeface="Calibri Light" panose="020F0302020204030204" pitchFamily="34" charset="0"/>
              </a:rPr>
              <a:t>Example from Essex: 9 practices (50,000 patients)</a:t>
            </a:r>
          </a:p>
          <a:p>
            <a:pPr marL="285750" indent="-285750">
              <a:buFont typeface="Arial" panose="020B0604020202020204" pitchFamily="34" charset="0"/>
              <a:buChar char="•"/>
              <a:defRPr/>
            </a:pPr>
            <a:r>
              <a:rPr lang="en-GB" sz="1800" dirty="0">
                <a:latin typeface="Calibri Light" panose="020F0302020204030204" pitchFamily="34" charset="0"/>
              </a:rPr>
              <a:t>Working together through a Memorandum of agreement between the practices</a:t>
            </a:r>
          </a:p>
          <a:p>
            <a:pPr marL="285750" indent="-285750">
              <a:buFont typeface="Arial" panose="020B0604020202020204" pitchFamily="34" charset="0"/>
              <a:buChar char="•"/>
              <a:defRPr/>
            </a:pPr>
            <a:r>
              <a:rPr lang="en-GB" sz="1800" dirty="0">
                <a:latin typeface="Calibri Light" panose="020F0302020204030204" pitchFamily="34" charset="0"/>
              </a:rPr>
              <a:t>Managing workload by:</a:t>
            </a:r>
          </a:p>
          <a:p>
            <a:pPr marL="519113" lvl="2" indent="-285750">
              <a:buFont typeface="Arial" panose="020B0604020202020204" pitchFamily="34" charset="0"/>
              <a:buChar char="•"/>
              <a:defRPr/>
            </a:pPr>
            <a:r>
              <a:rPr lang="en-GB" sz="1600" dirty="0">
                <a:solidFill>
                  <a:schemeClr val="tx1"/>
                </a:solidFill>
                <a:latin typeface="Calibri Light" panose="020F0302020204030204" pitchFamily="34" charset="0"/>
              </a:rPr>
              <a:t>Agreed Care/Nursing home visits</a:t>
            </a:r>
          </a:p>
          <a:p>
            <a:pPr marL="519113" lvl="2" indent="-285750">
              <a:buFont typeface="Arial" panose="020B0604020202020204" pitchFamily="34" charset="0"/>
              <a:buChar char="•"/>
              <a:defRPr/>
            </a:pPr>
            <a:r>
              <a:rPr lang="en-GB" sz="1600" dirty="0">
                <a:solidFill>
                  <a:schemeClr val="tx1"/>
                </a:solidFill>
                <a:latin typeface="Calibri Light" panose="020F0302020204030204" pitchFamily="34" charset="0"/>
              </a:rPr>
              <a:t>Sharing minor illness clinics</a:t>
            </a:r>
          </a:p>
          <a:p>
            <a:pPr marL="519113" lvl="2" indent="-285750">
              <a:buFont typeface="Arial" panose="020B0604020202020204" pitchFamily="34" charset="0"/>
              <a:buChar char="•"/>
              <a:defRPr/>
            </a:pPr>
            <a:r>
              <a:rPr lang="en-GB" sz="1600" dirty="0">
                <a:solidFill>
                  <a:schemeClr val="tx1"/>
                </a:solidFill>
                <a:latin typeface="Calibri Light" panose="020F0302020204030204" pitchFamily="34" charset="0"/>
              </a:rPr>
              <a:t>Allocated slots depending on list size</a:t>
            </a:r>
          </a:p>
          <a:p>
            <a:pPr lvl="2" indent="0">
              <a:buNone/>
              <a:defRPr/>
            </a:pPr>
            <a:endParaRPr lang="en-GB" sz="1600" dirty="0">
              <a:solidFill>
                <a:schemeClr val="tx1"/>
              </a:solidFill>
              <a:latin typeface="Calibri Light" panose="020F0302020204030204" pitchFamily="34" charset="0"/>
            </a:endParaRPr>
          </a:p>
          <a:p>
            <a:pPr>
              <a:buFont typeface="Arial" charset="0"/>
              <a:buChar char="•"/>
              <a:defRPr/>
            </a:pPr>
            <a:endParaRPr lang="en-GB" sz="1800" dirty="0">
              <a:latin typeface="Calibri Light" panose="020F0302020204030204" pitchFamily="34" charset="0"/>
            </a:endParaRPr>
          </a:p>
          <a:p>
            <a:endParaRPr lang="en-GB" sz="1800" dirty="0">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48</a:t>
            </a:fld>
            <a:endParaRPr lang="en-GB" dirty="0"/>
          </a:p>
        </p:txBody>
      </p:sp>
      <p:sp>
        <p:nvSpPr>
          <p:cNvPr id="8" name="Title 1"/>
          <p:cNvSpPr>
            <a:spLocks noGrp="1"/>
          </p:cNvSpPr>
          <p:nvPr>
            <p:ph type="title"/>
          </p:nvPr>
        </p:nvSpPr>
        <p:spPr>
          <a:xfrm>
            <a:off x="388043" y="326919"/>
            <a:ext cx="7905058" cy="493819"/>
          </a:xfrm>
        </p:spPr>
        <p:txBody>
          <a:bodyPr/>
          <a:lstStyle/>
          <a:p>
            <a:r>
              <a:rPr lang="en-GB" dirty="0">
                <a:solidFill>
                  <a:schemeClr val="tx2"/>
                </a:solidFill>
              </a:rPr>
              <a:t>Case Study (Federation): Essex</a:t>
            </a:r>
            <a:br>
              <a:rPr lang="en-GB" dirty="0"/>
            </a:b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64416243"/>
              </p:ext>
            </p:extLst>
          </p:nvPr>
        </p:nvGraphicFramePr>
        <p:xfrm>
          <a:off x="375469" y="894628"/>
          <a:ext cx="7917632" cy="3128731"/>
        </p:xfrm>
        <a:graphic>
          <a:graphicData uri="http://schemas.openxmlformats.org/drawingml/2006/table">
            <a:tbl>
              <a:tblPr firstRow="1" bandRow="1">
                <a:tableStyleId>{5C22544A-7EE6-4342-B048-85BDC9FD1C3A}</a:tableStyleId>
              </a:tblPr>
              <a:tblGrid>
                <a:gridCol w="3958816">
                  <a:extLst>
                    <a:ext uri="{9D8B030D-6E8A-4147-A177-3AD203B41FA5}">
                      <a16:colId xmlns:a16="http://schemas.microsoft.com/office/drawing/2014/main" val="20000"/>
                    </a:ext>
                  </a:extLst>
                </a:gridCol>
                <a:gridCol w="3958816">
                  <a:extLst>
                    <a:ext uri="{9D8B030D-6E8A-4147-A177-3AD203B41FA5}">
                      <a16:colId xmlns:a16="http://schemas.microsoft.com/office/drawing/2014/main" val="20001"/>
                    </a:ext>
                  </a:extLst>
                </a:gridCol>
              </a:tblGrid>
              <a:tr h="439226">
                <a:tc>
                  <a:txBody>
                    <a:bodyPr/>
                    <a:lstStyle/>
                    <a:p>
                      <a:r>
                        <a:rPr lang="en-GB" sz="1300" dirty="0"/>
                        <a:t>How it works</a:t>
                      </a:r>
                    </a:p>
                  </a:txBody>
                  <a:tcPr/>
                </a:tc>
                <a:tc>
                  <a:txBody>
                    <a:bodyPr/>
                    <a:lstStyle/>
                    <a:p>
                      <a:r>
                        <a:rPr lang="en-GB" sz="1300" dirty="0"/>
                        <a:t>How it’s helped</a:t>
                      </a:r>
                    </a:p>
                  </a:txBody>
                  <a:tcPr/>
                </a:tc>
                <a:extLst>
                  <a:ext uri="{0D108BD9-81ED-4DB2-BD59-A6C34878D82A}">
                    <a16:rowId xmlns:a16="http://schemas.microsoft.com/office/drawing/2014/main" val="10000"/>
                  </a:ext>
                </a:extLst>
              </a:tr>
              <a:tr h="2689505">
                <a:tc>
                  <a:txBody>
                    <a:bodyPr/>
                    <a:lstStyle/>
                    <a:p>
                      <a:pPr marL="285750" indent="-285750">
                        <a:lnSpc>
                          <a:spcPct val="100000"/>
                        </a:lnSpc>
                        <a:buFont typeface="Arial" panose="020B0604020202020204" pitchFamily="34" charset="0"/>
                        <a:buChar char="•"/>
                      </a:pPr>
                      <a:r>
                        <a:rPr lang="en-GB" sz="1300" b="0" dirty="0">
                          <a:solidFill>
                            <a:schemeClr val="tx2"/>
                          </a:solidFill>
                          <a:latin typeface="+mn-lt"/>
                        </a:rPr>
                        <a:t>9 practices (50,000 patients)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tx2"/>
                          </a:solidFill>
                          <a:latin typeface="+mn-lt"/>
                        </a:rPr>
                        <a:t>Working together through a Memorandum of agreement between the practices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tx2"/>
                          </a:solidFill>
                          <a:latin typeface="+mn-lt"/>
                        </a:rPr>
                        <a:t>Agreed Care/Nursing home visits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tx2"/>
                          </a:solidFill>
                          <a:latin typeface="+mn-lt"/>
                        </a:rPr>
                        <a:t>Sharing minor illness clinics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tx2"/>
                          </a:solidFill>
                          <a:latin typeface="+mn-lt"/>
                        </a:rPr>
                        <a:t>Allocated slots depending on list size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tx2"/>
                          </a:solidFill>
                          <a:latin typeface="+mn-lt"/>
                        </a:rPr>
                        <a:t>Jointly commissioned training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tx2"/>
                          </a:solidFill>
                          <a:latin typeface="+mn-lt"/>
                        </a:rPr>
                        <a:t>Agreed pathways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tx2"/>
                          </a:solidFill>
                          <a:latin typeface="+mn-lt"/>
                        </a:rPr>
                        <a:t>Risk share agreed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schemeClr val="tx2"/>
                        </a:solidFill>
                        <a:latin typeface="+mn-lt"/>
                      </a:endParaRPr>
                    </a:p>
                    <a:p>
                      <a:pPr marL="285750" indent="-285750">
                        <a:lnSpc>
                          <a:spcPct val="100000"/>
                        </a:lnSpc>
                        <a:buFont typeface="Arial" panose="020B0604020202020204" pitchFamily="34" charset="0"/>
                        <a:buChar char="•"/>
                      </a:pPr>
                      <a:endParaRPr lang="en-GB" sz="1300" dirty="0">
                        <a:solidFill>
                          <a:schemeClr val="tx2"/>
                        </a:solidFill>
                        <a:latin typeface="+mn-lt"/>
                      </a:endParaRPr>
                    </a:p>
                  </a:txBody>
                  <a:tcPr/>
                </a:tc>
                <a:tc>
                  <a:txBody>
                    <a:bodyPr/>
                    <a:lstStyle/>
                    <a:p>
                      <a:pPr marL="285750" indent="-285750">
                        <a:buFont typeface="Arial" panose="020B0604020202020204" pitchFamily="34" charset="0"/>
                        <a:buChar char="•"/>
                        <a:defRPr/>
                      </a:pPr>
                      <a:r>
                        <a:rPr lang="en-GB" sz="1300" dirty="0">
                          <a:solidFill>
                            <a:schemeClr val="tx2"/>
                          </a:solidFill>
                          <a:latin typeface="+mn-lt"/>
                        </a:rPr>
                        <a:t>Reduced bureaucracy</a:t>
                      </a:r>
                    </a:p>
                    <a:p>
                      <a:pPr marL="285750" indent="-285750">
                        <a:buFont typeface="Arial" panose="020B0604020202020204" pitchFamily="34" charset="0"/>
                        <a:buChar char="•"/>
                        <a:defRPr/>
                      </a:pPr>
                      <a:r>
                        <a:rPr lang="en-GB" sz="1300" dirty="0">
                          <a:solidFill>
                            <a:schemeClr val="tx2"/>
                          </a:solidFill>
                          <a:latin typeface="+mn-lt"/>
                        </a:rPr>
                        <a:t>Practices more sustainable</a:t>
                      </a:r>
                    </a:p>
                    <a:p>
                      <a:pPr marL="285750" indent="-285750">
                        <a:buFont typeface="Arial" panose="020B0604020202020204" pitchFamily="34" charset="0"/>
                        <a:buChar char="•"/>
                        <a:defRPr/>
                      </a:pPr>
                      <a:r>
                        <a:rPr lang="en-GB" sz="1300" dirty="0">
                          <a:solidFill>
                            <a:schemeClr val="tx2"/>
                          </a:solidFill>
                          <a:latin typeface="+mn-lt"/>
                        </a:rPr>
                        <a:t>Manageable practice workload</a:t>
                      </a:r>
                    </a:p>
                    <a:p>
                      <a:pPr marL="285750" indent="-285750">
                        <a:buFont typeface="Arial" panose="020B0604020202020204" pitchFamily="34" charset="0"/>
                        <a:buChar char="•"/>
                        <a:defRPr/>
                      </a:pPr>
                      <a:r>
                        <a:rPr lang="en-GB" sz="1300" dirty="0">
                          <a:solidFill>
                            <a:schemeClr val="tx2"/>
                          </a:solidFill>
                          <a:latin typeface="+mn-lt"/>
                        </a:rPr>
                        <a:t>Economies of scale</a:t>
                      </a:r>
                    </a:p>
                    <a:p>
                      <a:endParaRPr lang="en-GB" sz="1300" dirty="0">
                        <a:solidFill>
                          <a:schemeClr val="tx2"/>
                        </a:solidFill>
                        <a:latin typeface="+mn-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7954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905058" cy="493819"/>
          </a:xfrm>
        </p:spPr>
        <p:txBody>
          <a:bodyPr/>
          <a:lstStyle/>
          <a:p>
            <a:r>
              <a:rPr lang="en-GB" dirty="0">
                <a:solidFill>
                  <a:schemeClr val="tx2"/>
                </a:solidFill>
              </a:rPr>
              <a:t>Case Study (Hub): Richmond, South West London</a:t>
            </a:r>
            <a:br>
              <a:rPr lang="en-GB" dirty="0"/>
            </a:br>
            <a:endParaRPr lang="en-GB" dirty="0"/>
          </a:p>
        </p:txBody>
      </p:sp>
      <p:sp>
        <p:nvSpPr>
          <p:cNvPr id="3" name="Content Placeholder 2"/>
          <p:cNvSpPr>
            <a:spLocks noGrp="1"/>
          </p:cNvSpPr>
          <p:nvPr>
            <p:ph idx="1"/>
          </p:nvPr>
        </p:nvSpPr>
        <p:spPr>
          <a:xfrm>
            <a:off x="375469" y="820738"/>
            <a:ext cx="7917632" cy="3498387"/>
          </a:xfrm>
        </p:spPr>
        <p:txBody>
          <a:bodyPr/>
          <a:lstStyle/>
          <a:p>
            <a:pPr fontAlgn="base">
              <a:lnSpc>
                <a:spcPct val="100000"/>
              </a:lnSpc>
            </a:pPr>
            <a:r>
              <a:rPr lang="en-GB" sz="1600" dirty="0">
                <a:latin typeface="+mn-lt"/>
              </a:rPr>
              <a:t>  </a:t>
            </a:r>
          </a:p>
          <a:p>
            <a:pPr>
              <a:lnSpc>
                <a:spcPct val="100000"/>
              </a:lnSpc>
              <a:buFont typeface="Arial" charset="0"/>
              <a:buChar char="•"/>
              <a:defRPr/>
            </a:pPr>
            <a:endParaRPr lang="en-GB" sz="1600" dirty="0">
              <a:latin typeface="+mn-lt"/>
            </a:endParaRPr>
          </a:p>
          <a:p>
            <a:pPr>
              <a:lnSpc>
                <a:spcPct val="100000"/>
              </a:lnSpc>
            </a:pPr>
            <a:endParaRPr lang="en-GB" sz="16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118339154"/>
              </p:ext>
            </p:extLst>
          </p:nvPr>
        </p:nvGraphicFramePr>
        <p:xfrm>
          <a:off x="375469" y="916940"/>
          <a:ext cx="8371366" cy="3632200"/>
        </p:xfrm>
        <a:graphic>
          <a:graphicData uri="http://schemas.openxmlformats.org/drawingml/2006/table">
            <a:tbl>
              <a:tblPr firstRow="1" bandRow="1">
                <a:tableStyleId>{5C22544A-7EE6-4342-B048-85BDC9FD1C3A}</a:tableStyleId>
              </a:tblPr>
              <a:tblGrid>
                <a:gridCol w="4185683">
                  <a:extLst>
                    <a:ext uri="{9D8B030D-6E8A-4147-A177-3AD203B41FA5}">
                      <a16:colId xmlns:a16="http://schemas.microsoft.com/office/drawing/2014/main" val="20000"/>
                    </a:ext>
                  </a:extLst>
                </a:gridCol>
                <a:gridCol w="4185683">
                  <a:extLst>
                    <a:ext uri="{9D8B030D-6E8A-4147-A177-3AD203B41FA5}">
                      <a16:colId xmlns:a16="http://schemas.microsoft.com/office/drawing/2014/main" val="20001"/>
                    </a:ext>
                  </a:extLst>
                </a:gridCol>
              </a:tblGrid>
              <a:tr h="370840">
                <a:tc>
                  <a:txBody>
                    <a:bodyPr/>
                    <a:lstStyle/>
                    <a:p>
                      <a:r>
                        <a:rPr lang="en-GB" sz="1300" dirty="0"/>
                        <a:t>How it works</a:t>
                      </a:r>
                    </a:p>
                  </a:txBody>
                  <a:tcPr/>
                </a:tc>
                <a:tc>
                  <a:txBody>
                    <a:bodyPr/>
                    <a:lstStyle/>
                    <a:p>
                      <a:r>
                        <a:rPr lang="en-GB" sz="1300" dirty="0"/>
                        <a:t>How it’s helped</a:t>
                      </a:r>
                    </a:p>
                  </a:txBody>
                  <a:tcPr/>
                </a:tc>
                <a:extLst>
                  <a:ext uri="{0D108BD9-81ED-4DB2-BD59-A6C34878D82A}">
                    <a16:rowId xmlns:a16="http://schemas.microsoft.com/office/drawing/2014/main" val="10000"/>
                  </a:ext>
                </a:extLst>
              </a:tr>
              <a:tr h="370840">
                <a:tc>
                  <a:txBody>
                    <a:bodyPr/>
                    <a:lstStyle/>
                    <a:p>
                      <a:pPr marL="285750" indent="-285750">
                        <a:lnSpc>
                          <a:spcPct val="100000"/>
                        </a:lnSpc>
                        <a:buFont typeface="Arial" panose="020B0604020202020204" pitchFamily="34" charset="0"/>
                        <a:buChar char="•"/>
                      </a:pPr>
                      <a:r>
                        <a:rPr lang="en-GB" sz="1300" dirty="0">
                          <a:solidFill>
                            <a:schemeClr val="tx2"/>
                          </a:solidFill>
                          <a:latin typeface="+mn-lt"/>
                        </a:rPr>
                        <a:t>Local GPs (28 practices) operate 4 Hubs, each based in an existing general practice surgery</a:t>
                      </a:r>
                    </a:p>
                    <a:p>
                      <a:pPr marL="285750" indent="-285750" fontAlgn="base">
                        <a:lnSpc>
                          <a:spcPct val="100000"/>
                        </a:lnSpc>
                        <a:buFont typeface="Arial" panose="020B0604020202020204" pitchFamily="34" charset="0"/>
                        <a:buChar char="•"/>
                      </a:pPr>
                      <a:r>
                        <a:rPr lang="en-GB" sz="1300" dirty="0">
                          <a:solidFill>
                            <a:schemeClr val="tx2"/>
                          </a:solidFill>
                          <a:latin typeface="+mn-lt"/>
                        </a:rPr>
                        <a:t>Each Hub can access any patient’s notes (with their permission). Read and write interoperability between GP systems so instant updates and fully-coded entries. </a:t>
                      </a:r>
                    </a:p>
                    <a:p>
                      <a:pPr marL="285750" indent="-285750" fontAlgn="base">
                        <a:lnSpc>
                          <a:spcPct val="100000"/>
                        </a:lnSpc>
                        <a:buFont typeface="Arial" panose="020B0604020202020204" pitchFamily="34" charset="0"/>
                        <a:buChar char="•"/>
                      </a:pPr>
                      <a:r>
                        <a:rPr lang="en-GB" sz="1300" dirty="0">
                          <a:solidFill>
                            <a:schemeClr val="tx2"/>
                          </a:solidFill>
                          <a:latin typeface="+mn-lt"/>
                        </a:rPr>
                        <a:t>Practices triage calls, decide who can and should be seen at the Hub, and book the appointments. </a:t>
                      </a:r>
                    </a:p>
                    <a:p>
                      <a:pPr marL="285750" indent="-285750" fontAlgn="base">
                        <a:lnSpc>
                          <a:spcPct val="100000"/>
                        </a:lnSpc>
                        <a:buFont typeface="Arial" panose="020B0604020202020204" pitchFamily="34" charset="0"/>
                        <a:buChar char="•"/>
                      </a:pPr>
                      <a:r>
                        <a:rPr lang="en-GB" sz="1300" dirty="0">
                          <a:solidFill>
                            <a:schemeClr val="tx2"/>
                          </a:solidFill>
                          <a:latin typeface="+mn-lt"/>
                        </a:rPr>
                        <a:t>Hub GPs see 14 patients over 4 hours at 15 minute intervals. </a:t>
                      </a:r>
                    </a:p>
                    <a:p>
                      <a:pPr marL="285750" indent="-285750" fontAlgn="base">
                        <a:lnSpc>
                          <a:spcPct val="100000"/>
                        </a:lnSpc>
                        <a:buFont typeface="Arial" panose="020B0604020202020204" pitchFamily="34" charset="0"/>
                        <a:buChar char="•"/>
                      </a:pPr>
                      <a:r>
                        <a:rPr lang="en-GB" sz="1300" dirty="0">
                          <a:solidFill>
                            <a:schemeClr val="tx2"/>
                          </a:solidFill>
                          <a:latin typeface="+mn-lt"/>
                        </a:rPr>
                        <a:t>Practices meet regularly as localities to discuss the functioning of the Hubs, equity of access to appointments, and to develop the service. </a:t>
                      </a:r>
                    </a:p>
                    <a:p>
                      <a:pPr marL="285750" indent="-285750" fontAlgn="base">
                        <a:lnSpc>
                          <a:spcPct val="100000"/>
                        </a:lnSpc>
                        <a:buFont typeface="Arial" panose="020B0604020202020204" pitchFamily="34" charset="0"/>
                        <a:buChar char="•"/>
                      </a:pPr>
                      <a:r>
                        <a:rPr lang="en-GB" sz="1300" dirty="0">
                          <a:solidFill>
                            <a:schemeClr val="tx2"/>
                          </a:solidFill>
                          <a:latin typeface="+mn-lt"/>
                        </a:rPr>
                        <a:t>Extending access to support a local Pharmacy First project (to encourage patients to use pharmacy for minor health care issues), and discussing integration with out of hours services.</a:t>
                      </a:r>
                      <a:endParaRPr lang="en-GB" sz="1300" dirty="0">
                        <a:solidFill>
                          <a:schemeClr val="tx2"/>
                        </a:solidFill>
                      </a:endParaRPr>
                    </a:p>
                  </a:txBody>
                  <a:tcPr/>
                </a:tc>
                <a:tc>
                  <a:txBody>
                    <a:bodyPr/>
                    <a:lstStyle/>
                    <a:p>
                      <a:pPr marL="285750" indent="-285750" fontAlgn="base">
                        <a:lnSpc>
                          <a:spcPct val="100000"/>
                        </a:lnSpc>
                        <a:buFont typeface="Arial" panose="020B0604020202020204" pitchFamily="34" charset="0"/>
                        <a:buChar char="•"/>
                      </a:pPr>
                      <a:r>
                        <a:rPr lang="en-GB" sz="1300" dirty="0">
                          <a:solidFill>
                            <a:schemeClr val="tx2"/>
                          </a:solidFill>
                          <a:latin typeface="+mn-lt"/>
                        </a:rPr>
                        <a:t>Hubs add another 5-8% appointments in to the system – taking some strain off local general practice</a:t>
                      </a:r>
                    </a:p>
                    <a:p>
                      <a:pPr marL="285750" indent="-285750" fontAlgn="base">
                        <a:lnSpc>
                          <a:spcPct val="100000"/>
                        </a:lnSpc>
                        <a:buFont typeface="Arial" panose="020B0604020202020204" pitchFamily="34" charset="0"/>
                        <a:buChar char="•"/>
                      </a:pPr>
                      <a:r>
                        <a:rPr lang="en-GB" sz="1300" dirty="0">
                          <a:solidFill>
                            <a:schemeClr val="tx2"/>
                          </a:solidFill>
                          <a:latin typeface="+mn-lt"/>
                        </a:rPr>
                        <a:t>Stops extra appointment availability from driving further demand. </a:t>
                      </a:r>
                    </a:p>
                    <a:p>
                      <a:pPr marL="285750" indent="-285750" fontAlgn="base">
                        <a:lnSpc>
                          <a:spcPct val="100000"/>
                        </a:lnSpc>
                        <a:buFont typeface="Arial" panose="020B0604020202020204" pitchFamily="34" charset="0"/>
                        <a:buChar char="•"/>
                      </a:pPr>
                      <a:r>
                        <a:rPr lang="en-GB" sz="1300" dirty="0">
                          <a:solidFill>
                            <a:schemeClr val="tx2"/>
                          </a:solidFill>
                          <a:latin typeface="+mn-lt"/>
                        </a:rPr>
                        <a:t>Extra resilience </a:t>
                      </a:r>
                    </a:p>
                    <a:p>
                      <a:pPr marL="285750" indent="-285750" fontAlgn="base">
                        <a:lnSpc>
                          <a:spcPct val="100000"/>
                        </a:lnSpc>
                        <a:buFont typeface="Arial" panose="020B0604020202020204" pitchFamily="34" charset="0"/>
                        <a:buChar char="•"/>
                      </a:pPr>
                      <a:r>
                        <a:rPr lang="en-GB" sz="1300" dirty="0">
                          <a:solidFill>
                            <a:schemeClr val="tx2"/>
                          </a:solidFill>
                          <a:latin typeface="+mn-lt"/>
                        </a:rPr>
                        <a:t>Hubs have helped to smooth over periods of staff sickness or leave</a:t>
                      </a:r>
                    </a:p>
                    <a:p>
                      <a:pPr marL="285750" indent="-285750" fontAlgn="base">
                        <a:lnSpc>
                          <a:spcPct val="100000"/>
                        </a:lnSpc>
                        <a:buFont typeface="Arial" panose="020B0604020202020204" pitchFamily="34" charset="0"/>
                        <a:buChar char="•"/>
                      </a:pPr>
                      <a:r>
                        <a:rPr lang="en-GB" sz="1300" dirty="0">
                          <a:solidFill>
                            <a:schemeClr val="tx2"/>
                          </a:solidFill>
                          <a:latin typeface="+mn-lt"/>
                        </a:rPr>
                        <a:t>Positive impact on A&amp;E and urgent care numbers</a:t>
                      </a:r>
                    </a:p>
                    <a:p>
                      <a:pPr>
                        <a:lnSpc>
                          <a:spcPct val="100000"/>
                        </a:lnSpc>
                      </a:pPr>
                      <a:r>
                        <a:rPr lang="en-GB" sz="1300" dirty="0">
                          <a:solidFill>
                            <a:schemeClr val="tx2"/>
                          </a:solidFill>
                          <a:latin typeface="+mn-lt"/>
                        </a:rPr>
                        <a:t> </a:t>
                      </a:r>
                    </a:p>
                    <a:p>
                      <a:endParaRPr lang="en-GB" sz="1300" dirty="0">
                        <a:solidFill>
                          <a:schemeClr val="tx2"/>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013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80" y="132712"/>
            <a:ext cx="7581539" cy="432786"/>
          </a:xfrm>
        </p:spPr>
        <p:txBody>
          <a:bodyPr/>
          <a:lstStyle/>
          <a:p>
            <a:r>
              <a:rPr lang="en-GB" dirty="0">
                <a:solidFill>
                  <a:schemeClr val="tx2"/>
                </a:solidFill>
                <a:latin typeface="+mn-lt"/>
              </a:rPr>
              <a:t>The GP contract as part of a wider environment</a:t>
            </a:r>
          </a:p>
        </p:txBody>
      </p:sp>
      <p:sp>
        <p:nvSpPr>
          <p:cNvPr id="4" name="Date Placeholder 3"/>
          <p:cNvSpPr>
            <a:spLocks noGrp="1"/>
          </p:cNvSpPr>
          <p:nvPr>
            <p:ph type="dt" sz="half" idx="2"/>
          </p:nvPr>
        </p:nvSpPr>
        <p:spPr/>
        <p:txBody>
          <a:bodyPr/>
          <a:lstStyle/>
          <a:p>
            <a:fld id="{7560F7E0-9C0D-2D49-8531-0E815FA79E9D}"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5</a:t>
            </a:fld>
            <a:endParaRPr lang="en-GB" dirty="0"/>
          </a:p>
        </p:txBody>
      </p:sp>
      <p:sp>
        <p:nvSpPr>
          <p:cNvPr id="7" name="Rounded Rectangle 6"/>
          <p:cNvSpPr/>
          <p:nvPr/>
        </p:nvSpPr>
        <p:spPr>
          <a:xfrm>
            <a:off x="3949738" y="2166467"/>
            <a:ext cx="1205642" cy="806222"/>
          </a:xfrm>
          <a:prstGeom prst="roundRect">
            <a:avLst>
              <a:gd name="adj" fmla="val 10000"/>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numCol="1" anchor="t" anchorCtr="0"/>
          <a:lstStyle/>
          <a:p>
            <a:pPr algn="ctr"/>
            <a:r>
              <a:rPr lang="en-GB" sz="1600" b="1" dirty="0">
                <a:latin typeface="Calibri" panose="020F0502020204030204" pitchFamily="34" charset="0"/>
              </a:rPr>
              <a:t>GP practice core contract</a:t>
            </a:r>
          </a:p>
        </p:txBody>
      </p:sp>
      <p:sp>
        <p:nvSpPr>
          <p:cNvPr id="26" name="Down Arrow 25"/>
          <p:cNvSpPr/>
          <p:nvPr/>
        </p:nvSpPr>
        <p:spPr>
          <a:xfrm rot="14487292">
            <a:off x="3556751" y="2876083"/>
            <a:ext cx="236984" cy="8364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2" name="Flowchart: Alternate Process 21"/>
          <p:cNvSpPr/>
          <p:nvPr/>
        </p:nvSpPr>
        <p:spPr>
          <a:xfrm>
            <a:off x="6217450" y="2246139"/>
            <a:ext cx="1145376" cy="726551"/>
          </a:xfrm>
          <a:prstGeom prst="flowChartAlternateProcess">
            <a:avLst/>
          </a:prstGeom>
          <a:solidFill>
            <a:srgbClr val="92D050"/>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Calibri" panose="020F0502020204030204" pitchFamily="34" charset="0"/>
              </a:rPr>
              <a:t>Community nursing provider</a:t>
            </a:r>
          </a:p>
        </p:txBody>
      </p:sp>
      <p:sp>
        <p:nvSpPr>
          <p:cNvPr id="23" name="Up-Down Arrow 22"/>
          <p:cNvSpPr/>
          <p:nvPr/>
        </p:nvSpPr>
        <p:spPr>
          <a:xfrm rot="5400000">
            <a:off x="5603550" y="2133341"/>
            <a:ext cx="216024" cy="914401"/>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1" name="Up-Down Arrow 30"/>
          <p:cNvSpPr/>
          <p:nvPr/>
        </p:nvSpPr>
        <p:spPr>
          <a:xfrm rot="18573018">
            <a:off x="5134618" y="2904451"/>
            <a:ext cx="216024" cy="1063115"/>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3" name="Rounded Rectangle 32"/>
          <p:cNvSpPr/>
          <p:nvPr/>
        </p:nvSpPr>
        <p:spPr>
          <a:xfrm>
            <a:off x="1214151" y="2291653"/>
            <a:ext cx="1927000" cy="63552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Calibri" panose="020F0502020204030204" pitchFamily="34" charset="0"/>
              </a:rPr>
              <a:t>Networks/Federations MCP New models</a:t>
            </a:r>
          </a:p>
        </p:txBody>
      </p:sp>
      <p:sp>
        <p:nvSpPr>
          <p:cNvPr id="36" name="Right Arrow 35"/>
          <p:cNvSpPr/>
          <p:nvPr/>
        </p:nvSpPr>
        <p:spPr>
          <a:xfrm rot="5400000">
            <a:off x="3858404" y="1540878"/>
            <a:ext cx="715017" cy="26708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7" name="Up-Down Arrow 36"/>
          <p:cNvSpPr/>
          <p:nvPr/>
        </p:nvSpPr>
        <p:spPr>
          <a:xfrm>
            <a:off x="4443768" y="3057886"/>
            <a:ext cx="216024" cy="747518"/>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9" name="Flowchart: Alternate Process 28"/>
          <p:cNvSpPr/>
          <p:nvPr/>
        </p:nvSpPr>
        <p:spPr>
          <a:xfrm>
            <a:off x="3445086" y="677551"/>
            <a:ext cx="918102" cy="594066"/>
          </a:xfrm>
          <a:prstGeom prst="flowChartAlternateProcess">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latin typeface="Calibri" panose="020F0502020204030204" pitchFamily="34" charset="0"/>
              </a:rPr>
              <a:t>CCG</a:t>
            </a:r>
          </a:p>
        </p:txBody>
      </p:sp>
      <p:sp>
        <p:nvSpPr>
          <p:cNvPr id="30" name="TextBox 29"/>
          <p:cNvSpPr txBox="1"/>
          <p:nvPr/>
        </p:nvSpPr>
        <p:spPr>
          <a:xfrm>
            <a:off x="2900105" y="1280082"/>
            <a:ext cx="1234694" cy="692497"/>
          </a:xfrm>
          <a:prstGeom prst="rect">
            <a:avLst/>
          </a:prstGeom>
          <a:noFill/>
        </p:spPr>
        <p:txBody>
          <a:bodyPr wrap="square" rtlCol="0">
            <a:spAutoFit/>
          </a:bodyPr>
          <a:lstStyle/>
          <a:p>
            <a:pPr algn="r"/>
            <a:r>
              <a:rPr lang="en-GB" sz="1300" b="1" dirty="0">
                <a:solidFill>
                  <a:schemeClr val="tx2"/>
                </a:solidFill>
                <a:latin typeface="Calibri" panose="020F0502020204030204" pitchFamily="34" charset="0"/>
              </a:rPr>
              <a:t>Local commissioned services</a:t>
            </a:r>
          </a:p>
        </p:txBody>
      </p:sp>
      <p:sp>
        <p:nvSpPr>
          <p:cNvPr id="34" name="Flowchart: Alternate Process 33"/>
          <p:cNvSpPr/>
          <p:nvPr/>
        </p:nvSpPr>
        <p:spPr>
          <a:xfrm>
            <a:off x="6491581" y="870462"/>
            <a:ext cx="1132757" cy="651518"/>
          </a:xfrm>
          <a:prstGeom prst="flowChartAlternateProcess">
            <a:avLst/>
          </a:prstGeom>
          <a:solidFill>
            <a:schemeClr val="bg2">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latin typeface="Calibri" panose="020F0502020204030204" pitchFamily="34" charset="0"/>
              </a:rPr>
              <a:t>Hospitals </a:t>
            </a:r>
          </a:p>
        </p:txBody>
      </p:sp>
      <p:sp>
        <p:nvSpPr>
          <p:cNvPr id="38" name="Flowchart: Alternate Process 37"/>
          <p:cNvSpPr/>
          <p:nvPr/>
        </p:nvSpPr>
        <p:spPr>
          <a:xfrm>
            <a:off x="5714325" y="3495352"/>
            <a:ext cx="1592723" cy="540060"/>
          </a:xfrm>
          <a:prstGeom prst="flowChartAlternateProcess">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latin typeface="Calibri" panose="020F0502020204030204" pitchFamily="34" charset="0"/>
              </a:rPr>
              <a:t>Mental Health Services </a:t>
            </a:r>
          </a:p>
        </p:txBody>
      </p:sp>
      <p:sp>
        <p:nvSpPr>
          <p:cNvPr id="40" name="Flowchart: Alternate Process 39"/>
          <p:cNvSpPr/>
          <p:nvPr/>
        </p:nvSpPr>
        <p:spPr>
          <a:xfrm>
            <a:off x="1592172" y="1094576"/>
            <a:ext cx="1205669" cy="522651"/>
          </a:xfrm>
          <a:prstGeom prst="flowChartAlternateProcess">
            <a:avLst/>
          </a:prstGeom>
          <a:solidFill>
            <a:schemeClr val="accent2">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latin typeface="Calibri" panose="020F0502020204030204" pitchFamily="34" charset="0"/>
              </a:rPr>
              <a:t>Social Care</a:t>
            </a:r>
            <a:r>
              <a:rPr lang="en-GB" b="1" dirty="0">
                <a:latin typeface="Calibri" panose="020F0502020204030204" pitchFamily="34" charset="0"/>
              </a:rPr>
              <a:t> </a:t>
            </a:r>
          </a:p>
        </p:txBody>
      </p:sp>
      <p:sp>
        <p:nvSpPr>
          <p:cNvPr id="41" name="TextBox 40"/>
          <p:cNvSpPr txBox="1"/>
          <p:nvPr/>
        </p:nvSpPr>
        <p:spPr>
          <a:xfrm>
            <a:off x="5848448" y="1694762"/>
            <a:ext cx="1808174" cy="492443"/>
          </a:xfrm>
          <a:prstGeom prst="rect">
            <a:avLst/>
          </a:prstGeom>
          <a:noFill/>
        </p:spPr>
        <p:txBody>
          <a:bodyPr wrap="square" rtlCol="0">
            <a:spAutoFit/>
          </a:bodyPr>
          <a:lstStyle/>
          <a:p>
            <a:r>
              <a:rPr lang="en-GB" sz="1300" b="1" dirty="0">
                <a:solidFill>
                  <a:schemeClr val="tx2"/>
                </a:solidFill>
                <a:latin typeface="Calibri" panose="020F0502020204030204" pitchFamily="34" charset="0"/>
              </a:rPr>
              <a:t>Secondary to primary workload shift</a:t>
            </a:r>
          </a:p>
        </p:txBody>
      </p:sp>
      <p:sp>
        <p:nvSpPr>
          <p:cNvPr id="43" name="Flowchart: Alternate Process 42"/>
          <p:cNvSpPr/>
          <p:nvPr/>
        </p:nvSpPr>
        <p:spPr>
          <a:xfrm>
            <a:off x="4008031" y="3850700"/>
            <a:ext cx="1145376" cy="726551"/>
          </a:xfrm>
          <a:prstGeom prst="flowChartAlternateProcess">
            <a:avLst/>
          </a:prstGeom>
          <a:solidFill>
            <a:srgbClr val="92D050"/>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Calibri" panose="020F0502020204030204" pitchFamily="34" charset="0"/>
              </a:rPr>
              <a:t>Community pharmacy</a:t>
            </a:r>
          </a:p>
        </p:txBody>
      </p:sp>
      <p:sp>
        <p:nvSpPr>
          <p:cNvPr id="44" name="Flowchart: Alternate Process 43"/>
          <p:cNvSpPr/>
          <p:nvPr/>
        </p:nvSpPr>
        <p:spPr>
          <a:xfrm>
            <a:off x="1654980" y="3565321"/>
            <a:ext cx="1838451" cy="431356"/>
          </a:xfrm>
          <a:prstGeom prst="flowChartAlternateProcess">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latin typeface="Calibri" panose="020F0502020204030204" pitchFamily="34" charset="0"/>
              </a:rPr>
              <a:t>Patient demand</a:t>
            </a:r>
          </a:p>
        </p:txBody>
      </p:sp>
      <p:sp>
        <p:nvSpPr>
          <p:cNvPr id="45" name="Up-Down Arrow 44"/>
          <p:cNvSpPr/>
          <p:nvPr/>
        </p:nvSpPr>
        <p:spPr>
          <a:xfrm rot="7278048">
            <a:off x="3209398" y="1449488"/>
            <a:ext cx="216024" cy="1209053"/>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6" name="Up-Down Arrow 45"/>
          <p:cNvSpPr/>
          <p:nvPr/>
        </p:nvSpPr>
        <p:spPr>
          <a:xfrm rot="16200000">
            <a:off x="3421290" y="2279672"/>
            <a:ext cx="216024" cy="678234"/>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7" name="Up-Down Arrow 46"/>
          <p:cNvSpPr/>
          <p:nvPr/>
        </p:nvSpPr>
        <p:spPr>
          <a:xfrm rot="2977106">
            <a:off x="5715196" y="1033281"/>
            <a:ext cx="216024" cy="1571109"/>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4" name="Flowchart: Alternate Process 23"/>
          <p:cNvSpPr/>
          <p:nvPr/>
        </p:nvSpPr>
        <p:spPr>
          <a:xfrm>
            <a:off x="4500368" y="661398"/>
            <a:ext cx="1588201" cy="792814"/>
          </a:xfrm>
          <a:prstGeom prst="flowChartAlternateProcess">
            <a:avLst/>
          </a:prstGeom>
          <a:solidFill>
            <a:schemeClr val="accent4">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b="1" dirty="0">
              <a:latin typeface="Calibri" panose="020F0502020204030204" pitchFamily="34" charset="0"/>
            </a:endParaRPr>
          </a:p>
        </p:txBody>
      </p:sp>
      <p:sp>
        <p:nvSpPr>
          <p:cNvPr id="3" name="TextBox 2"/>
          <p:cNvSpPr txBox="1"/>
          <p:nvPr/>
        </p:nvSpPr>
        <p:spPr>
          <a:xfrm>
            <a:off x="4472067" y="813293"/>
            <a:ext cx="1644801" cy="535753"/>
          </a:xfrm>
          <a:prstGeom prst="rect">
            <a:avLst/>
          </a:prstGeom>
          <a:noFill/>
        </p:spPr>
        <p:txBody>
          <a:bodyPr wrap="square" rtlCol="0">
            <a:spAutoFit/>
          </a:bodyPr>
          <a:lstStyle/>
          <a:p>
            <a:pPr algn="ctr"/>
            <a:r>
              <a:rPr lang="en-GB" sz="1400" b="1" dirty="0">
                <a:solidFill>
                  <a:schemeClr val="bg1"/>
                </a:solidFill>
              </a:rPr>
              <a:t>Sessional/chambers/portfolio GPs</a:t>
            </a:r>
          </a:p>
        </p:txBody>
      </p:sp>
      <p:sp>
        <p:nvSpPr>
          <p:cNvPr id="27" name="Up-Down Arrow 26"/>
          <p:cNvSpPr/>
          <p:nvPr/>
        </p:nvSpPr>
        <p:spPr>
          <a:xfrm rot="953830">
            <a:off x="4943865" y="1500194"/>
            <a:ext cx="120118" cy="644479"/>
          </a:xfrm>
          <a:prstGeom prst="up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74806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905058" cy="493819"/>
          </a:xfrm>
        </p:spPr>
        <p:txBody>
          <a:bodyPr/>
          <a:lstStyle/>
          <a:p>
            <a:r>
              <a:rPr lang="en-GB" dirty="0">
                <a:solidFill>
                  <a:schemeClr val="tx2"/>
                </a:solidFill>
              </a:rPr>
              <a:t>Case Study (Super-partnership): Birmingham</a:t>
            </a:r>
          </a:p>
        </p:txBody>
      </p:sp>
      <p:sp>
        <p:nvSpPr>
          <p:cNvPr id="3" name="Content Placeholder 2"/>
          <p:cNvSpPr>
            <a:spLocks noGrp="1"/>
          </p:cNvSpPr>
          <p:nvPr>
            <p:ph idx="1"/>
          </p:nvPr>
        </p:nvSpPr>
        <p:spPr>
          <a:xfrm>
            <a:off x="375469" y="820738"/>
            <a:ext cx="7917632" cy="3498387"/>
          </a:xfrm>
        </p:spPr>
        <p:txBody>
          <a:bodyPr/>
          <a:lstStyle/>
          <a:p>
            <a:pPr fontAlgn="base">
              <a:lnSpc>
                <a:spcPct val="100000"/>
              </a:lnSpc>
            </a:pPr>
            <a:r>
              <a:rPr lang="en-GB" sz="1600" dirty="0">
                <a:latin typeface="+mn-lt"/>
              </a:rPr>
              <a:t>  </a:t>
            </a:r>
          </a:p>
          <a:p>
            <a:pPr>
              <a:lnSpc>
                <a:spcPct val="100000"/>
              </a:lnSpc>
              <a:buFont typeface="Arial" charset="0"/>
              <a:buChar char="•"/>
              <a:defRPr/>
            </a:pPr>
            <a:endParaRPr lang="en-GB" sz="1600" dirty="0">
              <a:latin typeface="+mn-lt"/>
            </a:endParaRPr>
          </a:p>
          <a:p>
            <a:pPr>
              <a:lnSpc>
                <a:spcPct val="100000"/>
              </a:lnSpc>
            </a:pPr>
            <a:endParaRPr lang="en-GB" sz="16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50</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537369748"/>
              </p:ext>
            </p:extLst>
          </p:nvPr>
        </p:nvGraphicFramePr>
        <p:xfrm>
          <a:off x="375469" y="820738"/>
          <a:ext cx="8371366" cy="3830320"/>
        </p:xfrm>
        <a:graphic>
          <a:graphicData uri="http://schemas.openxmlformats.org/drawingml/2006/table">
            <a:tbl>
              <a:tblPr firstRow="1" bandRow="1">
                <a:tableStyleId>{5C22544A-7EE6-4342-B048-85BDC9FD1C3A}</a:tableStyleId>
              </a:tblPr>
              <a:tblGrid>
                <a:gridCol w="4185683">
                  <a:extLst>
                    <a:ext uri="{9D8B030D-6E8A-4147-A177-3AD203B41FA5}">
                      <a16:colId xmlns:a16="http://schemas.microsoft.com/office/drawing/2014/main" val="20000"/>
                    </a:ext>
                  </a:extLst>
                </a:gridCol>
                <a:gridCol w="4185683">
                  <a:extLst>
                    <a:ext uri="{9D8B030D-6E8A-4147-A177-3AD203B41FA5}">
                      <a16:colId xmlns:a16="http://schemas.microsoft.com/office/drawing/2014/main" val="20001"/>
                    </a:ext>
                  </a:extLst>
                </a:gridCol>
              </a:tblGrid>
              <a:tr h="370840">
                <a:tc>
                  <a:txBody>
                    <a:bodyPr/>
                    <a:lstStyle/>
                    <a:p>
                      <a:r>
                        <a:rPr lang="en-GB" sz="1300" dirty="0"/>
                        <a:t>How it works</a:t>
                      </a:r>
                    </a:p>
                  </a:txBody>
                  <a:tcPr/>
                </a:tc>
                <a:tc>
                  <a:txBody>
                    <a:bodyPr/>
                    <a:lstStyle/>
                    <a:p>
                      <a:r>
                        <a:rPr lang="en-GB" sz="1300" dirty="0"/>
                        <a:t>How it’s helped</a:t>
                      </a:r>
                    </a:p>
                  </a:txBody>
                  <a:tcPr/>
                </a:tc>
                <a:extLst>
                  <a:ext uri="{0D108BD9-81ED-4DB2-BD59-A6C34878D82A}">
                    <a16:rowId xmlns:a16="http://schemas.microsoft.com/office/drawing/2014/main" val="10000"/>
                  </a:ext>
                </a:extLst>
              </a:tr>
              <a:tr h="370840">
                <a:tc>
                  <a:txBody>
                    <a:bodyPr/>
                    <a:lstStyle/>
                    <a:p>
                      <a:pPr marL="285750" indent="-285750">
                        <a:lnSpc>
                          <a:spcPct val="100000"/>
                        </a:lnSpc>
                        <a:buFont typeface="Arial" panose="020B0604020202020204" pitchFamily="34" charset="0"/>
                        <a:buChar char="•"/>
                      </a:pPr>
                      <a:r>
                        <a:rPr lang="en-US" sz="1300" dirty="0">
                          <a:solidFill>
                            <a:schemeClr val="tx2"/>
                          </a:solidFill>
                        </a:rPr>
                        <a:t>33 practices</a:t>
                      </a:r>
                    </a:p>
                    <a:p>
                      <a:pPr marL="285750" indent="-285750">
                        <a:lnSpc>
                          <a:spcPct val="100000"/>
                        </a:lnSpc>
                        <a:buFont typeface="Arial" panose="020B0604020202020204" pitchFamily="34" charset="0"/>
                        <a:buChar char="•"/>
                      </a:pPr>
                      <a:r>
                        <a:rPr lang="en-US" sz="1300" dirty="0">
                          <a:solidFill>
                            <a:schemeClr val="tx2"/>
                          </a:solidFill>
                        </a:rPr>
                        <a:t>Population covered 290,0000 and growing with a number of practices going through "due diligence.'</a:t>
                      </a:r>
                    </a:p>
                    <a:p>
                      <a:pPr marL="285750" indent="-285750">
                        <a:lnSpc>
                          <a:spcPct val="100000"/>
                        </a:lnSpc>
                        <a:buFont typeface="Arial" panose="020B0604020202020204" pitchFamily="34" charset="0"/>
                        <a:buChar char="•"/>
                      </a:pPr>
                      <a:r>
                        <a:rPr lang="en-US" sz="1300" dirty="0">
                          <a:solidFill>
                            <a:schemeClr val="tx2"/>
                          </a:solidFill>
                        </a:rPr>
                        <a:t>Profit Centre model, common in industry, rare in medicine.</a:t>
                      </a:r>
                    </a:p>
                    <a:p>
                      <a:pPr marL="285750" indent="-285750">
                        <a:lnSpc>
                          <a:spcPct val="100000"/>
                        </a:lnSpc>
                        <a:buFont typeface="Arial" panose="020B0604020202020204" pitchFamily="34" charset="0"/>
                        <a:buChar char="•"/>
                      </a:pPr>
                      <a:r>
                        <a:rPr lang="en-US" sz="1300" dirty="0">
                          <a:solidFill>
                            <a:schemeClr val="tx2"/>
                          </a:solidFill>
                        </a:rPr>
                        <a:t>Single partnership, with original contracts held centrally in trust.</a:t>
                      </a:r>
                    </a:p>
                    <a:p>
                      <a:pPr marL="285750" indent="-285750">
                        <a:lnSpc>
                          <a:spcPct val="100000"/>
                        </a:lnSpc>
                        <a:buFont typeface="Arial" panose="020B0604020202020204" pitchFamily="34" charset="0"/>
                        <a:buChar char="•"/>
                      </a:pPr>
                      <a:r>
                        <a:rPr lang="en-US" sz="1300" dirty="0">
                          <a:solidFill>
                            <a:schemeClr val="tx2"/>
                          </a:solidFill>
                        </a:rPr>
                        <a:t>Small central corporate team paid for by levy of £2 per patient (tax deductible)</a:t>
                      </a:r>
                    </a:p>
                    <a:p>
                      <a:pPr marL="285750" indent="-285750">
                        <a:lnSpc>
                          <a:spcPct val="100000"/>
                        </a:lnSpc>
                        <a:buFont typeface="Arial" panose="020B0604020202020204" pitchFamily="34" charset="0"/>
                        <a:buChar char="•"/>
                      </a:pPr>
                      <a:r>
                        <a:rPr lang="en-US" sz="1300" dirty="0">
                          <a:solidFill>
                            <a:schemeClr val="tx2"/>
                          </a:solidFill>
                        </a:rPr>
                        <a:t>Elected board of 7 GPs from across the partnership.</a:t>
                      </a:r>
                    </a:p>
                    <a:p>
                      <a:pPr marL="285750" indent="-285750">
                        <a:lnSpc>
                          <a:spcPct val="100000"/>
                        </a:lnSpc>
                        <a:buFont typeface="Arial" panose="020B0604020202020204" pitchFamily="34" charset="0"/>
                        <a:buChar char="•"/>
                      </a:pPr>
                      <a:r>
                        <a:rPr lang="en-US" sz="1300" dirty="0">
                          <a:solidFill>
                            <a:schemeClr val="tx2"/>
                          </a:solidFill>
                        </a:rPr>
                        <a:t>Considerable local autonomy (both managerially and financially) with added advantages of being part of a very large partnership.</a:t>
                      </a:r>
                    </a:p>
                    <a:p>
                      <a:pPr marL="285750" indent="-285750">
                        <a:lnSpc>
                          <a:spcPct val="100000"/>
                        </a:lnSpc>
                        <a:buFont typeface="Arial" panose="020B0604020202020204" pitchFamily="34" charset="0"/>
                        <a:buChar char="•"/>
                      </a:pPr>
                      <a:endParaRPr lang="en-GB" sz="1300" dirty="0">
                        <a:solidFill>
                          <a:schemeClr val="tx2"/>
                        </a:solidFill>
                      </a:endParaRPr>
                    </a:p>
                  </a:txBody>
                  <a:tcPr/>
                </a:tc>
                <a:tc>
                  <a:txBody>
                    <a:bodyPr/>
                    <a:lstStyle/>
                    <a:p>
                      <a:pPr marL="285750" indent="-285750">
                        <a:buFont typeface="Arial" panose="020B0604020202020204" pitchFamily="34" charset="0"/>
                        <a:buChar char="•"/>
                      </a:pPr>
                      <a:r>
                        <a:rPr lang="en-US" sz="1300" dirty="0">
                          <a:solidFill>
                            <a:schemeClr val="tx2"/>
                          </a:solidFill>
                        </a:rPr>
                        <a:t>Single CQC registration, with light touch inspection as per GPFV.</a:t>
                      </a:r>
                    </a:p>
                    <a:p>
                      <a:pPr marL="285750" indent="-285750">
                        <a:buFont typeface="Arial" panose="020B0604020202020204" pitchFamily="34" charset="0"/>
                        <a:buChar char="•"/>
                      </a:pPr>
                      <a:r>
                        <a:rPr lang="en-US" sz="1300" dirty="0">
                          <a:solidFill>
                            <a:schemeClr val="tx2"/>
                          </a:solidFill>
                        </a:rPr>
                        <a:t>Practice quality and support team to reduce duplication and bureaucracy in practice.</a:t>
                      </a:r>
                    </a:p>
                    <a:p>
                      <a:pPr marL="285750" indent="-285750">
                        <a:buFont typeface="Arial" panose="020B0604020202020204" pitchFamily="34" charset="0"/>
                        <a:buChar char="•"/>
                      </a:pPr>
                      <a:r>
                        <a:rPr lang="en-US" sz="1300" dirty="0">
                          <a:solidFill>
                            <a:schemeClr val="tx2"/>
                          </a:solidFill>
                        </a:rPr>
                        <a:t>Sustainable workforce model, starting with internal bank and Salaried Doctor pool to reduce locum costs and increase quality.</a:t>
                      </a:r>
                    </a:p>
                    <a:p>
                      <a:pPr marL="285750" indent="-285750">
                        <a:buFont typeface="Arial" panose="020B0604020202020204" pitchFamily="34" charset="0"/>
                        <a:buChar char="•"/>
                      </a:pPr>
                      <a:r>
                        <a:rPr lang="en-US" sz="1300" dirty="0">
                          <a:solidFill>
                            <a:schemeClr val="tx2"/>
                          </a:solidFill>
                        </a:rPr>
                        <a:t>Reduction in medical indemnity costs and investment in training.</a:t>
                      </a:r>
                    </a:p>
                    <a:p>
                      <a:pPr marL="285750" indent="-285750">
                        <a:buFont typeface="Arial" panose="020B0604020202020204" pitchFamily="34" charset="0"/>
                        <a:buChar char="•"/>
                      </a:pPr>
                      <a:r>
                        <a:rPr lang="en-US" sz="1300" dirty="0">
                          <a:solidFill>
                            <a:schemeClr val="tx2"/>
                          </a:solidFill>
                        </a:rPr>
                        <a:t>Central accounting and banking with monthly management accounts and quarterly benchmarking.</a:t>
                      </a:r>
                    </a:p>
                    <a:p>
                      <a:pPr marL="285750" indent="-285750">
                        <a:buFont typeface="Arial" panose="020B0604020202020204" pitchFamily="34" charset="0"/>
                        <a:buChar char="•"/>
                      </a:pPr>
                      <a:r>
                        <a:rPr lang="en-US" sz="1300" dirty="0">
                          <a:solidFill>
                            <a:schemeClr val="tx2"/>
                          </a:solidFill>
                        </a:rPr>
                        <a:t>Access to buyers scheme discounts.</a:t>
                      </a:r>
                    </a:p>
                    <a:p>
                      <a:pPr marL="285750" indent="-285750">
                        <a:buFont typeface="Arial" panose="020B0604020202020204" pitchFamily="34" charset="0"/>
                        <a:buChar char="•"/>
                      </a:pPr>
                      <a:r>
                        <a:rPr lang="en-US" sz="1300" dirty="0">
                          <a:solidFill>
                            <a:schemeClr val="tx2"/>
                          </a:solidFill>
                        </a:rPr>
                        <a:t>Increased resilience with peer support from other practices.</a:t>
                      </a:r>
                    </a:p>
                    <a:p>
                      <a:pPr marL="285750" indent="-285750">
                        <a:buFont typeface="Arial" panose="020B0604020202020204" pitchFamily="34" charset="0"/>
                        <a:buChar char="•"/>
                      </a:pPr>
                      <a:r>
                        <a:rPr lang="en-US" sz="1300" dirty="0">
                          <a:solidFill>
                            <a:schemeClr val="tx2"/>
                          </a:solidFill>
                        </a:rPr>
                        <a:t>Opportunity for further closer merger and sharing of back office functions</a:t>
                      </a:r>
                    </a:p>
                    <a:p>
                      <a:pPr marL="285750" indent="-285750">
                        <a:buFont typeface="Arial" panose="020B0604020202020204" pitchFamily="34" charset="0"/>
                        <a:buChar char="•"/>
                      </a:pPr>
                      <a:r>
                        <a:rPr lang="en-US" sz="1300" dirty="0">
                          <a:solidFill>
                            <a:schemeClr val="tx2"/>
                          </a:solidFill>
                        </a:rPr>
                        <a:t>Greater local and also national influence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2302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chemeClr val="tx2"/>
                </a:solidFill>
              </a:rPr>
              <a:t>GPC/LMC partnership</a:t>
            </a:r>
          </a:p>
        </p:txBody>
      </p:sp>
      <p:sp>
        <p:nvSpPr>
          <p:cNvPr id="3" name="Content Placeholder 2"/>
          <p:cNvSpPr>
            <a:spLocks noGrp="1"/>
          </p:cNvSpPr>
          <p:nvPr>
            <p:ph idx="1"/>
          </p:nvPr>
        </p:nvSpPr>
        <p:spPr>
          <a:xfrm>
            <a:off x="375469" y="1009816"/>
            <a:ext cx="7679202" cy="3309309"/>
          </a:xfrm>
        </p:spPr>
        <p:txBody>
          <a:bodyPr/>
          <a:lstStyle/>
          <a:p>
            <a:pPr marL="342900" indent="-342900">
              <a:lnSpc>
                <a:spcPct val="100000"/>
              </a:lnSpc>
              <a:buFont typeface="Arial" panose="020B0604020202020204" pitchFamily="34" charset="0"/>
              <a:buChar char="•"/>
            </a:pPr>
            <a:r>
              <a:rPr lang="en-GB" sz="1800" dirty="0">
                <a:solidFill>
                  <a:schemeClr val="tx2"/>
                </a:solidFill>
                <a:latin typeface="+mn-lt"/>
              </a:rPr>
              <a:t>Increased and more timely guidance and support</a:t>
            </a:r>
          </a:p>
          <a:p>
            <a:pPr marL="342900" indent="-342900">
              <a:lnSpc>
                <a:spcPct val="100000"/>
              </a:lnSpc>
              <a:buFont typeface="Arial" panose="020B0604020202020204" pitchFamily="34" charset="0"/>
              <a:buChar char="•"/>
            </a:pPr>
            <a:r>
              <a:rPr lang="en-GB" sz="1800" dirty="0">
                <a:solidFill>
                  <a:schemeClr val="tx2"/>
                </a:solidFill>
                <a:latin typeface="+mn-lt"/>
              </a:rPr>
              <a:t>Input from lead LMCs e.g. Humberside LMC paper on GPFV funding stream; NHS property lease</a:t>
            </a:r>
          </a:p>
          <a:p>
            <a:pPr marL="342900" indent="-342900">
              <a:lnSpc>
                <a:spcPct val="100000"/>
              </a:lnSpc>
              <a:buFont typeface="Arial" panose="020B0604020202020204" pitchFamily="34" charset="0"/>
              <a:buChar char="•"/>
            </a:pPr>
            <a:r>
              <a:rPr lang="en-GB" sz="1800" dirty="0">
                <a:solidFill>
                  <a:schemeClr val="tx2"/>
                </a:solidFill>
                <a:latin typeface="+mn-lt"/>
              </a:rPr>
              <a:t>LMC reference group interface with NHS England</a:t>
            </a:r>
          </a:p>
          <a:p>
            <a:pPr marL="342900" indent="-342900">
              <a:lnSpc>
                <a:spcPct val="100000"/>
              </a:lnSpc>
              <a:buFont typeface="Arial" panose="020B0604020202020204" pitchFamily="34" charset="0"/>
              <a:buChar char="•"/>
            </a:pPr>
            <a:r>
              <a:rPr lang="en-GB" sz="1800" dirty="0">
                <a:solidFill>
                  <a:schemeClr val="tx2"/>
                </a:solidFill>
                <a:latin typeface="+mn-lt"/>
              </a:rPr>
              <a:t>More regular executive updates; planning webinars</a:t>
            </a:r>
          </a:p>
          <a:p>
            <a:pPr marL="342900" indent="-342900">
              <a:lnSpc>
                <a:spcPct val="100000"/>
              </a:lnSpc>
              <a:buFont typeface="Arial" panose="020B0604020202020204" pitchFamily="34" charset="0"/>
              <a:buChar char="•"/>
            </a:pPr>
            <a:r>
              <a:rPr lang="en-GB" sz="1800" dirty="0">
                <a:solidFill>
                  <a:schemeClr val="tx2"/>
                </a:solidFill>
                <a:latin typeface="+mn-lt"/>
              </a:rPr>
              <a:t>LMC events: </a:t>
            </a:r>
            <a:r>
              <a:rPr lang="en-GB" sz="1800" b="1" dirty="0">
                <a:solidFill>
                  <a:schemeClr val="tx2"/>
                </a:solidFill>
                <a:latin typeface="+mn-lt"/>
              </a:rPr>
              <a:t>Working at scale conference 23 February 2017</a:t>
            </a:r>
          </a:p>
          <a:p>
            <a:pPr marL="342900" indent="-342900">
              <a:lnSpc>
                <a:spcPct val="100000"/>
              </a:lnSpc>
              <a:buFont typeface="Arial" panose="020B0604020202020204" pitchFamily="34" charset="0"/>
              <a:buChar char="•"/>
            </a:pPr>
            <a:r>
              <a:rPr lang="en-GB" sz="1800" dirty="0">
                <a:solidFill>
                  <a:schemeClr val="tx2"/>
                </a:solidFill>
                <a:latin typeface="+mn-lt"/>
              </a:rPr>
              <a:t>GPFV implementation and workload management conference planned April 2017</a:t>
            </a:r>
          </a:p>
          <a:p>
            <a:pPr marL="342900" indent="-342900">
              <a:lnSpc>
                <a:spcPct val="100000"/>
              </a:lnSpc>
              <a:buFont typeface="Arial" panose="020B0604020202020204" pitchFamily="34" charset="0"/>
              <a:buChar char="•"/>
            </a:pPr>
            <a:endParaRPr lang="en-GB" sz="2400" dirty="0"/>
          </a:p>
          <a:p>
            <a:pPr marL="342900" indent="-342900">
              <a:lnSpc>
                <a:spcPct val="100000"/>
              </a:lnSpc>
              <a:buFont typeface="Arial" panose="020B0604020202020204" pitchFamily="34" charset="0"/>
              <a:buChar char="•"/>
            </a:pPr>
            <a:endParaRPr lang="en-GB" sz="2400"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51</a:t>
            </a:fld>
            <a:endParaRPr lang="en-GB" dirty="0"/>
          </a:p>
        </p:txBody>
      </p:sp>
    </p:spTree>
    <p:extLst>
      <p:ext uri="{BB962C8B-B14F-4D97-AF65-F5344CB8AC3E}">
        <p14:creationId xmlns:p14="http://schemas.microsoft.com/office/powerpoint/2010/main" val="1804647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186197"/>
            <a:ext cx="7618920" cy="493819"/>
          </a:xfrm>
        </p:spPr>
        <p:txBody>
          <a:bodyPr/>
          <a:lstStyle/>
          <a:p>
            <a:pPr algn="ctr"/>
            <a:r>
              <a:rPr lang="en-GB" dirty="0">
                <a:solidFill>
                  <a:schemeClr val="tx2"/>
                </a:solidFill>
              </a:rPr>
              <a:t>Supporting LMCs Guidance produced for LMCs since January 2016</a:t>
            </a:r>
          </a:p>
        </p:txBody>
      </p:sp>
      <p:sp>
        <p:nvSpPr>
          <p:cNvPr id="3" name="Content Placeholder 2"/>
          <p:cNvSpPr>
            <a:spLocks noGrp="1"/>
          </p:cNvSpPr>
          <p:nvPr>
            <p:ph idx="1"/>
          </p:nvPr>
        </p:nvSpPr>
        <p:spPr>
          <a:xfrm>
            <a:off x="161381" y="1114941"/>
            <a:ext cx="8072245" cy="4548212"/>
          </a:xfrm>
        </p:spPr>
        <p:txBody>
          <a:bodyPr/>
          <a:lstStyle/>
          <a:p>
            <a:pPr marL="171450" indent="-171450">
              <a:buFont typeface="Arial" panose="020B0604020202020204" pitchFamily="34" charset="0"/>
              <a:buChar char="•"/>
            </a:pPr>
            <a:r>
              <a:rPr lang="en-US" sz="1800" dirty="0">
                <a:solidFill>
                  <a:schemeClr val="tx2"/>
                </a:solidFill>
                <a:latin typeface="+mn-lt"/>
              </a:rPr>
              <a:t>Focus on funding support from the GPFV</a:t>
            </a:r>
          </a:p>
          <a:p>
            <a:pPr marL="171450" indent="-171450">
              <a:buFont typeface="Arial" panose="020B0604020202020204" pitchFamily="34" charset="0"/>
              <a:buChar char="•"/>
            </a:pPr>
            <a:r>
              <a:rPr lang="en-US" sz="1800" dirty="0">
                <a:solidFill>
                  <a:schemeClr val="tx2"/>
                </a:solidFill>
                <a:latin typeface="+mn-lt"/>
              </a:rPr>
              <a:t>Co-commissioning guidance</a:t>
            </a:r>
          </a:p>
          <a:p>
            <a:pPr marL="171450" indent="-171450">
              <a:buFont typeface="Arial" panose="020B0604020202020204" pitchFamily="34" charset="0"/>
              <a:buChar char="•"/>
            </a:pPr>
            <a:r>
              <a:rPr lang="en-US" sz="1800" dirty="0">
                <a:solidFill>
                  <a:schemeClr val="tx2"/>
                </a:solidFill>
                <a:latin typeface="+mn-lt"/>
              </a:rPr>
              <a:t>GMS Contract and PMS comparison document for LMCs</a:t>
            </a:r>
          </a:p>
          <a:p>
            <a:pPr marL="171450" indent="-171450">
              <a:buFont typeface="Arial" panose="020B0604020202020204" pitchFamily="34" charset="0"/>
              <a:buChar char="•"/>
            </a:pPr>
            <a:r>
              <a:rPr lang="en-US" sz="1800" dirty="0">
                <a:solidFill>
                  <a:schemeClr val="tx2"/>
                </a:solidFill>
                <a:latin typeface="+mn-lt"/>
              </a:rPr>
              <a:t>Physiotherapy guidance and cost calculator</a:t>
            </a:r>
          </a:p>
          <a:p>
            <a:pPr marL="171450" indent="-171450">
              <a:buFont typeface="Arial" panose="020B0604020202020204" pitchFamily="34" charset="0"/>
              <a:buChar char="•"/>
            </a:pPr>
            <a:r>
              <a:rPr lang="en-US" sz="1800" dirty="0">
                <a:solidFill>
                  <a:schemeClr val="tx2"/>
                </a:solidFill>
                <a:latin typeface="+mn-lt"/>
              </a:rPr>
              <a:t>Focus on the publication of earnings</a:t>
            </a:r>
          </a:p>
          <a:p>
            <a:pPr marL="171450" indent="-171450">
              <a:buFont typeface="Arial" panose="020B0604020202020204" pitchFamily="34" charset="0"/>
              <a:buChar char="•"/>
            </a:pPr>
            <a:r>
              <a:rPr lang="en-US" sz="1800" dirty="0">
                <a:solidFill>
                  <a:schemeClr val="tx2"/>
                </a:solidFill>
                <a:latin typeface="+mn-lt"/>
              </a:rPr>
              <a:t>Guidance on urgent prescription</a:t>
            </a:r>
          </a:p>
          <a:p>
            <a:pPr marL="171450" indent="-171450">
              <a:buFont typeface="Arial" panose="020B0604020202020204" pitchFamily="34" charset="0"/>
              <a:buChar char="•"/>
            </a:pPr>
            <a:r>
              <a:rPr lang="en-US" sz="1800" dirty="0">
                <a:solidFill>
                  <a:schemeClr val="tx2"/>
                </a:solidFill>
                <a:latin typeface="+mn-lt"/>
              </a:rPr>
              <a:t>Service charges</a:t>
            </a:r>
          </a:p>
          <a:p>
            <a:pPr marL="171450" indent="-171450">
              <a:buFont typeface="Arial" panose="020B0604020202020204" pitchFamily="34" charset="0"/>
              <a:buChar char="•"/>
            </a:pPr>
            <a:r>
              <a:rPr lang="en-US" sz="1800" dirty="0">
                <a:solidFill>
                  <a:schemeClr val="tx2"/>
                </a:solidFill>
                <a:latin typeface="+mn-lt"/>
              </a:rPr>
              <a:t>NHSPS lease guidance</a:t>
            </a:r>
          </a:p>
          <a:p>
            <a:pPr marL="171450" indent="-171450">
              <a:buFont typeface="Arial" panose="020B0604020202020204" pitchFamily="34" charset="0"/>
              <a:buChar char="•"/>
            </a:pPr>
            <a:r>
              <a:rPr lang="en-US" sz="1800" dirty="0">
                <a:solidFill>
                  <a:schemeClr val="tx2"/>
                </a:solidFill>
                <a:latin typeface="+mn-lt"/>
              </a:rPr>
              <a:t>Gender incongruence</a:t>
            </a:r>
          </a:p>
          <a:p>
            <a:pPr marL="171450" indent="-171450">
              <a:buFont typeface="Arial" panose="020B0604020202020204" pitchFamily="34" charset="0"/>
              <a:buChar char="•"/>
            </a:pPr>
            <a:r>
              <a:rPr lang="en-US" sz="1800" dirty="0">
                <a:solidFill>
                  <a:schemeClr val="tx2"/>
                </a:solidFill>
                <a:latin typeface="+mn-lt"/>
              </a:rPr>
              <a:t>Focus on the NHS England General Practice Forward View</a:t>
            </a:r>
          </a:p>
          <a:p>
            <a:pPr marL="171450" indent="-171450">
              <a:buFont typeface="Arial" panose="020B0604020202020204" pitchFamily="34" charset="0"/>
              <a:buChar char="•"/>
            </a:pPr>
            <a:r>
              <a:rPr lang="en-US" sz="1800" dirty="0">
                <a:solidFill>
                  <a:schemeClr val="tx2"/>
                </a:solidFill>
                <a:latin typeface="+mn-lt"/>
              </a:rPr>
              <a:t>GP locum chambers guidance</a:t>
            </a:r>
          </a:p>
          <a:p>
            <a:pPr marL="171450" indent="-171450">
              <a:buFont typeface="Arial" panose="020B0604020202020204" pitchFamily="34" charset="0"/>
              <a:buChar char="•"/>
            </a:pPr>
            <a:r>
              <a:rPr lang="en-US" sz="1800" dirty="0">
                <a:solidFill>
                  <a:schemeClr val="tx2"/>
                </a:solidFill>
                <a:latin typeface="+mn-lt"/>
              </a:rPr>
              <a:t>Template lease for GP premises, and associated guidance</a:t>
            </a:r>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52</a:t>
            </a:fld>
            <a:endParaRPr lang="en-GB" dirty="0"/>
          </a:p>
        </p:txBody>
      </p:sp>
      <p:sp>
        <p:nvSpPr>
          <p:cNvPr id="7" name="Rectangle 6"/>
          <p:cNvSpPr/>
          <p:nvPr/>
        </p:nvSpPr>
        <p:spPr>
          <a:xfrm>
            <a:off x="5598010" y="1114941"/>
            <a:ext cx="3545990" cy="4370427"/>
          </a:xfrm>
          <a:prstGeom prst="rect">
            <a:avLst/>
          </a:prstGeom>
        </p:spPr>
        <p:txBody>
          <a:bodyPr wrap="square">
            <a:spAutoFit/>
          </a:bodyPr>
          <a:lstStyle/>
          <a:p>
            <a:pPr marL="171450" lvl="0" indent="-171450">
              <a:spcAft>
                <a:spcPts val="0"/>
              </a:spcAft>
              <a:buFont typeface="Arial" panose="020B0604020202020204" pitchFamily="34" charset="0"/>
              <a:buChar char="•"/>
            </a:pPr>
            <a:r>
              <a:rPr lang="en-GB" dirty="0">
                <a:solidFill>
                  <a:schemeClr val="tx2"/>
                </a:solidFill>
                <a:ea typeface="Calibri" panose="020F0502020204030204" pitchFamily="34" charset="0"/>
                <a:cs typeface="Times New Roman" panose="02020603050405020304" pitchFamily="18" charset="0"/>
              </a:rPr>
              <a:t>Patient registration</a:t>
            </a:r>
          </a:p>
          <a:p>
            <a:pPr marL="171450" lvl="0" indent="-171450">
              <a:spcAft>
                <a:spcPts val="0"/>
              </a:spcAft>
              <a:buFont typeface="Arial" panose="020B0604020202020204" pitchFamily="34" charset="0"/>
              <a:buChar char="•"/>
            </a:pPr>
            <a:r>
              <a:rPr lang="en-GB" dirty="0">
                <a:solidFill>
                  <a:schemeClr val="tx2"/>
                </a:solidFill>
                <a:ea typeface="Calibri" panose="020F0502020204030204" pitchFamily="34" charset="0"/>
                <a:cs typeface="Times New Roman" panose="02020603050405020304" pitchFamily="18" charset="0"/>
              </a:rPr>
              <a:t>Safeguarding reports and collaborative arrangements</a:t>
            </a:r>
          </a:p>
          <a:p>
            <a:pPr marL="171450" lvl="0" indent="-171450">
              <a:spcAft>
                <a:spcPts val="0"/>
              </a:spcAft>
              <a:buFont typeface="Arial" panose="020B0604020202020204" pitchFamily="34" charset="0"/>
              <a:buChar char="•"/>
            </a:pPr>
            <a:r>
              <a:rPr lang="en-GB" dirty="0">
                <a:solidFill>
                  <a:schemeClr val="tx2"/>
                </a:solidFill>
                <a:ea typeface="Calibri" panose="020F0502020204030204" pitchFamily="34" charset="0"/>
                <a:cs typeface="Times New Roman" panose="02020603050405020304" pitchFamily="18" charset="0"/>
              </a:rPr>
              <a:t>Focus on PMS reviews</a:t>
            </a:r>
          </a:p>
          <a:p>
            <a:pPr marL="171450" lvl="0" indent="-171450" defTabSz="342900">
              <a:lnSpc>
                <a:spcPts val="1950"/>
              </a:lnSpc>
              <a:spcAft>
                <a:spcPts val="450"/>
              </a:spcAft>
              <a:buFont typeface="Arial" panose="020B0604020202020204" pitchFamily="34" charset="0"/>
              <a:buChar char="•"/>
            </a:pPr>
            <a:r>
              <a:rPr lang="en-US" spc="-15" dirty="0">
                <a:solidFill>
                  <a:schemeClr val="tx2"/>
                </a:solidFill>
              </a:rPr>
              <a:t>Focus on MCP Contract Framework </a:t>
            </a:r>
          </a:p>
          <a:p>
            <a:pPr marL="171450" lvl="0" indent="-171450" defTabSz="342900">
              <a:lnSpc>
                <a:spcPts val="1950"/>
              </a:lnSpc>
              <a:spcAft>
                <a:spcPts val="450"/>
              </a:spcAft>
              <a:buFont typeface="Arial" panose="020B0604020202020204" pitchFamily="34" charset="0"/>
              <a:buChar char="•"/>
            </a:pPr>
            <a:r>
              <a:rPr lang="en-US" spc="-15" dirty="0">
                <a:solidFill>
                  <a:schemeClr val="tx2"/>
                </a:solidFill>
              </a:rPr>
              <a:t>Focus on industrial action and undated resignations</a:t>
            </a:r>
          </a:p>
          <a:p>
            <a:pPr marL="171450" lvl="0" indent="-171450" defTabSz="342900">
              <a:lnSpc>
                <a:spcPts val="1950"/>
              </a:lnSpc>
              <a:spcAft>
                <a:spcPts val="450"/>
              </a:spcAft>
              <a:buFont typeface="Arial" panose="020B0604020202020204" pitchFamily="34" charset="0"/>
              <a:buChar char="•"/>
            </a:pPr>
            <a:r>
              <a:rPr lang="en-US" spc="-15" dirty="0">
                <a:solidFill>
                  <a:schemeClr val="tx2"/>
                </a:solidFill>
              </a:rPr>
              <a:t>Finances of the contract agreement </a:t>
            </a:r>
          </a:p>
          <a:p>
            <a:pPr marL="171450" lvl="0" indent="-171450" defTabSz="342900">
              <a:lnSpc>
                <a:spcPts val="1950"/>
              </a:lnSpc>
              <a:spcAft>
                <a:spcPts val="450"/>
              </a:spcAft>
              <a:buFont typeface="Arial" panose="020B0604020202020204" pitchFamily="34" charset="0"/>
              <a:buChar char="•"/>
            </a:pPr>
            <a:r>
              <a:rPr lang="en-US" spc="-15" dirty="0">
                <a:solidFill>
                  <a:schemeClr val="tx2"/>
                </a:solidFill>
              </a:rPr>
              <a:t>Focus on GP funding changes</a:t>
            </a:r>
          </a:p>
          <a:p>
            <a:pPr marL="171450" lvl="0" indent="-171450" defTabSz="342900">
              <a:lnSpc>
                <a:spcPts val="1950"/>
              </a:lnSpc>
              <a:spcAft>
                <a:spcPts val="450"/>
              </a:spcAft>
              <a:buFont typeface="Arial" panose="020B0604020202020204" pitchFamily="34" charset="0"/>
              <a:buChar char="•"/>
            </a:pPr>
            <a:r>
              <a:rPr lang="en-US" b="1" spc="-15" dirty="0">
                <a:solidFill>
                  <a:schemeClr val="tx2"/>
                </a:solidFill>
              </a:rPr>
              <a:t>NON-GUIDANCE: </a:t>
            </a:r>
            <a:r>
              <a:rPr lang="en-US" spc="-15" dirty="0">
                <a:solidFill>
                  <a:schemeClr val="tx2"/>
                </a:solidFill>
              </a:rPr>
              <a:t>GPCE monitoring of Capita performance </a:t>
            </a:r>
          </a:p>
          <a:p>
            <a:pPr marL="171450" lvl="0" indent="-171450" defTabSz="342900">
              <a:lnSpc>
                <a:spcPts val="1950"/>
              </a:lnSpc>
              <a:spcAft>
                <a:spcPts val="450"/>
              </a:spcAft>
              <a:buFont typeface="Arial" panose="020B0604020202020204" pitchFamily="34" charset="0"/>
              <a:buChar char="•"/>
            </a:pPr>
            <a:endParaRPr lang="en-US" sz="1400" spc="-15" dirty="0">
              <a:solidFill>
                <a:srgbClr val="13316E"/>
              </a:solidFill>
              <a:latin typeface="Calibri" panose="020F0502020204030204" pitchFamily="34" charset="0"/>
            </a:endParaRPr>
          </a:p>
          <a:p>
            <a:pPr marL="342900" lvl="0" indent="-342900">
              <a:spcAft>
                <a:spcPts val="0"/>
              </a:spcAft>
              <a:buFont typeface="Symbol" panose="05050102010706020507" pitchFamily="18" charset="2"/>
              <a:buChar char=""/>
            </a:pPr>
            <a:endParaRPr lang="en-GB" sz="1000" dirty="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sz="10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p>
            <a:pPr lvl="0">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058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In summary…</a:t>
            </a:r>
          </a:p>
        </p:txBody>
      </p:sp>
      <p:sp>
        <p:nvSpPr>
          <p:cNvPr id="3" name="Content Placeholder 2"/>
          <p:cNvSpPr>
            <a:spLocks noGrp="1"/>
          </p:cNvSpPr>
          <p:nvPr>
            <p:ph idx="1"/>
          </p:nvPr>
        </p:nvSpPr>
        <p:spPr>
          <a:xfrm>
            <a:off x="375468" y="985962"/>
            <a:ext cx="7488371" cy="3333163"/>
          </a:xfrm>
        </p:spPr>
        <p:txBody>
          <a:bodyPr/>
          <a:lstStyle/>
          <a:p>
            <a:pPr marL="457200" indent="-457200">
              <a:buFont typeface="Arial" panose="020B0604020202020204" pitchFamily="34" charset="0"/>
              <a:buChar char="•"/>
            </a:pPr>
            <a:r>
              <a:rPr lang="en-GB" sz="1800" dirty="0">
                <a:solidFill>
                  <a:schemeClr val="tx2"/>
                </a:solidFill>
                <a:latin typeface="+mn-lt"/>
              </a:rPr>
              <a:t>Operating within grossly underfunded NHS</a:t>
            </a:r>
          </a:p>
          <a:p>
            <a:pPr marL="457200" indent="-457200">
              <a:buFont typeface="Arial" panose="020B0604020202020204" pitchFamily="34" charset="0"/>
              <a:buChar char="•"/>
            </a:pPr>
            <a:r>
              <a:rPr lang="en-GB" sz="1800" dirty="0">
                <a:solidFill>
                  <a:schemeClr val="tx2"/>
                </a:solidFill>
                <a:latin typeface="+mn-lt"/>
              </a:rPr>
              <a:t>Successful GP contract negotiation 2017/18</a:t>
            </a:r>
          </a:p>
          <a:p>
            <a:pPr marL="457200" indent="-457200">
              <a:buFont typeface="Arial" panose="020B0604020202020204" pitchFamily="34" charset="0"/>
              <a:buChar char="•"/>
            </a:pPr>
            <a:r>
              <a:rPr lang="en-GB" sz="1800" dirty="0">
                <a:solidFill>
                  <a:schemeClr val="tx2"/>
                </a:solidFill>
                <a:latin typeface="+mn-lt"/>
              </a:rPr>
              <a:t>General practice as part of a wider environment</a:t>
            </a:r>
          </a:p>
          <a:p>
            <a:pPr marL="457200" indent="-457200">
              <a:buFont typeface="Arial" panose="020B0604020202020204" pitchFamily="34" charset="0"/>
              <a:buChar char="•"/>
            </a:pPr>
            <a:r>
              <a:rPr lang="en-GB" sz="1800" dirty="0">
                <a:solidFill>
                  <a:schemeClr val="tx2"/>
                </a:solidFill>
                <a:latin typeface="+mn-lt"/>
              </a:rPr>
              <a:t>GPFV committed resources must be spent and delivered to support general practice</a:t>
            </a:r>
          </a:p>
          <a:p>
            <a:pPr marL="457200" indent="-457200">
              <a:buFont typeface="Arial" panose="020B0604020202020204" pitchFamily="34" charset="0"/>
              <a:buChar char="•"/>
            </a:pPr>
            <a:r>
              <a:rPr lang="en-GB" sz="1800" dirty="0">
                <a:solidFill>
                  <a:schemeClr val="tx2"/>
                </a:solidFill>
                <a:latin typeface="+mn-lt"/>
              </a:rPr>
              <a:t>GPC/LMC partnership vital </a:t>
            </a:r>
          </a:p>
          <a:p>
            <a:pPr marL="457200" indent="-457200">
              <a:buFont typeface="Arial" panose="020B0604020202020204" pitchFamily="34" charset="0"/>
              <a:buChar char="•"/>
            </a:pPr>
            <a:r>
              <a:rPr lang="en-GB" sz="1800" dirty="0">
                <a:solidFill>
                  <a:schemeClr val="tx2"/>
                </a:solidFill>
                <a:latin typeface="+mn-lt"/>
              </a:rPr>
              <a:t>Empowering profession to manage workload</a:t>
            </a:r>
          </a:p>
          <a:p>
            <a:pPr marL="457200" indent="-457200">
              <a:buFont typeface="Arial" panose="020B0604020202020204" pitchFamily="34" charset="0"/>
              <a:buChar char="•"/>
            </a:pPr>
            <a:r>
              <a:rPr lang="en-GB" sz="1800" dirty="0">
                <a:solidFill>
                  <a:schemeClr val="tx2"/>
                </a:solidFill>
                <a:latin typeface="+mn-lt"/>
              </a:rPr>
              <a:t>Working together; to support sustainability of practices, and models to meet diverse aspirations and needs of GPs</a:t>
            </a:r>
          </a:p>
          <a:p>
            <a:pPr marL="457200" indent="-457200">
              <a:buFont typeface="Arial" panose="020B0604020202020204" pitchFamily="34" charset="0"/>
              <a:buChar char="•"/>
            </a:pPr>
            <a:r>
              <a:rPr lang="en-GB" sz="1800" dirty="0">
                <a:solidFill>
                  <a:schemeClr val="tx2"/>
                </a:solidFill>
                <a:latin typeface="+mn-lt"/>
              </a:rPr>
              <a:t>Political pressure/lobbying – general practice needs larger proportion of a larger NHS pot –political choice</a:t>
            </a:r>
          </a:p>
          <a:p>
            <a:endParaRPr lang="en-GB" sz="2200" dirty="0"/>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53</a:t>
            </a:fld>
            <a:endParaRPr lang="en-GB" dirty="0"/>
          </a:p>
        </p:txBody>
      </p:sp>
    </p:spTree>
    <p:extLst>
      <p:ext uri="{BB962C8B-B14F-4D97-AF65-F5344CB8AC3E}">
        <p14:creationId xmlns:p14="http://schemas.microsoft.com/office/powerpoint/2010/main" val="3060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Avoiding Unplanned Admissions DES </a:t>
            </a:r>
          </a:p>
        </p:txBody>
      </p:sp>
      <p:sp>
        <p:nvSpPr>
          <p:cNvPr id="3" name="Content Placeholder 2"/>
          <p:cNvSpPr>
            <a:spLocks noGrp="1"/>
          </p:cNvSpPr>
          <p:nvPr>
            <p:ph idx="1"/>
          </p:nvPr>
        </p:nvSpPr>
        <p:spPr>
          <a:xfrm>
            <a:off x="328486" y="1158070"/>
            <a:ext cx="8068385" cy="3498386"/>
          </a:xfrm>
        </p:spPr>
        <p:txBody>
          <a:bodyPr/>
          <a:lstStyle/>
          <a:p>
            <a:pPr marL="457200" lvl="1" indent="-457200">
              <a:lnSpc>
                <a:spcPct val="100000"/>
              </a:lnSpc>
              <a:buFontTx/>
              <a:buChar char="-"/>
            </a:pPr>
            <a:r>
              <a:rPr lang="en-GB" sz="1800" b="1" dirty="0">
                <a:latin typeface="Calibri Light" panose="020F0302020204030204" pitchFamily="34" charset="0"/>
              </a:rPr>
              <a:t>Discontinued</a:t>
            </a:r>
            <a:r>
              <a:rPr lang="en-GB" sz="1800" dirty="0">
                <a:latin typeface="Calibri Light" panose="020F0302020204030204" pitchFamily="34" charset="0"/>
              </a:rPr>
              <a:t> with </a:t>
            </a:r>
            <a:r>
              <a:rPr lang="en-GB" sz="1800" b="1" dirty="0">
                <a:latin typeface="Calibri Light" panose="020F0302020204030204" pitchFamily="34" charset="0"/>
              </a:rPr>
              <a:t>£156.7m </a:t>
            </a:r>
            <a:r>
              <a:rPr lang="en-GB" sz="1800" dirty="0">
                <a:latin typeface="Calibri Light" panose="020F0302020204030204" pitchFamily="34" charset="0"/>
              </a:rPr>
              <a:t>added to global sum</a:t>
            </a:r>
          </a:p>
          <a:p>
            <a:pPr marL="457200" lvl="1" indent="-457200">
              <a:lnSpc>
                <a:spcPct val="100000"/>
              </a:lnSpc>
              <a:buFontTx/>
              <a:buChar char="-"/>
            </a:pPr>
            <a:r>
              <a:rPr lang="en-GB" sz="1800" dirty="0">
                <a:solidFill>
                  <a:schemeClr val="tx2"/>
                </a:solidFill>
                <a:latin typeface="Calibri Light" panose="020F0302020204030204" pitchFamily="34" charset="0"/>
              </a:rPr>
              <a:t>Replaced with focus on identifying the </a:t>
            </a:r>
            <a:r>
              <a:rPr lang="en-GB" sz="1800" b="1" dirty="0">
                <a:solidFill>
                  <a:schemeClr val="tx2"/>
                </a:solidFill>
                <a:latin typeface="Calibri Light" panose="020F0302020204030204" pitchFamily="34" charset="0"/>
              </a:rPr>
              <a:t>severely frail </a:t>
            </a:r>
            <a:r>
              <a:rPr lang="en-GB" sz="1800" dirty="0">
                <a:solidFill>
                  <a:schemeClr val="tx2"/>
                </a:solidFill>
                <a:latin typeface="Calibri Light" panose="020F0302020204030204" pitchFamily="34" charset="0"/>
              </a:rPr>
              <a:t>using appropriate tool (e.g. </a:t>
            </a:r>
            <a:r>
              <a:rPr lang="en-GB" sz="1800" dirty="0" err="1">
                <a:solidFill>
                  <a:schemeClr val="tx2"/>
                </a:solidFill>
                <a:latin typeface="Calibri Light" panose="020F0302020204030204" pitchFamily="34" charset="0"/>
              </a:rPr>
              <a:t>eFI</a:t>
            </a:r>
            <a:r>
              <a:rPr lang="en-GB" sz="1800" dirty="0">
                <a:solidFill>
                  <a:schemeClr val="tx2"/>
                </a:solidFill>
                <a:latin typeface="Calibri Light" panose="020F0302020204030204" pitchFamily="34" charset="0"/>
              </a:rPr>
              <a:t>)</a:t>
            </a:r>
          </a:p>
          <a:p>
            <a:pPr marL="457200" lvl="1" indent="-457200">
              <a:lnSpc>
                <a:spcPct val="100000"/>
              </a:lnSpc>
              <a:buFontTx/>
              <a:buChar char="-"/>
            </a:pPr>
            <a:r>
              <a:rPr lang="en-GB" sz="1800" dirty="0">
                <a:latin typeface="Calibri Light" panose="020F0302020204030204" pitchFamily="34" charset="0"/>
              </a:rPr>
              <a:t>Will apply to approx. 3% of over 65s (0.5% of practice population - current AUA DES is 2%)</a:t>
            </a:r>
          </a:p>
          <a:p>
            <a:pPr marL="457200" lvl="1" indent="-457200">
              <a:lnSpc>
                <a:spcPct val="100000"/>
              </a:lnSpc>
              <a:buFontTx/>
              <a:buChar char="-"/>
            </a:pPr>
            <a:r>
              <a:rPr lang="en-GB" sz="1800" dirty="0">
                <a:latin typeface="Calibri Light" panose="020F0302020204030204" pitchFamily="34" charset="0"/>
              </a:rPr>
              <a:t>Annual review to include</a:t>
            </a:r>
            <a:r>
              <a:rPr lang="en-GB" sz="1800" dirty="0">
                <a:solidFill>
                  <a:schemeClr val="tx2"/>
                </a:solidFill>
                <a:latin typeface="Calibri Light" panose="020F0302020204030204" pitchFamily="34" charset="0"/>
              </a:rPr>
              <a:t> medication review and </a:t>
            </a:r>
            <a:r>
              <a:rPr lang="en-GB" sz="1800" dirty="0">
                <a:latin typeface="Calibri Light" panose="020F0302020204030204" pitchFamily="34" charset="0"/>
              </a:rPr>
              <a:t>if fallen past 12 months</a:t>
            </a:r>
            <a:r>
              <a:rPr lang="en-GB" sz="1800" dirty="0">
                <a:solidFill>
                  <a:schemeClr val="tx2"/>
                </a:solidFill>
                <a:latin typeface="Calibri Light" panose="020F0302020204030204" pitchFamily="34" charset="0"/>
              </a:rPr>
              <a:t>, where clinicall</a:t>
            </a:r>
            <a:r>
              <a:rPr lang="en-GB" sz="1800" dirty="0">
                <a:latin typeface="Calibri Light" panose="020F0302020204030204" pitchFamily="34" charset="0"/>
              </a:rPr>
              <a:t>y appropriate </a:t>
            </a:r>
            <a:r>
              <a:rPr lang="en-GB" sz="1800" b="1" dirty="0">
                <a:latin typeface="Calibri Light" panose="020F0302020204030204" pitchFamily="34" charset="0"/>
              </a:rPr>
              <a:t>– no care plans</a:t>
            </a:r>
          </a:p>
          <a:p>
            <a:pPr marL="457200" lvl="1" indent="-457200">
              <a:lnSpc>
                <a:spcPct val="100000"/>
              </a:lnSpc>
              <a:buFontTx/>
              <a:buChar char="-"/>
            </a:pPr>
            <a:r>
              <a:rPr lang="en-GB" sz="1800" dirty="0">
                <a:latin typeface="Calibri Light" panose="020F0302020204030204" pitchFamily="34" charset="0"/>
              </a:rPr>
              <a:t>Promoting consent for enriched SCR</a:t>
            </a:r>
          </a:p>
          <a:p>
            <a:pPr marL="457200" lvl="1" indent="-457200">
              <a:lnSpc>
                <a:spcPct val="100000"/>
              </a:lnSpc>
              <a:buFontTx/>
              <a:buChar char="-"/>
            </a:pPr>
            <a:r>
              <a:rPr lang="en-GB" sz="1800" dirty="0">
                <a:solidFill>
                  <a:schemeClr val="tx2"/>
                </a:solidFill>
                <a:latin typeface="Calibri Light" panose="020F0302020204030204" pitchFamily="34" charset="0"/>
              </a:rPr>
              <a:t>Data extraction </a:t>
            </a:r>
            <a:r>
              <a:rPr lang="en-GB" sz="1800" dirty="0">
                <a:latin typeface="Calibri Light" panose="020F0302020204030204" pitchFamily="34" charset="0"/>
              </a:rPr>
              <a:t>on med reviews/falls/SCR consent, and </a:t>
            </a:r>
            <a:r>
              <a:rPr lang="en-GB" sz="1800" dirty="0">
                <a:solidFill>
                  <a:schemeClr val="tx2"/>
                </a:solidFill>
                <a:latin typeface="Calibri Light" panose="020F0302020204030204" pitchFamily="34" charset="0"/>
              </a:rPr>
              <a:t>numbers with moderate frailty </a:t>
            </a:r>
          </a:p>
          <a:p>
            <a:pPr marL="457200" lvl="1" indent="-457200">
              <a:lnSpc>
                <a:spcPct val="100000"/>
              </a:lnSpc>
              <a:buFontTx/>
              <a:buChar char="-"/>
            </a:pPr>
            <a:r>
              <a:rPr lang="en-GB" sz="1800" dirty="0">
                <a:solidFill>
                  <a:schemeClr val="tx2"/>
                </a:solidFill>
                <a:latin typeface="Calibri Light" panose="020F0302020204030204" pitchFamily="34" charset="0"/>
              </a:rPr>
              <a:t>Not to be used for performance management or benchmarking</a:t>
            </a:r>
          </a:p>
          <a:p>
            <a:pPr lvl="1">
              <a:lnSpc>
                <a:spcPct val="100000"/>
              </a:lnSpc>
            </a:pPr>
            <a:br>
              <a:rPr lang="en-GB" sz="1800" dirty="0">
                <a:solidFill>
                  <a:schemeClr val="tx2"/>
                </a:solidFill>
                <a:latin typeface="Calibri Light" panose="020F0302020204030204" pitchFamily="34" charset="0"/>
              </a:rPr>
            </a:br>
            <a:br>
              <a:rPr lang="en-GB" sz="1800" dirty="0">
                <a:solidFill>
                  <a:schemeClr val="tx2"/>
                </a:solidFill>
                <a:latin typeface="Calibri Light" panose="020F0302020204030204" pitchFamily="34" charset="0"/>
              </a:rPr>
            </a:br>
            <a:endParaRPr lang="en-GB" sz="1800" dirty="0">
              <a:solidFill>
                <a:schemeClr val="tx2"/>
              </a:solidFill>
              <a:latin typeface="Calibri Light" panose="020F0302020204030204" pitchFamily="34" charset="0"/>
            </a:endParaRPr>
          </a:p>
          <a:p>
            <a:pPr marL="457200" lvl="1" indent="-457200">
              <a:lnSpc>
                <a:spcPct val="100000"/>
              </a:lnSpc>
              <a:buFontTx/>
              <a:buChar char="-"/>
            </a:pPr>
            <a:endParaRPr lang="en-GB" sz="1800" dirty="0">
              <a:solidFill>
                <a:schemeClr val="tx2"/>
              </a:solidFill>
              <a:latin typeface="Calibri Light" panose="020F0302020204030204" pitchFamily="34" charset="0"/>
            </a:endParaRPr>
          </a:p>
          <a:p>
            <a:endParaRPr lang="en-GB" sz="1800" dirty="0">
              <a:solidFill>
                <a:schemeClr val="tx2"/>
              </a:solidFill>
              <a:latin typeface="Calibri Light" panose="020F0302020204030204" pitchFamily="34" charset="0"/>
            </a:endParaRPr>
          </a:p>
          <a:p>
            <a:endParaRPr lang="en-GB" sz="1800" dirty="0">
              <a:solidFill>
                <a:schemeClr val="tx2"/>
              </a:solidFill>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6</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322552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Expenses </a:t>
            </a:r>
          </a:p>
        </p:txBody>
      </p:sp>
      <p:sp>
        <p:nvSpPr>
          <p:cNvPr id="3" name="Content Placeholder 2"/>
          <p:cNvSpPr>
            <a:spLocks noGrp="1"/>
          </p:cNvSpPr>
          <p:nvPr>
            <p:ph idx="1"/>
          </p:nvPr>
        </p:nvSpPr>
        <p:spPr>
          <a:xfrm>
            <a:off x="388043" y="893439"/>
            <a:ext cx="8068385" cy="3301371"/>
          </a:xfrm>
        </p:spPr>
        <p:txBody>
          <a:bodyPr/>
          <a:lstStyle/>
          <a:p>
            <a:pPr marL="457200" lvl="1" indent="-457200">
              <a:lnSpc>
                <a:spcPct val="100000"/>
              </a:lnSpc>
              <a:buFontTx/>
              <a:buChar char="-"/>
            </a:pPr>
            <a:r>
              <a:rPr lang="en-GB" sz="2000" b="1" dirty="0">
                <a:latin typeface="Calibri Light" panose="020F0302020204030204" pitchFamily="34" charset="0"/>
              </a:rPr>
              <a:t>CQC fees full re-imbursement</a:t>
            </a:r>
          </a:p>
          <a:p>
            <a:pPr marL="1149350" lvl="4" indent="-457200">
              <a:buFontTx/>
              <a:buChar char="-"/>
            </a:pPr>
            <a:r>
              <a:rPr lang="en-GB" sz="1800" dirty="0">
                <a:latin typeface="Calibri Light" panose="020F0302020204030204" pitchFamily="34" charset="0"/>
              </a:rPr>
              <a:t>System of direct reimbursement –  unweighted</a:t>
            </a:r>
          </a:p>
          <a:p>
            <a:pPr marL="1149350" lvl="4" indent="-457200">
              <a:buFontTx/>
              <a:buChar char="-"/>
            </a:pPr>
            <a:r>
              <a:rPr lang="en-GB" sz="1800" dirty="0">
                <a:latin typeface="Calibri Light" panose="020F0302020204030204" pitchFamily="34" charset="0"/>
              </a:rPr>
              <a:t>Practice will pay and then send invoice to NHS England for reimbursement</a:t>
            </a:r>
          </a:p>
          <a:p>
            <a:pPr marL="1149350" lvl="4" indent="-457200">
              <a:buFontTx/>
              <a:buChar char="-"/>
            </a:pPr>
            <a:r>
              <a:rPr lang="en-GB" sz="1800" dirty="0">
                <a:latin typeface="Calibri Light" panose="020F0302020204030204" pitchFamily="34" charset="0"/>
              </a:rPr>
              <a:t>Embeds system to have future increases funded </a:t>
            </a:r>
          </a:p>
          <a:p>
            <a:pPr marL="1149350" lvl="4" indent="-457200">
              <a:buFontTx/>
              <a:buChar char="-"/>
            </a:pPr>
            <a:r>
              <a:rPr lang="en-GB" sz="1800" dirty="0">
                <a:latin typeface="Calibri Light" panose="020F0302020204030204" pitchFamily="34" charset="0"/>
              </a:rPr>
              <a:t>£15m will be taken off agreement this year to account for funding put into global sum last year </a:t>
            </a:r>
          </a:p>
          <a:p>
            <a:pPr marL="1149350" lvl="4" indent="-457200">
              <a:buFontTx/>
              <a:buChar char="-"/>
            </a:pPr>
            <a:endParaRPr lang="en-GB" sz="1800" dirty="0">
              <a:latin typeface="Calibri Light" panose="020F0302020204030204" pitchFamily="34" charset="0"/>
            </a:endParaRPr>
          </a:p>
          <a:p>
            <a:pPr marL="457200" indent="-457200">
              <a:buFontTx/>
              <a:buChar char="-"/>
            </a:pPr>
            <a:r>
              <a:rPr lang="en-GB" sz="2000" b="1" dirty="0">
                <a:solidFill>
                  <a:schemeClr val="tx2"/>
                </a:solidFill>
                <a:latin typeface="Calibri Light" panose="020F0302020204030204" pitchFamily="34" charset="0"/>
              </a:rPr>
              <a:t>Funding to cover annual rise in indemnity costs</a:t>
            </a:r>
          </a:p>
          <a:p>
            <a:pPr marL="1149350" lvl="4" indent="-457200">
              <a:buFontTx/>
              <a:buChar char="-"/>
            </a:pPr>
            <a:r>
              <a:rPr lang="en-GB" sz="1800" dirty="0">
                <a:latin typeface="Calibri Light" panose="020F0302020204030204" pitchFamily="34" charset="0"/>
              </a:rPr>
              <a:t>£30m scheme to cover average increase (GMS services)</a:t>
            </a:r>
          </a:p>
          <a:p>
            <a:pPr marL="1149350" lvl="4" indent="-457200">
              <a:buFontTx/>
              <a:buChar char="-"/>
            </a:pPr>
            <a:r>
              <a:rPr lang="en-GB" sz="1800" dirty="0">
                <a:latin typeface="Calibri Light" panose="020F0302020204030204" pitchFamily="34" charset="0"/>
              </a:rPr>
              <a:t>Separate SFE based payment  –  unweighted</a:t>
            </a:r>
          </a:p>
          <a:p>
            <a:pPr marL="457200" lvl="1" indent="-457200">
              <a:buFontTx/>
              <a:buChar char="-"/>
            </a:pPr>
            <a:endParaRPr lang="en-GB" dirty="0">
              <a:solidFill>
                <a:schemeClr val="tx2"/>
              </a:solidFill>
              <a:latin typeface="Calibri Light" panose="020F0302020204030204" pitchFamily="34" charset="0"/>
            </a:endParaRPr>
          </a:p>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7</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158431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new funding </a:t>
            </a:r>
          </a:p>
        </p:txBody>
      </p:sp>
      <p:sp>
        <p:nvSpPr>
          <p:cNvPr id="3" name="Content Placeholder 2"/>
          <p:cNvSpPr>
            <a:spLocks noGrp="1"/>
          </p:cNvSpPr>
          <p:nvPr>
            <p:ph idx="1"/>
          </p:nvPr>
        </p:nvSpPr>
        <p:spPr>
          <a:xfrm>
            <a:off x="322034" y="1256733"/>
            <a:ext cx="8081290" cy="3024431"/>
          </a:xfrm>
        </p:spPr>
        <p:txBody>
          <a:bodyPr/>
          <a:lstStyle/>
          <a:p>
            <a:pPr marL="457200" lvl="1" indent="-457200">
              <a:buFontTx/>
              <a:buChar char="-"/>
            </a:pPr>
            <a:r>
              <a:rPr lang="en-GB" sz="2000" dirty="0">
                <a:latin typeface="+mj-lt"/>
              </a:rPr>
              <a:t>Expenses funded to deliver 1% pay uplift </a:t>
            </a:r>
          </a:p>
          <a:p>
            <a:pPr marL="457200" lvl="1" indent="-457200">
              <a:buFontTx/>
              <a:buChar char="-"/>
            </a:pPr>
            <a:r>
              <a:rPr lang="en-GB" sz="2000" b="1" dirty="0">
                <a:latin typeface="+mj-lt"/>
              </a:rPr>
              <a:t>Primary Care Support England services (Capita</a:t>
            </a:r>
            <a:r>
              <a:rPr lang="en-GB" sz="2000" dirty="0">
                <a:latin typeface="+mj-lt"/>
              </a:rPr>
              <a:t>) - £2m for increased practice workload as a result of changes </a:t>
            </a:r>
          </a:p>
          <a:p>
            <a:pPr marL="457200" lvl="1" indent="-457200">
              <a:lnSpc>
                <a:spcPct val="100000"/>
              </a:lnSpc>
              <a:buFontTx/>
              <a:buChar char="-"/>
            </a:pPr>
            <a:r>
              <a:rPr lang="en-GB" sz="2000" b="1" dirty="0">
                <a:latin typeface="+mj-lt"/>
              </a:rPr>
              <a:t>Workforce census  </a:t>
            </a:r>
            <a:r>
              <a:rPr lang="en-GB" sz="2000" dirty="0">
                <a:latin typeface="+mj-lt"/>
              </a:rPr>
              <a:t>–  £1.5 m to cover completion - contractual requirement</a:t>
            </a:r>
          </a:p>
          <a:p>
            <a:pPr marL="457200" lvl="1" indent="-457200">
              <a:lnSpc>
                <a:spcPct val="100000"/>
              </a:lnSpc>
              <a:buFontTx/>
              <a:buChar char="-"/>
            </a:pPr>
            <a:r>
              <a:rPr lang="en-GB" sz="2000" b="1" dirty="0">
                <a:latin typeface="+mj-lt"/>
              </a:rPr>
              <a:t>Superannuation increases  –  £3.8m to cover 0.08% pension admin charges</a:t>
            </a:r>
          </a:p>
          <a:p>
            <a:pPr marL="457200" lvl="1" indent="-457200">
              <a:buFontTx/>
              <a:buChar char="-"/>
            </a:pPr>
            <a:r>
              <a:rPr lang="en-GB" sz="2000" b="1" dirty="0">
                <a:latin typeface="+mj-lt"/>
              </a:rPr>
              <a:t>Overseas visitors changes </a:t>
            </a:r>
            <a:r>
              <a:rPr lang="en-GB" sz="2000" dirty="0">
                <a:latin typeface="+mj-lt"/>
              </a:rPr>
              <a:t>- £5m to cover admin workload involved</a:t>
            </a:r>
          </a:p>
          <a:p>
            <a:pPr marL="457200" lvl="1" indent="-457200">
              <a:buFontTx/>
              <a:buChar char="-"/>
            </a:pPr>
            <a:r>
              <a:rPr lang="en-GB" sz="2000" b="1" dirty="0">
                <a:latin typeface="+mj-lt"/>
              </a:rPr>
              <a:t>Business improvement district levies </a:t>
            </a:r>
            <a:r>
              <a:rPr lang="en-GB" sz="2000" dirty="0">
                <a:latin typeface="+mj-lt"/>
              </a:rPr>
              <a:t>reimbursement - £1m</a:t>
            </a:r>
          </a:p>
          <a:p>
            <a:pPr marL="457200" lvl="1" indent="-457200">
              <a:buFontTx/>
              <a:buChar char="-"/>
            </a:pPr>
            <a:r>
              <a:rPr lang="en-GB" sz="2000" b="1" dirty="0">
                <a:latin typeface="+mj-lt"/>
              </a:rPr>
              <a:t>Learning Disabilities ES </a:t>
            </a:r>
            <a:r>
              <a:rPr lang="en-GB" sz="2000" dirty="0">
                <a:latin typeface="+mj-lt"/>
              </a:rPr>
              <a:t>- increase from £116 to £140 per health check</a:t>
            </a:r>
          </a:p>
          <a:p>
            <a:pPr marL="457200" lvl="1" indent="-457200">
              <a:buFontTx/>
              <a:buChar char="-"/>
            </a:pPr>
            <a:r>
              <a:rPr lang="en-GB" sz="2000" dirty="0">
                <a:latin typeface="+mj-lt"/>
              </a:rPr>
              <a:t>£238.6 million additional investment into the contract for 2017/18 </a:t>
            </a:r>
          </a:p>
          <a:p>
            <a:pPr lvl="1"/>
            <a:endParaRPr lang="en-GB" dirty="0">
              <a:solidFill>
                <a:schemeClr val="tx2"/>
              </a:solidFill>
              <a:latin typeface="Calibri Light" panose="020F0302020204030204" pitchFamily="34" charset="0"/>
            </a:endParaRPr>
          </a:p>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8</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133807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Sickness and maternity reimbursement </a:t>
            </a:r>
          </a:p>
        </p:txBody>
      </p:sp>
      <p:sp>
        <p:nvSpPr>
          <p:cNvPr id="3" name="Content Placeholder 2"/>
          <p:cNvSpPr>
            <a:spLocks noGrp="1"/>
          </p:cNvSpPr>
          <p:nvPr>
            <p:ph idx="1"/>
          </p:nvPr>
        </p:nvSpPr>
        <p:spPr>
          <a:xfrm>
            <a:off x="398584" y="1263993"/>
            <a:ext cx="8065659" cy="3055131"/>
          </a:xfrm>
        </p:spPr>
        <p:txBody>
          <a:bodyPr/>
          <a:lstStyle/>
          <a:p>
            <a:pPr marL="342900" indent="-342900">
              <a:buFontTx/>
              <a:buChar char="-"/>
            </a:pPr>
            <a:r>
              <a:rPr lang="en-GB" sz="2000" b="1" dirty="0">
                <a:solidFill>
                  <a:schemeClr val="tx2"/>
                </a:solidFill>
                <a:latin typeface="Calibri Light" panose="020F0302020204030204" pitchFamily="34" charset="0"/>
              </a:rPr>
              <a:t>Sickness cover reimbursement </a:t>
            </a:r>
          </a:p>
          <a:p>
            <a:pPr marL="815975" lvl="3" indent="-342900">
              <a:buFontTx/>
              <a:buChar char="-"/>
            </a:pPr>
            <a:r>
              <a:rPr lang="en-GB" sz="1600" dirty="0">
                <a:latin typeface="Calibri Light" panose="020F0302020204030204" pitchFamily="34" charset="0"/>
              </a:rPr>
              <a:t>Discretionary status removed </a:t>
            </a:r>
          </a:p>
          <a:p>
            <a:pPr marL="815975" lvl="3" indent="-342900">
              <a:buFontTx/>
              <a:buChar char="-"/>
            </a:pPr>
            <a:r>
              <a:rPr lang="en-GB" sz="1600" dirty="0">
                <a:latin typeface="Calibri Light" panose="020F0302020204030204" pitchFamily="34" charset="0"/>
              </a:rPr>
              <a:t>List size criteria removed</a:t>
            </a:r>
          </a:p>
          <a:p>
            <a:pPr marL="815975" lvl="3" indent="-342900">
              <a:buFontTx/>
              <a:buChar char="-"/>
            </a:pPr>
            <a:r>
              <a:rPr lang="en-GB" sz="1600" dirty="0">
                <a:latin typeface="Calibri Light" panose="020F0302020204030204" pitchFamily="34" charset="0"/>
              </a:rPr>
              <a:t>Cover to start after two weeks sickness</a:t>
            </a:r>
          </a:p>
          <a:p>
            <a:pPr marL="815975" lvl="3" indent="-342900">
              <a:buFontTx/>
              <a:buChar char="-"/>
            </a:pPr>
            <a:r>
              <a:rPr lang="en-GB" sz="1600" dirty="0">
                <a:latin typeface="Calibri Light" panose="020F0302020204030204" pitchFamily="34" charset="0"/>
              </a:rPr>
              <a:t>Existing GPs in practice can be used to cover - mirroring maternity arrangements </a:t>
            </a:r>
          </a:p>
          <a:p>
            <a:pPr marL="815975" lvl="3" indent="-342900">
              <a:buFontTx/>
              <a:buChar char="-"/>
            </a:pPr>
            <a:r>
              <a:rPr lang="en-GB" sz="1600" dirty="0">
                <a:latin typeface="Calibri Light" panose="020F0302020204030204" pitchFamily="34" charset="0"/>
              </a:rPr>
              <a:t>Amount payable uplift in line with maternity – up to £1734.18 per week </a:t>
            </a:r>
          </a:p>
          <a:p>
            <a:pPr marL="815975" lvl="3" indent="-342900">
              <a:buFontTx/>
              <a:buChar char="-"/>
            </a:pPr>
            <a:r>
              <a:rPr lang="en-GB" sz="1600" dirty="0">
                <a:latin typeface="Calibri Light" panose="020F0302020204030204" pitchFamily="34" charset="0"/>
              </a:rPr>
              <a:t>Will reduce practice out of pocket locum expenses and locum insurance costs</a:t>
            </a:r>
          </a:p>
          <a:p>
            <a:pPr marL="815975" lvl="3" indent="-342900">
              <a:buFontTx/>
              <a:buChar char="-"/>
            </a:pPr>
            <a:r>
              <a:rPr lang="en-GB" sz="1600" dirty="0">
                <a:latin typeface="Calibri Light" panose="020F0302020204030204" pitchFamily="34" charset="0"/>
              </a:rPr>
              <a:t>Should improve terms for salaried GP sickness absence</a:t>
            </a:r>
            <a:br>
              <a:rPr lang="en-GB" dirty="0">
                <a:latin typeface="Calibri Light" panose="020F0302020204030204" pitchFamily="34" charset="0"/>
              </a:rPr>
            </a:br>
            <a:endParaRPr lang="en-GB" dirty="0">
              <a:latin typeface="Calibri Light" panose="020F0302020204030204" pitchFamily="34" charset="0"/>
            </a:endParaRPr>
          </a:p>
          <a:p>
            <a:pPr marL="342900" lvl="1" indent="-342900">
              <a:buFontTx/>
              <a:buChar char="-"/>
            </a:pPr>
            <a:r>
              <a:rPr lang="en-GB" sz="2000" b="1" dirty="0">
                <a:latin typeface="Calibri Light" panose="020F0302020204030204" pitchFamily="34" charset="0"/>
              </a:rPr>
              <a:t>M</a:t>
            </a:r>
            <a:r>
              <a:rPr lang="en-GB" sz="2000" b="1" dirty="0">
                <a:solidFill>
                  <a:schemeClr val="tx2"/>
                </a:solidFill>
                <a:latin typeface="Calibri Light" panose="020F0302020204030204" pitchFamily="34" charset="0"/>
              </a:rPr>
              <a:t>aternity payments</a:t>
            </a:r>
            <a:endParaRPr lang="en-GB" b="1" dirty="0">
              <a:solidFill>
                <a:schemeClr val="tx2"/>
              </a:solidFill>
              <a:latin typeface="Calibri Light" panose="020F0302020204030204" pitchFamily="34" charset="0"/>
            </a:endParaRPr>
          </a:p>
          <a:p>
            <a:pPr marL="815975" lvl="3" indent="-342900">
              <a:buFontTx/>
              <a:buChar char="-"/>
            </a:pPr>
            <a:r>
              <a:rPr lang="en-GB" sz="1600" dirty="0">
                <a:latin typeface="Calibri Light" panose="020F0302020204030204" pitchFamily="34" charset="0"/>
              </a:rPr>
              <a:t>Not be subject to pro-rata system </a:t>
            </a:r>
          </a:p>
          <a:p>
            <a:pPr marL="815975" lvl="3" indent="-342900">
              <a:buFontTx/>
              <a:buChar char="-"/>
            </a:pPr>
            <a:r>
              <a:rPr lang="en-GB" sz="1600" dirty="0">
                <a:latin typeface="Calibri Light" panose="020F0302020204030204" pitchFamily="34" charset="0"/>
              </a:rPr>
              <a:t>Practices will submit invoice - full amount or maximum payable under the SFE will be paid</a:t>
            </a:r>
            <a:br>
              <a:rPr lang="en-GB" sz="1600" dirty="0">
                <a:solidFill>
                  <a:schemeClr val="tx2"/>
                </a:solidFill>
                <a:latin typeface="Calibri Light" panose="020F0302020204030204" pitchFamily="34" charset="0"/>
              </a:rPr>
            </a:br>
            <a:br>
              <a:rPr lang="en-GB" sz="1600" dirty="0">
                <a:solidFill>
                  <a:schemeClr val="tx2"/>
                </a:solidFill>
                <a:latin typeface="Calibri Light" panose="020F0302020204030204" pitchFamily="34" charset="0"/>
              </a:rPr>
            </a:br>
            <a:endParaRPr lang="en-GB" sz="1600" dirty="0">
              <a:solidFill>
                <a:schemeClr val="tx2"/>
              </a:solidFill>
              <a:latin typeface="Calibri Light" panose="020F0302020204030204" pitchFamily="34" charset="0"/>
            </a:endParaRPr>
          </a:p>
          <a:p>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9 February, 2017</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9</a:t>
            </a:fld>
            <a:endParaRPr lang="en-GB" dirty="0"/>
          </a:p>
        </p:txBody>
      </p:sp>
      <p:sp>
        <p:nvSpPr>
          <p:cNvPr id="6" name="Content Placeholder 2"/>
          <p:cNvSpPr txBox="1">
            <a:spLocks/>
          </p:cNvSpPr>
          <p:nvPr/>
        </p:nvSpPr>
        <p:spPr>
          <a:xfrm>
            <a:off x="4362679" y="1256733"/>
            <a:ext cx="3345926" cy="3062391"/>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GB" dirty="0">
                <a:solidFill>
                  <a:schemeClr val="tx2"/>
                </a:solidFill>
                <a:latin typeface="Calibri Light" panose="020F0302020204030204" pitchFamily="34" charset="0"/>
              </a:rPr>
            </a:br>
            <a:br>
              <a:rPr lang="en-GB" dirty="0">
                <a:solidFill>
                  <a:schemeClr val="tx2"/>
                </a:solidFill>
                <a:latin typeface="Calibri Light" panose="020F0302020204030204" pitchFamily="34" charset="0"/>
              </a:rPr>
            </a:br>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a:p>
            <a:endParaRPr lang="en-GB"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718718118"/>
      </p:ext>
    </p:extLst>
  </p:cSld>
  <p:clrMapOvr>
    <a:masterClrMapping/>
  </p:clrMapOvr>
</p:sld>
</file>

<file path=ppt/theme/theme1.xml><?xml version="1.0" encoding="utf-8"?>
<a:theme xmlns:a="http://schemas.openxmlformats.org/drawingml/2006/main" name="BMA PowerPoint 16_9_v4 copy">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 BMA</Template>
  <TotalTime>3614</TotalTime>
  <Words>5000</Words>
  <Application>Microsoft Office PowerPoint</Application>
  <PresentationFormat>On-screen Show (16:9)</PresentationFormat>
  <Paragraphs>802</Paragraphs>
  <Slides>53</Slides>
  <Notes>33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53</vt:i4>
      </vt:variant>
    </vt:vector>
  </HeadingPairs>
  <TitlesOfParts>
    <vt:vector size="65" baseType="lpstr">
      <vt:lpstr>Arial</vt:lpstr>
      <vt:lpstr>Batang</vt:lpstr>
      <vt:lpstr>Calibri</vt:lpstr>
      <vt:lpstr>Calibri Light</vt:lpstr>
      <vt:lpstr>Courier New</vt:lpstr>
      <vt:lpstr>Lucida Grande</vt:lpstr>
      <vt:lpstr>Symbol</vt:lpstr>
      <vt:lpstr>Times New Roman</vt:lpstr>
      <vt:lpstr>BMA PowerPoint 16_9_v4 copy</vt:lpstr>
      <vt:lpstr>BMA Theme Blue Titles</vt:lpstr>
      <vt:lpstr>BMA Theme White Titles</vt:lpstr>
      <vt:lpstr>BMA Theme Divider Slide</vt:lpstr>
      <vt:lpstr>General practice 2017/18</vt:lpstr>
      <vt:lpstr>Overview</vt:lpstr>
      <vt:lpstr>Response to challenges </vt:lpstr>
      <vt:lpstr>Contract overview</vt:lpstr>
      <vt:lpstr>The GP contract as part of a wider environment</vt:lpstr>
      <vt:lpstr>Avoiding Unplanned Admissions DES </vt:lpstr>
      <vt:lpstr>Expenses </vt:lpstr>
      <vt:lpstr>Other new funding </vt:lpstr>
      <vt:lpstr>Sickness and maternity reimbursement </vt:lpstr>
      <vt:lpstr>Overseas visitors </vt:lpstr>
      <vt:lpstr>Data collection </vt:lpstr>
      <vt:lpstr>Opening hours </vt:lpstr>
      <vt:lpstr>QOF</vt:lpstr>
      <vt:lpstr>Other areas of agreement</vt:lpstr>
      <vt:lpstr>IT– all non contractual </vt:lpstr>
      <vt:lpstr>Current issues – PM comments</vt:lpstr>
      <vt:lpstr>Recent news coverage</vt:lpstr>
      <vt:lpstr>Current issues – SBS, TPP QRISK and Capita</vt:lpstr>
      <vt:lpstr>Current issues – firearms </vt:lpstr>
      <vt:lpstr>Current issues – private provision to registered patients</vt:lpstr>
      <vt:lpstr>Current issues – winter pressures </vt:lpstr>
      <vt:lpstr>Current issues – sessional GPs</vt:lpstr>
      <vt:lpstr>GP Forward View</vt:lpstr>
      <vt:lpstr>GPFV headline areas and progress (1)</vt:lpstr>
      <vt:lpstr>GPFV headline areas and progress (2)</vt:lpstr>
      <vt:lpstr>GPFV: Primary-secondary care interface</vt:lpstr>
      <vt:lpstr>PowerPoint Presentation</vt:lpstr>
      <vt:lpstr>GPFV Primary-secondary care interface (2)</vt:lpstr>
      <vt:lpstr>GPFV progress: workforce</vt:lpstr>
      <vt:lpstr>GPFV General Practice Development Programme </vt:lpstr>
      <vt:lpstr> LMCs vital to ensure local implementation delivery</vt:lpstr>
      <vt:lpstr>GPFV LMC engagement (1)</vt:lpstr>
      <vt:lpstr>GPFV LMC engagement (2)</vt:lpstr>
      <vt:lpstr>GPFV: premises </vt:lpstr>
      <vt:lpstr>GPFV: GP Health Service</vt:lpstr>
      <vt:lpstr>Managing Workload and demand: potentially avoidable  GP consultations </vt:lpstr>
      <vt:lpstr>Quality First website (www.bma.org.uk/qualityfirst)</vt:lpstr>
      <vt:lpstr>BMA GP survey – some key findings (1)</vt:lpstr>
      <vt:lpstr>PowerPoint Presentation</vt:lpstr>
      <vt:lpstr>Working together to sustain general practice</vt:lpstr>
      <vt:lpstr>MCPs (multispecialty community providers)</vt:lpstr>
      <vt:lpstr>Contracts and services within an MCP</vt:lpstr>
      <vt:lpstr>Move away from national contracting</vt:lpstr>
      <vt:lpstr>What practices should do now</vt:lpstr>
      <vt:lpstr>GPs working at scale – emerging realities</vt:lpstr>
      <vt:lpstr>Working at scale – supporting practices, managing workload, developing the workforce</vt:lpstr>
      <vt:lpstr>PowerPoint Presentation</vt:lpstr>
      <vt:lpstr>Case Study (Federation): Essex </vt:lpstr>
      <vt:lpstr>Case Study (Hub): Richmond, South West London </vt:lpstr>
      <vt:lpstr>Case Study (Super-partnership): Birmingham</vt:lpstr>
      <vt:lpstr>GPC/LMC partnership</vt:lpstr>
      <vt:lpstr>Supporting LMCs Guidance produced for LMCs since January 2016</vt:lpstr>
      <vt:lpstr>In summary…</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practice 2017/18</dc:title>
  <dc:creator>Mary Mackenzie</dc:creator>
  <cp:lastModifiedBy>Clare Shutler - Kent Local Medical Committee</cp:lastModifiedBy>
  <cp:revision>125</cp:revision>
  <cp:lastPrinted>2017-01-31T13:48:32Z</cp:lastPrinted>
  <dcterms:created xsi:type="dcterms:W3CDTF">2017-01-26T10:22:54Z</dcterms:created>
  <dcterms:modified xsi:type="dcterms:W3CDTF">2017-02-09T09:35:57Z</dcterms:modified>
</cp:coreProperties>
</file>