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88" r:id="rId14"/>
    <p:sldId id="270" r:id="rId15"/>
    <p:sldId id="294" r:id="rId16"/>
    <p:sldId id="272" r:id="rId17"/>
    <p:sldId id="295" r:id="rId18"/>
    <p:sldId id="271" r:id="rId19"/>
    <p:sldId id="290" r:id="rId20"/>
  </p:sldIdLst>
  <p:sldSz cx="10688638" cy="7562850"/>
  <p:notesSz cx="9144000" cy="6858000"/>
  <p:defaultTextStyle>
    <a:defPPr>
      <a:defRPr lang="en-GB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1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886"/>
    <a:srgbClr val="F61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33"/>
    <p:restoredTop sz="94674"/>
  </p:normalViewPr>
  <p:slideViewPr>
    <p:cSldViewPr snapToGrid="0" snapToObjects="1">
      <p:cViewPr>
        <p:scale>
          <a:sx n="64" d="100"/>
          <a:sy n="64" d="100"/>
        </p:scale>
        <p:origin x="1388" y="36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42"/>
    </p:cViewPr>
  </p:sorterViewPr>
  <p:notesViewPr>
    <p:cSldViewPr snapToGrid="0" snapToObjects="1">
      <p:cViewPr varScale="1">
        <p:scale>
          <a:sx n="71" d="100"/>
          <a:sy n="71" d="100"/>
        </p:scale>
        <p:origin x="174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D742A-2F1D-C54C-96BA-911577EEC1D1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55AC-D686-CC4B-8B34-ECE7D92BF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20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38A7D-8EAD-436F-B534-D3C3FB59946B}" type="datetimeFigureOut">
              <a:rPr lang="en-GB" smtClean="0"/>
              <a:t>16/02/2017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6875" y="857250"/>
            <a:ext cx="32702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56283-CD01-4B6D-A5FB-5F0DFA7C6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0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31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59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93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5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8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8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96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98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9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3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5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7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5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3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2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BA114-C786-4DC8-A857-543B2FB69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627A-62F1-454E-92DC-1A9DB72B2BA6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B661-7135-E247-8EDD-9843AFFCF4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7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B45E6-5A3A-4E4A-BF05-DE4C35E5A278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182FF-0F72-2044-BD15-5236062604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08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D923-22B1-3443-B54E-E3977B5890A6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B92C-C148-A348-B15C-5B4C9D723C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7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E1F1A-50EE-AE44-A7ED-1FDF4178C5AA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2603-8B14-2349-B3BA-7E3DF82BC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81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139ED-653C-424D-8305-F1D9044656B6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8C1B-2098-014F-BB0B-109DACD009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2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352E-4E67-504A-A529-9E28EE9774A8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E77B-7723-E349-8167-DB3F6F83D9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4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7505-38E3-7E40-BB6D-0FC5D47823F6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15DA-242A-DC4D-8C4A-0D45BF8F89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1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4639-D911-5B41-974C-3C2BDA21D517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32CC-4262-FD40-A576-B7D79E0C6F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17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ED09-9220-464B-85A9-FA14A67005FC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C10B-6D3F-124F-93F7-6AF21499F0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20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22C9-E960-534A-B208-2481AA1763D8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2FEB3-BBF8-AB41-8217-81F4E436EA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D5E1-1969-B843-9E1A-088484B4112B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EF61-14E0-4C42-9965-0B7FC3B18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1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339F32F-C91B-C240-A68F-4385F17FAB5C}" type="datetimeFigureOut">
              <a:rPr lang="en-GB"/>
              <a:pPr>
                <a:defRPr/>
              </a:pPr>
              <a:t>16/02/2017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17071E3F-4584-C94E-9D16-EF0974611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0700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520700" rtl="0" eaLnBrk="1" fontAlgn="base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5207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46138" indent="-325438" algn="l" defTabSz="5207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03338" indent="-260350" algn="l" defTabSz="5207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824038" indent="-260350" algn="l" defTabSz="5207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346325" indent="-260350" algn="l" defTabSz="5207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419" y="2451097"/>
            <a:ext cx="10083800" cy="5111753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17" b="1" dirty="0">
                <a:latin typeface="Aharoni" panose="02010803020104030203" pitchFamily="2" charset="-79"/>
                <a:cs typeface="Aharoni" panose="02010803020104030203" pitchFamily="2" charset="-79"/>
              </a:rPr>
              <a:t>Our Health Partnership</a:t>
            </a:r>
            <a:endParaRPr lang="en-US" sz="6617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27460" y="3749914"/>
            <a:ext cx="7058660" cy="3200163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544" dirty="0">
              <a:solidFill>
                <a:srgbClr val="FFFFFF"/>
              </a:solidFill>
              <a:latin typeface="Gotham-Book"/>
              <a:cs typeface="Gotham-Book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49811" y="684481"/>
            <a:ext cx="9336409" cy="595354"/>
          </a:xfrm>
          <a:prstGeom prst="rect">
            <a:avLst/>
          </a:prstGeom>
        </p:spPr>
        <p:txBody>
          <a:bodyPr vert="horz" lIns="100838" tIns="50419" rIns="100838" bIns="50419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529" b="1" dirty="0">
              <a:solidFill>
                <a:srgbClr val="595959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2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4165" y="1008026"/>
            <a:ext cx="8785411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How? - Strategic aims</a:t>
            </a:r>
          </a:p>
          <a:p>
            <a:pPr lvl="0">
              <a:spcBef>
                <a:spcPct val="20000"/>
              </a:spcBef>
            </a:pPr>
            <a:endParaRPr lang="en-GB" sz="1400" dirty="0">
              <a:solidFill>
                <a:srgbClr val="002060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srgbClr val="002060"/>
                </a:solidFill>
                <a:latin typeface="Calibri"/>
              </a:rPr>
              <a:t>Twin aims:</a:t>
            </a:r>
            <a:endParaRPr lang="en-US" sz="2400" b="1" dirty="0">
              <a:solidFill>
                <a:srgbClr val="002060"/>
              </a:solidFill>
              <a:latin typeface="Calibri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Strong and sustainable General Practice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Broader service provision, MCP and beyond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endParaRPr lang="en-US" sz="1200" dirty="0">
              <a:solidFill>
                <a:srgbClr val="002060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2400" b="1" dirty="0">
                <a:solidFill>
                  <a:srgbClr val="002060"/>
                </a:solidFill>
                <a:latin typeface="Calibri"/>
              </a:rPr>
              <a:t>Priorities: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Make GP partnership an attractive option for doctors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Sustain and improve the local services that patients value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Integrate and influence at system level – a strong voice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Develop a wider range of services</a:t>
            </a:r>
          </a:p>
          <a:p>
            <a:pPr lvl="0">
              <a:spcBef>
                <a:spcPct val="20000"/>
              </a:spcBef>
            </a:pPr>
            <a:endParaRPr lang="en-GB" sz="2400" b="1" i="1" dirty="0">
              <a:solidFill>
                <a:srgbClr val="F616D6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GB" sz="2400" b="1" i="1" dirty="0">
                <a:solidFill>
                  <a:srgbClr val="F616D6"/>
                </a:solidFill>
                <a:latin typeface="Calibri"/>
              </a:rPr>
              <a:t>How can we support our practices to strengthen and develop?</a:t>
            </a:r>
            <a:endParaRPr lang="en-US" sz="2400" b="1" i="1" dirty="0">
              <a:solidFill>
                <a:srgbClr val="F616D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9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32716" y="2450556"/>
            <a:ext cx="891267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700" b="1" dirty="0">
                <a:solidFill>
                  <a:srgbClr val="002060"/>
                </a:solidFill>
                <a:latin typeface="Calibri"/>
              </a:rPr>
              <a:t>We will make life better for patients and partners </a:t>
            </a:r>
            <a:r>
              <a:rPr lang="en-GB" sz="2700" b="1" dirty="0" smtClean="0">
                <a:solidFill>
                  <a:srgbClr val="002060"/>
                </a:solidFill>
                <a:latin typeface="Calibri"/>
              </a:rPr>
              <a:t>by:</a:t>
            </a: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Introduce a Quality Support Offer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Collaborate to </a:t>
            </a:r>
            <a:r>
              <a:rPr lang="en-GB" dirty="0" smtClean="0">
                <a:solidFill>
                  <a:srgbClr val="002060"/>
                </a:solidFill>
              </a:rPr>
              <a:t>provide local </a:t>
            </a:r>
            <a:r>
              <a:rPr lang="en-GB" dirty="0">
                <a:solidFill>
                  <a:srgbClr val="002060"/>
                </a:solidFill>
              </a:rPr>
              <a:t>enhanced services at scale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Introduce new ways of working and staff development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Introduce a sustainable workforce model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solidFill>
                  <a:srgbClr val="002060"/>
                </a:solidFill>
              </a:rPr>
              <a:t>Improving access to Primary Care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2716" y="1469593"/>
            <a:ext cx="4775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How? - 2016/17 </a:t>
            </a:r>
            <a:r>
              <a:rPr lang="en-GB" sz="3200" b="1" dirty="0">
                <a:solidFill>
                  <a:srgbClr val="002060"/>
                </a:solidFill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0613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1788" y="1983618"/>
            <a:ext cx="42250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Centralised Payroll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Centralised finance and banking team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Centralised HR support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Centralised Procurement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2060"/>
                </a:solidFill>
              </a:rPr>
              <a:t>Using our scale to drive down prices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20146" y="1373498"/>
            <a:ext cx="3760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To Create Efficiencies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6562" y="2018907"/>
            <a:ext cx="53435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By developing a strong OHP Brand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To grow as an organisation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To improve our own leadership and Board development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516562" y="1319411"/>
            <a:ext cx="4205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To Ensure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26755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33929" y="2270876"/>
            <a:ext cx="893482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</a:rPr>
              <a:t>To establish a </a:t>
            </a:r>
            <a:r>
              <a:rPr lang="en-GB" sz="2800" dirty="0">
                <a:solidFill>
                  <a:srgbClr val="F41886"/>
                </a:solidFill>
              </a:rPr>
              <a:t>strong voice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2060"/>
                </a:solidFill>
              </a:rPr>
              <a:t>for General Practice both locally and nationally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</a:rPr>
              <a:t>To bid for large </a:t>
            </a:r>
            <a:r>
              <a:rPr lang="en-GB" sz="2800" dirty="0">
                <a:solidFill>
                  <a:srgbClr val="F41886"/>
                </a:solidFill>
              </a:rPr>
              <a:t>contracts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2060"/>
                </a:solidFill>
              </a:rPr>
              <a:t>like referral triage and urgent care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</a:rPr>
              <a:t>To use our size to contribute to </a:t>
            </a:r>
            <a:r>
              <a:rPr lang="en-GB" sz="2800" dirty="0">
                <a:solidFill>
                  <a:srgbClr val="F41886"/>
                </a:solidFill>
              </a:rPr>
              <a:t>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</a:rPr>
              <a:t>To look at </a:t>
            </a:r>
            <a:r>
              <a:rPr lang="en-GB" sz="2800" dirty="0">
                <a:solidFill>
                  <a:srgbClr val="F41886"/>
                </a:solidFill>
              </a:rPr>
              <a:t>digital advances, social prescribing and commercial partnerships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b="1" dirty="0">
                <a:solidFill>
                  <a:srgbClr val="002060"/>
                </a:solidFill>
              </a:rPr>
              <a:t>To develop into a </a:t>
            </a:r>
            <a:r>
              <a:rPr lang="en-GB" sz="2800" b="1" dirty="0">
                <a:solidFill>
                  <a:srgbClr val="F41886"/>
                </a:solidFill>
              </a:rPr>
              <a:t>Multispecialty Community Provider </a:t>
            </a:r>
            <a:r>
              <a:rPr lang="en-GB" sz="2800" b="1" dirty="0">
                <a:solidFill>
                  <a:srgbClr val="002060"/>
                </a:solidFill>
              </a:rPr>
              <a:t>and eventually an </a:t>
            </a:r>
            <a:r>
              <a:rPr lang="en-GB" sz="2800" b="1" dirty="0">
                <a:solidFill>
                  <a:srgbClr val="F41886"/>
                </a:solidFill>
              </a:rPr>
              <a:t>Accountable Care Organisation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10238" y="1350451"/>
            <a:ext cx="440556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000" dirty="0">
                <a:solidFill>
                  <a:srgbClr val="002060"/>
                </a:solidFill>
                <a:latin typeface="Calibri"/>
              </a:rPr>
              <a:t>Developing OHP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394" y="1953927"/>
            <a:ext cx="9198635" cy="495587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an </a:t>
            </a:r>
            <a:r>
              <a:rPr lang="en-GB" b="1" dirty="0">
                <a:solidFill>
                  <a:schemeClr val="tx2"/>
                </a:solidFill>
              </a:rPr>
              <a:t>established organisation with a central management team </a:t>
            </a:r>
            <a:r>
              <a:rPr lang="en-GB" b="1" dirty="0" smtClean="0">
                <a:solidFill>
                  <a:schemeClr val="tx2"/>
                </a:solidFill>
              </a:rPr>
              <a:t>providing: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2"/>
                </a:solidFill>
              </a:rPr>
              <a:t>banking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2"/>
                </a:solidFill>
              </a:rPr>
              <a:t>accounting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2"/>
                </a:solidFill>
              </a:rPr>
              <a:t>payroll </a:t>
            </a:r>
            <a:r>
              <a:rPr lang="en-GB" b="1" dirty="0">
                <a:solidFill>
                  <a:schemeClr val="tx2"/>
                </a:solidFill>
              </a:rPr>
              <a:t>services </a:t>
            </a:r>
            <a:endParaRPr lang="en-GB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2"/>
                </a:solidFill>
              </a:rPr>
              <a:t>optional </a:t>
            </a:r>
            <a:r>
              <a:rPr lang="en-GB" b="1" dirty="0">
                <a:solidFill>
                  <a:schemeClr val="tx2"/>
                </a:solidFill>
              </a:rPr>
              <a:t>range of procurement solutions </a:t>
            </a:r>
            <a:r>
              <a:rPr lang="en-GB" b="1" dirty="0" smtClean="0">
                <a:solidFill>
                  <a:schemeClr val="tx2"/>
                </a:solidFill>
              </a:rPr>
              <a:t>– including Medical Indemnity offer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chemeClr val="tx2"/>
                </a:solidFill>
              </a:rPr>
              <a:t>support </a:t>
            </a:r>
            <a:r>
              <a:rPr lang="en-GB" b="1" dirty="0">
                <a:solidFill>
                  <a:schemeClr val="tx2"/>
                </a:solidFill>
              </a:rPr>
              <a:t>for quality improvement </a:t>
            </a:r>
            <a:r>
              <a:rPr lang="en-GB" b="1" dirty="0" smtClean="0">
                <a:solidFill>
                  <a:schemeClr val="tx2"/>
                </a:solidFill>
              </a:rPr>
              <a:t>available</a:t>
            </a:r>
            <a:r>
              <a:rPr lang="en-GB" b="1" dirty="0">
                <a:solidFill>
                  <a:schemeClr val="tx2"/>
                </a:solidFill>
              </a:rPr>
              <a:t>, and guidance for CQC </a:t>
            </a:r>
            <a:r>
              <a:rPr lang="en-GB" b="1" dirty="0" smtClean="0">
                <a:solidFill>
                  <a:schemeClr val="tx2"/>
                </a:solidFill>
              </a:rPr>
              <a:t>inspection</a:t>
            </a:r>
            <a:endParaRPr lang="en-GB" b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CQC Registered Provider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bid </a:t>
            </a:r>
            <a:r>
              <a:rPr lang="en-GB" b="1" dirty="0">
                <a:solidFill>
                  <a:schemeClr val="tx2"/>
                </a:solidFill>
              </a:rPr>
              <a:t>for continued funding in 2017/18 and beyond will have been submitted. </a:t>
            </a:r>
            <a:endParaRPr lang="en-GB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quality </a:t>
            </a:r>
            <a:r>
              <a:rPr lang="en-GB" b="1" dirty="0">
                <a:solidFill>
                  <a:schemeClr val="tx2"/>
                </a:solidFill>
              </a:rPr>
              <a:t>staff and GP cover, at competitive rates, from an internal staff bank, a locum database and a salaried doctor pool.</a:t>
            </a:r>
          </a:p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1720" y="1153015"/>
            <a:ext cx="870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What did we want to achieve by April 2017 ? 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82218" y="1953927"/>
            <a:ext cx="9198635" cy="4955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Communications – both internally and externally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The costs – not cheap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Managing expectations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Completing things quickly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Ensuring Practice Managers and staff are fully sighted on the rewards and benefits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Sticking to the knitting !!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Balancing autonomy and success at scale 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11720" y="1153015"/>
            <a:ext cx="870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</a:rPr>
              <a:t>The Challenges and Barriers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811720" y="519355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209" y="614276"/>
            <a:ext cx="9529059" cy="1621111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chemeClr val="tx2"/>
                </a:solidFill>
              </a:rPr>
              <a:t>The Rewards - the future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80141" y="1792454"/>
            <a:ext cx="88397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OHP </a:t>
            </a:r>
            <a:r>
              <a:rPr lang="mr-IN" sz="2000" b="1" dirty="0">
                <a:solidFill>
                  <a:srgbClr val="002060"/>
                </a:solidFill>
              </a:rPr>
              <a:t>–</a:t>
            </a:r>
            <a:r>
              <a:rPr lang="en-US" sz="2000" b="1" dirty="0">
                <a:solidFill>
                  <a:srgbClr val="002060"/>
                </a:solidFill>
              </a:rPr>
              <a:t> 2 YEAR VISION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The largest GP partnership, based in the Midlands, with a developing locality structure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GMS contract-based, with economies of scale balancing practice/locality autonomy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Steady growth in enhanced services, focusing on access and urgent care provision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Backed by unique quality management </a:t>
            </a:r>
            <a:r>
              <a:rPr lang="en-US" sz="2000" dirty="0" smtClean="0">
                <a:solidFill>
                  <a:srgbClr val="002060"/>
                </a:solidFill>
              </a:rPr>
              <a:t>approach – including governance 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Key stakeholder </a:t>
            </a:r>
            <a:r>
              <a:rPr lang="en-US" sz="2000" dirty="0">
                <a:solidFill>
                  <a:srgbClr val="002060"/>
                </a:solidFill>
              </a:rPr>
              <a:t>in developing accountable care systems in Birmingham and Shropshire</a:t>
            </a:r>
          </a:p>
        </p:txBody>
      </p:sp>
    </p:spTree>
    <p:extLst>
      <p:ext uri="{BB962C8B-B14F-4D97-AF65-F5344CB8AC3E}">
        <p14:creationId xmlns:p14="http://schemas.microsoft.com/office/powerpoint/2010/main" val="31464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811720" y="519355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99" y="7009642"/>
            <a:ext cx="9370241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42" y="1469593"/>
            <a:ext cx="4406846" cy="45288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0" y="2841153"/>
            <a:ext cx="3897682" cy="3715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1448" y="1414454"/>
            <a:ext cx="2347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At May 2017 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811720" y="519355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99" y="7009642"/>
            <a:ext cx="9370241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37488" y="1348843"/>
            <a:ext cx="9591952" cy="4633472"/>
            <a:chOff x="243800" y="1764695"/>
            <a:chExt cx="9591952" cy="4633472"/>
          </a:xfrm>
        </p:grpSpPr>
        <p:sp>
          <p:nvSpPr>
            <p:cNvPr id="9" name="TextBox 8"/>
            <p:cNvSpPr txBox="1"/>
            <p:nvPr/>
          </p:nvSpPr>
          <p:spPr>
            <a:xfrm>
              <a:off x="4551083" y="3355188"/>
              <a:ext cx="1245534" cy="73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4" b="1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OHP </a:t>
              </a:r>
              <a:r>
                <a:rPr lang="en-US" sz="2104" b="1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into </a:t>
              </a:r>
              <a:endParaRPr lang="en-US" sz="2104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4" b="1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6493" y="1962606"/>
              <a:ext cx="3248210" cy="179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8" b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Core OHP functions</a:t>
              </a:r>
              <a:endParaRPr lang="en-US" sz="1578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Quality monitoring &amp; support via ‘virtual team’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Banking, finance &amp; accounting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Procurement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Workforce solutions</a:t>
              </a:r>
            </a:p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76652" y="1800710"/>
              <a:ext cx="3102196" cy="1306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8" b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Governance</a:t>
              </a:r>
              <a:endParaRPr lang="en-US" sz="1578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9/8 Board partners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Support locality development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GMS contract-based partnersh</a:t>
              </a:r>
              <a:r>
                <a:rPr lang="en-US" sz="1578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ip</a:t>
              </a:r>
            </a:p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76652" y="4466093"/>
              <a:ext cx="3125937" cy="1549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8" b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Strategic / System</a:t>
              </a:r>
              <a:endParaRPr lang="en-US" sz="1578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Regional / national influencer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Major GP stakeholder in Birmingham and </a:t>
              </a:r>
              <a:r>
                <a:rPr lang="en-US" sz="1578" dirty="0" err="1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Shropshire</a:t>
              </a: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 ACS’s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Considering national growth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457" y="5091719"/>
              <a:ext cx="3763605" cy="1306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8" b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Enhanced services</a:t>
              </a:r>
              <a:endParaRPr lang="en-US" sz="1578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Increased access / urgent care provision including in-house out of hours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Social prescribing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Mental health partnership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2406" y="3261247"/>
              <a:ext cx="2433346" cy="82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8" b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Branding</a:t>
              </a:r>
              <a:endParaRPr lang="en-US" sz="1578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OHP branding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Common digital offer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8663" y="1949004"/>
              <a:ext cx="3425429" cy="162954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495" y="3994284"/>
              <a:ext cx="2514225" cy="92126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7735" y="1764695"/>
              <a:ext cx="3140242" cy="117147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57503" y="3240969"/>
              <a:ext cx="2251342" cy="90077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6439525" y="4471982"/>
              <a:ext cx="2840131" cy="1575447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559189" y="3250898"/>
              <a:ext cx="1282331" cy="9737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>
                <a:solidFill>
                  <a:prstClr val="white"/>
                </a:solidFill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237135" y="4471983"/>
              <a:ext cx="607985" cy="10304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98228" y="3058217"/>
              <a:ext cx="368030" cy="195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512491" y="4471983"/>
              <a:ext cx="732058" cy="10728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43800" y="5076737"/>
              <a:ext cx="3815157" cy="1310144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654" fontAlgn="auto">
                <a:spcBef>
                  <a:spcPts val="0"/>
                </a:spcBef>
                <a:spcAft>
                  <a:spcPts val="0"/>
                </a:spcAft>
              </a:pPr>
              <a:endParaRPr lang="en-US" sz="1578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57171" y="3923567"/>
              <a:ext cx="2473548" cy="106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54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78" b="1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Business development</a:t>
              </a:r>
            </a:p>
            <a:p>
              <a:pPr marL="250517" indent="-250517" defTabSz="801654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1578" dirty="0">
                  <a:solidFill>
                    <a:srgbClr val="002060"/>
                  </a:solidFill>
                  <a:latin typeface="Calibri" panose="020F0502020204030204"/>
                  <a:ea typeface="+mn-ea"/>
                  <a:cs typeface="+mn-cs"/>
                </a:rPr>
                <a:t>Function to prepare bids, including ACE support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287863" y="4115540"/>
              <a:ext cx="1085816" cy="3393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 flipV="1">
            <a:off x="5726564" y="1971204"/>
            <a:ext cx="690636" cy="718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351671" y="3246137"/>
            <a:ext cx="95157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9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907209" y="1261871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811719" y="1261871"/>
            <a:ext cx="9070309" cy="54939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</a:rPr>
              <a:t>Summary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A ‘ground up’ organisation, formed by GPs for GPs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Locally independent, partner-based General Practice a fundamental principle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Our scale generates opportunity to influence system development, bring about positive change, and grow from large scale General Practice to a broader healthcare </a:t>
            </a:r>
            <a:r>
              <a:rPr lang="en-US" dirty="0" smtClean="0">
                <a:solidFill>
                  <a:srgbClr val="002060"/>
                </a:solidFill>
              </a:rPr>
              <a:t>provider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</a:rPr>
              <a:t>Model is  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replicable in the urban, suburban and soon rural environments’</a:t>
            </a:r>
            <a:endParaRPr lang="en-GB" dirty="0"/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F616D6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F616D6"/>
                </a:solidFill>
              </a:rPr>
              <a:t>Our Health Partnership is the result of independent contractor General Practice </a:t>
            </a:r>
            <a:r>
              <a:rPr lang="en-US" b="1" i="1" dirty="0" smtClean="0">
                <a:solidFill>
                  <a:srgbClr val="F616D6"/>
                </a:solidFill>
              </a:rPr>
              <a:t>partners looking </a:t>
            </a:r>
            <a:r>
              <a:rPr lang="en-US" b="1" i="1" dirty="0">
                <a:solidFill>
                  <a:srgbClr val="F616D6"/>
                </a:solidFill>
              </a:rPr>
              <a:t>to demonstrate that the model is viable, sustainable, and able to contribute effectively to developing the modern NHS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209" y="1390845"/>
            <a:ext cx="8871630" cy="4991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Creating Britain’s largest General Practice partnership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Dr Vish Ratnasuriya 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F616D6"/>
                </a:solidFill>
              </a:rPr>
              <a:t>GP partner, and Chair of Our Health Partnership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002060"/>
                </a:solidFill>
              </a:rPr>
              <a:t>Dr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Will Taylor 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F616D6"/>
                </a:solidFill>
              </a:rPr>
              <a:t>GP partner, and Member of OHP Board </a:t>
            </a:r>
          </a:p>
          <a:p>
            <a:pPr marL="0" indent="0" algn="ctr">
              <a:buNone/>
            </a:pPr>
            <a:endParaRPr lang="en-GB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0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209" y="1254378"/>
            <a:ext cx="9618662" cy="49911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Why? - Current </a:t>
            </a:r>
            <a:r>
              <a:rPr lang="en-US" sz="3200" b="1" dirty="0">
                <a:solidFill>
                  <a:srgbClr val="002060"/>
                </a:solidFill>
              </a:rPr>
              <a:t>context for general practice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Recruitment </a:t>
            </a:r>
            <a:r>
              <a:rPr lang="en-US" sz="2400" dirty="0">
                <a:solidFill>
                  <a:srgbClr val="002060"/>
                </a:solidFill>
              </a:rPr>
              <a:t>difficulties, falling income, rising workloads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Administrative burden for partners is becoming unsustainable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Most consultations each day are in primary care, so even a small drop in capacity will have a significant impact elsewhere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Need for greater system integration </a:t>
            </a:r>
            <a:r>
              <a:rPr lang="en-US" sz="2400" b="1" i="1" dirty="0">
                <a:solidFill>
                  <a:srgbClr val="002060"/>
                </a:solidFill>
              </a:rPr>
              <a:t>BUT</a:t>
            </a:r>
            <a:r>
              <a:rPr lang="en-US" sz="2400" dirty="0">
                <a:solidFill>
                  <a:srgbClr val="002060"/>
                </a:solidFill>
              </a:rPr>
              <a:t> local responsiveness valued highly by </a:t>
            </a:r>
            <a:r>
              <a:rPr lang="en-US" sz="2400" dirty="0" smtClean="0">
                <a:solidFill>
                  <a:srgbClr val="002060"/>
                </a:solidFill>
              </a:rPr>
              <a:t>patients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Group of successful high performing practices wanting to make the change 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i="1" dirty="0">
                <a:solidFill>
                  <a:srgbClr val="F616D6"/>
                </a:solidFill>
              </a:rPr>
              <a:t>General Practice at scale can offer effective solutions - but maintaining freedom to innovate and respond locally is critical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7717" y="1254378"/>
            <a:ext cx="9618662" cy="49911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Why? - The </a:t>
            </a:r>
            <a:r>
              <a:rPr lang="en-US" sz="3200" b="1" dirty="0">
                <a:solidFill>
                  <a:srgbClr val="002060"/>
                </a:solidFill>
              </a:rPr>
              <a:t>future context for healthcare</a:t>
            </a:r>
          </a:p>
          <a:p>
            <a:pPr lvl="0"/>
            <a:endParaRPr lang="en-US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Need for more proactive care, maintenance of community focused well being, less hospital based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Move towards local system solutions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ACO model, single organisational lead, responsible for defined population</a:t>
            </a:r>
          </a:p>
          <a:p>
            <a:pPr lvl="0"/>
            <a:endParaRPr lang="en-US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2400" b="1" i="1" dirty="0">
                <a:solidFill>
                  <a:srgbClr val="F616D6"/>
                </a:solidFill>
              </a:rPr>
              <a:t>A sound foundation of effective, locally responsive and sustainable General Practice is essential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97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7209" y="1342383"/>
            <a:ext cx="9618662" cy="4991100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Why? - General </a:t>
            </a:r>
            <a:r>
              <a:rPr lang="en-US" sz="3200" b="1" dirty="0">
                <a:solidFill>
                  <a:srgbClr val="002060"/>
                </a:solidFill>
              </a:rPr>
              <a:t>Practice at scale</a:t>
            </a:r>
          </a:p>
          <a:p>
            <a:pPr lvl="0"/>
            <a:endParaRPr lang="en-US" sz="20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Benefits of scale – economy, workload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Share challenges and solutions </a:t>
            </a:r>
            <a:r>
              <a:rPr lang="en-US" sz="2400" dirty="0" err="1">
                <a:solidFill>
                  <a:srgbClr val="002060"/>
                </a:solidFill>
              </a:rPr>
              <a:t>eg</a:t>
            </a:r>
            <a:r>
              <a:rPr lang="en-US" sz="2400" dirty="0">
                <a:solidFill>
                  <a:srgbClr val="002060"/>
                </a:solidFill>
              </a:rPr>
              <a:t> salaried doctor pool rather than ad hoc locum cover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Influence as ‘system player’ – a strong voice to start shifting the emphasis of care </a:t>
            </a:r>
            <a:r>
              <a:rPr lang="en-US" sz="2400" dirty="0" smtClean="0">
                <a:solidFill>
                  <a:srgbClr val="002060"/>
                </a:solidFill>
              </a:rPr>
              <a:t>provision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</a:rPr>
              <a:t>Potential </a:t>
            </a:r>
            <a:r>
              <a:rPr lang="en-US" sz="2400" dirty="0">
                <a:solidFill>
                  <a:srgbClr val="002060"/>
                </a:solidFill>
              </a:rPr>
              <a:t>to </a:t>
            </a:r>
            <a:r>
              <a:rPr lang="en-US" sz="2400" dirty="0" smtClean="0">
                <a:solidFill>
                  <a:srgbClr val="002060"/>
                </a:solidFill>
              </a:rPr>
              <a:t>develop towards a </a:t>
            </a:r>
            <a:r>
              <a:rPr lang="en-US" sz="2400" dirty="0">
                <a:solidFill>
                  <a:srgbClr val="002060"/>
                </a:solidFill>
              </a:rPr>
              <a:t>broader provider (MCP)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sz="2400" b="1" i="1" dirty="0">
                <a:solidFill>
                  <a:srgbClr val="F616D6"/>
                </a:solidFill>
              </a:rPr>
              <a:t>How can we do this without ‘corporatisation’ and removal of self-determining local General Practice provision?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2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38691" y="1127168"/>
            <a:ext cx="8691003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How - What 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we mean by “scale”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endParaRPr lang="en-US" sz="1400" dirty="0">
              <a:solidFill>
                <a:srgbClr val="002060"/>
              </a:solidFill>
              <a:latin typeface="Calibri"/>
            </a:endParaRP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Partners 		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155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(with 50 salaried GPs)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Practices  	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33  </a:t>
            </a:r>
            <a:r>
              <a:rPr lang="en-US" sz="2000" i="1" dirty="0" smtClean="0">
                <a:solidFill>
                  <a:srgbClr val="002060"/>
                </a:solidFill>
                <a:latin typeface="Calibri"/>
              </a:rPr>
              <a:t>(likely </a:t>
            </a:r>
            <a:r>
              <a:rPr lang="en-US" sz="2000" i="1" dirty="0" smtClean="0">
                <a:solidFill>
                  <a:srgbClr val="002060"/>
                </a:solidFill>
                <a:latin typeface="Calibri"/>
              </a:rPr>
              <a:t>+10 </a:t>
            </a:r>
            <a:r>
              <a:rPr lang="en-US" sz="2000" i="1" dirty="0" smtClean="0">
                <a:solidFill>
                  <a:srgbClr val="002060"/>
                </a:solidFill>
                <a:latin typeface="Calibri"/>
              </a:rPr>
              <a:t>from May 2017)</a:t>
            </a:r>
            <a:endParaRPr lang="en-US" sz="2000" i="1" dirty="0">
              <a:solidFill>
                <a:srgbClr val="002060"/>
              </a:solidFill>
              <a:latin typeface="Calibri"/>
            </a:endParaRP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Patients  		280k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+ </a:t>
            </a:r>
            <a:r>
              <a:rPr lang="en-US" sz="2000" dirty="0" smtClean="0">
                <a:solidFill>
                  <a:srgbClr val="002060"/>
                </a:solidFill>
                <a:latin typeface="Calibri"/>
              </a:rPr>
              <a:t>(</a:t>
            </a:r>
            <a:r>
              <a:rPr lang="en-US" sz="2000" i="1" dirty="0" smtClean="0">
                <a:solidFill>
                  <a:srgbClr val="002060"/>
                </a:solidFill>
                <a:latin typeface="Calibri"/>
              </a:rPr>
              <a:t>likely increasing to 370k patients in May 2017) </a:t>
            </a:r>
            <a:endParaRPr lang="en-US" sz="2000" i="1" dirty="0">
              <a:solidFill>
                <a:srgbClr val="002060"/>
              </a:solidFill>
              <a:latin typeface="Calibri"/>
            </a:endParaRP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Staff 			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780  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Income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		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£55m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+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2400" b="1" i="1" dirty="0">
                <a:solidFill>
                  <a:srgbClr val="F616D6"/>
                </a:solidFill>
                <a:latin typeface="Calibri"/>
              </a:rPr>
              <a:t>Our Health Partnership has a list size comparable to the population covered by many CCGs, or served by a local acute hospital. </a:t>
            </a:r>
            <a:endParaRPr lang="en-US" sz="2400" b="1" i="1" dirty="0" smtClean="0">
              <a:solidFill>
                <a:srgbClr val="F616D6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2400" b="1" i="1" dirty="0" smtClean="0">
                <a:solidFill>
                  <a:srgbClr val="F616D6"/>
                </a:solidFill>
                <a:latin typeface="Calibri"/>
              </a:rPr>
              <a:t>This </a:t>
            </a:r>
            <a:r>
              <a:rPr lang="en-US" sz="2400" b="1" i="1" dirty="0">
                <a:solidFill>
                  <a:srgbClr val="F616D6"/>
                </a:solidFill>
                <a:latin typeface="Calibri"/>
              </a:rPr>
              <a:t>creates opportunity - and collaboration with others </a:t>
            </a:r>
            <a:r>
              <a:rPr lang="en-US" sz="2400" b="1" i="1" dirty="0" smtClean="0">
                <a:solidFill>
                  <a:srgbClr val="F616D6"/>
                </a:solidFill>
                <a:latin typeface="Calibri"/>
              </a:rPr>
              <a:t>is starting to increase </a:t>
            </a:r>
            <a:r>
              <a:rPr lang="en-US" sz="2400" b="1" i="1" dirty="0">
                <a:solidFill>
                  <a:srgbClr val="F616D6"/>
                </a:solidFill>
                <a:latin typeface="Calibri"/>
              </a:rPr>
              <a:t>our scope still further</a:t>
            </a:r>
          </a:p>
        </p:txBody>
      </p:sp>
    </p:spTree>
    <p:extLst>
      <p:ext uri="{BB962C8B-B14F-4D97-AF65-F5344CB8AC3E}">
        <p14:creationId xmlns:p14="http://schemas.microsoft.com/office/powerpoint/2010/main" val="34699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87" y="1302317"/>
            <a:ext cx="5667231" cy="582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07209" y="412672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4953" y="1350451"/>
            <a:ext cx="891267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How? - Our </a:t>
            </a:r>
            <a:r>
              <a:rPr lang="en-US" sz="3200" b="1" dirty="0">
                <a:solidFill>
                  <a:srgbClr val="002060"/>
                </a:solidFill>
                <a:latin typeface="Calibri"/>
              </a:rPr>
              <a:t>fundamental principles</a:t>
            </a:r>
          </a:p>
          <a:p>
            <a:pPr lvl="0">
              <a:spcBef>
                <a:spcPct val="20000"/>
              </a:spcBef>
            </a:pP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Locally responsive, partner-based General Practice with decision-making powers …. good for doctors and for patients</a:t>
            </a: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A single Board and a single purpose, but not a single way of doing things</a:t>
            </a: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A partnership, not a corporation – support, not 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control</a:t>
            </a: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Autonomy model but with a supporting structure 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Strong General Practice will provide a firm basis for a strong local healthcare system</a:t>
            </a:r>
          </a:p>
          <a:p>
            <a:pPr lvl="0">
              <a:spcBef>
                <a:spcPct val="20000"/>
              </a:spcBef>
            </a:pPr>
            <a:endParaRPr lang="en-US" sz="1600" i="1" dirty="0">
              <a:solidFill>
                <a:srgbClr val="4F81BD"/>
              </a:solidFill>
              <a:latin typeface="Calibri"/>
            </a:endParaRPr>
          </a:p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F616D6"/>
                </a:solidFill>
                <a:latin typeface="Calibri"/>
              </a:rPr>
              <a:t>Our Health Partnership believes in </a:t>
            </a:r>
            <a:r>
              <a:rPr lang="en-US" sz="2400" b="1" i="1" dirty="0">
                <a:solidFill>
                  <a:srgbClr val="F616D6"/>
                </a:solidFill>
                <a:latin typeface="Calibri"/>
              </a:rPr>
              <a:t>independent </a:t>
            </a:r>
            <a:r>
              <a:rPr lang="en-US" sz="2400" b="1" i="1" dirty="0" smtClean="0">
                <a:solidFill>
                  <a:srgbClr val="F616D6"/>
                </a:solidFill>
                <a:latin typeface="Calibri"/>
              </a:rPr>
              <a:t>contractor </a:t>
            </a:r>
            <a:r>
              <a:rPr lang="en-US" sz="2400" b="1" i="1" dirty="0" smtClean="0">
                <a:solidFill>
                  <a:srgbClr val="F616D6"/>
                </a:solidFill>
                <a:latin typeface="Calibri"/>
              </a:rPr>
              <a:t>based General Practice</a:t>
            </a:r>
            <a:endParaRPr lang="en-US" sz="2400" b="1" i="1" dirty="0">
              <a:solidFill>
                <a:srgbClr val="F616D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9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205433" y="531814"/>
            <a:ext cx="7058660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764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7209" y="874239"/>
            <a:ext cx="8912679" cy="133787"/>
          </a:xfrm>
          <a:prstGeom prst="rect">
            <a:avLst/>
          </a:prstGeom>
          <a:solidFill>
            <a:srgbClr val="D03E8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16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1720" y="316599"/>
            <a:ext cx="9008167" cy="595354"/>
          </a:xfrm>
          <a:prstGeom prst="rect">
            <a:avLst/>
          </a:prstGeom>
        </p:spPr>
        <p:txBody>
          <a:bodyPr vert="horz" lIns="100838" tIns="50419" rIns="100838" bIns="50419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764" b="1" cap="all" dirty="0">
                <a:solidFill>
                  <a:srgbClr val="D03E8B"/>
                </a:solidFill>
                <a:latin typeface="Gotham-Medium"/>
                <a:cs typeface="Gotham-Medium"/>
              </a:rPr>
              <a:t>Our health partnership</a:t>
            </a:r>
            <a:endParaRPr lang="en-GB" sz="1764" cap="all" dirty="0">
              <a:solidFill>
                <a:srgbClr val="595959"/>
              </a:solidFill>
              <a:latin typeface="Gotham-Medium"/>
              <a:cs typeface="Gotham-Medium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9790" y="7009642"/>
            <a:ext cx="9529059" cy="402652"/>
          </a:xfrm>
        </p:spPr>
        <p:txBody>
          <a:bodyPr/>
          <a:lstStyle/>
          <a:p>
            <a:r>
              <a:rPr lang="en-GB" dirty="0" smtClean="0"/>
              <a:t>making life better for patients and practices, improving resilience and efficiencies, creating development opportunities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83584" y="1250408"/>
            <a:ext cx="9031381" cy="5829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Calibri"/>
              </a:rPr>
              <a:t>How? - Governance</a:t>
            </a:r>
            <a:endParaRPr lang="en-US" sz="3200" b="1" dirty="0">
              <a:solidFill>
                <a:srgbClr val="002060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endParaRPr lang="en-US" sz="1600" dirty="0">
              <a:solidFill>
                <a:srgbClr val="002060"/>
              </a:solidFill>
              <a:latin typeface="Calibri"/>
            </a:endParaRP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Partnership Deed signed by all Partners – legal entity </a:t>
            </a: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Managed by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Board – 7 elected Managing Partners, 3 appointed Officers</a:t>
            </a: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Practices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remain – separate contracts held in trust, local profit centres, with local operating agreements based on previous local partnership agreement</a:t>
            </a: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Staff employed by Our Health Partnership</a:t>
            </a:r>
          </a:p>
          <a:p>
            <a:pPr marL="390525" lvl="0" indent="-390525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Practices pay </a:t>
            </a:r>
            <a:r>
              <a:rPr lang="en-US" sz="2400" dirty="0" smtClean="0">
                <a:solidFill>
                  <a:srgbClr val="002060"/>
                </a:solidFill>
                <a:latin typeface="Calibri"/>
              </a:rPr>
              <a:t>an annual subscription to 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Our Health Partnership based on list size</a:t>
            </a:r>
          </a:p>
          <a:p>
            <a:pPr marL="390525" lvl="0" indent="-390525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ct val="20000"/>
              </a:spcBef>
            </a:pPr>
            <a:r>
              <a:rPr lang="en-US" sz="2400" b="1" i="1" dirty="0">
                <a:solidFill>
                  <a:srgbClr val="F616D6"/>
                </a:solidFill>
                <a:latin typeface="Calibri"/>
              </a:rPr>
              <a:t>Stronger than a federation - but not a centrally-driven organisation with a single way of </a:t>
            </a:r>
            <a:r>
              <a:rPr lang="en-US" sz="2400" b="1" i="1" dirty="0" smtClean="0">
                <a:solidFill>
                  <a:srgbClr val="F616D6"/>
                </a:solidFill>
                <a:latin typeface="Calibri"/>
              </a:rPr>
              <a:t>operating</a:t>
            </a:r>
            <a:endParaRPr lang="en-US" sz="2400" b="1" i="1" dirty="0">
              <a:solidFill>
                <a:srgbClr val="F616D6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6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2288</TotalTime>
  <Words>1395</Words>
  <Application>Microsoft Office PowerPoint</Application>
  <PresentationFormat>Custom</PresentationFormat>
  <Paragraphs>220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Aharoni</vt:lpstr>
      <vt:lpstr>Arial</vt:lpstr>
      <vt:lpstr>Calibri</vt:lpstr>
      <vt:lpstr>Gotham-Book</vt:lpstr>
      <vt:lpstr>Gotham-Medium</vt:lpstr>
      <vt:lpstr>Wingdings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Rewards - the future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Britain’s largest GP partnership</dc:title>
  <dc:creator>mark newbold</dc:creator>
  <cp:lastModifiedBy>Vishanka</cp:lastModifiedBy>
  <cp:revision>59</cp:revision>
  <cp:lastPrinted>2015-10-21T21:20:00Z</cp:lastPrinted>
  <dcterms:created xsi:type="dcterms:W3CDTF">2015-10-19T19:59:16Z</dcterms:created>
  <dcterms:modified xsi:type="dcterms:W3CDTF">2017-02-16T22:08:22Z</dcterms:modified>
</cp:coreProperties>
</file>