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4122" r:id="rId4"/>
  </p:sldMasterIdLst>
  <p:notesMasterIdLst>
    <p:notesMasterId r:id="rId17"/>
  </p:notesMasterIdLst>
  <p:handoutMasterIdLst>
    <p:handoutMasterId r:id="rId18"/>
  </p:handoutMasterIdLst>
  <p:sldIdLst>
    <p:sldId id="293" r:id="rId5"/>
    <p:sldId id="2145707822" r:id="rId6"/>
    <p:sldId id="2145707823" r:id="rId7"/>
    <p:sldId id="2145707820" r:id="rId8"/>
    <p:sldId id="2145707821" r:id="rId9"/>
    <p:sldId id="2145707827" r:id="rId10"/>
    <p:sldId id="2145707825" r:id="rId11"/>
    <p:sldId id="2145707824" r:id="rId12"/>
    <p:sldId id="2145707832" r:id="rId13"/>
    <p:sldId id="2145707831" r:id="rId14"/>
    <p:sldId id="2145707826" r:id="rId15"/>
    <p:sldId id="2145707828" r:id="rId16"/>
  </p:sldIdLst>
  <p:sldSz cx="9144000" cy="6858000" type="screen4x3"/>
  <p:notesSz cx="6792913" cy="9925050"/>
  <p:custDataLst>
    <p:tags r:id="rId19"/>
  </p:custDataLst>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D18522-8CA7-4E59-B1BA-3E7BDCA954F0}" v="35" dt="2023-09-21T07:28:11.2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5948" autoAdjust="0"/>
  </p:normalViewPr>
  <p:slideViewPr>
    <p:cSldViewPr snapToGrid="0">
      <p:cViewPr varScale="1">
        <p:scale>
          <a:sx n="78" d="100"/>
          <a:sy n="78" d="100"/>
        </p:scale>
        <p:origin x="1608"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8" d="100"/>
          <a:sy n="78" d="100"/>
        </p:scale>
        <p:origin x="406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cott - Kent Local Medical Committee" userId="9131cd2f-458d-4893-8a3d-1b8082e50981" providerId="ADAL" clId="{E8D18522-8CA7-4E59-B1BA-3E7BDCA954F0}"/>
    <pc:docChg chg="undo custSel addSld delSld modSld sldOrd">
      <pc:chgData name="Kay Acott - Kent Local Medical Committee" userId="9131cd2f-458d-4893-8a3d-1b8082e50981" providerId="ADAL" clId="{E8D18522-8CA7-4E59-B1BA-3E7BDCA954F0}" dt="2023-09-21T07:28:26.746" v="1638" actId="1076"/>
      <pc:docMkLst>
        <pc:docMk/>
      </pc:docMkLst>
      <pc:sldChg chg="modNotesTx">
        <pc:chgData name="Kay Acott - Kent Local Medical Committee" userId="9131cd2f-458d-4893-8a3d-1b8082e50981" providerId="ADAL" clId="{E8D18522-8CA7-4E59-B1BA-3E7BDCA954F0}" dt="2023-09-21T07:25:48.125" v="1630" actId="20577"/>
        <pc:sldMkLst>
          <pc:docMk/>
          <pc:sldMk cId="3028221081" sldId="293"/>
        </pc:sldMkLst>
      </pc:sldChg>
      <pc:sldChg chg="modSp mod">
        <pc:chgData name="Kay Acott - Kent Local Medical Committee" userId="9131cd2f-458d-4893-8a3d-1b8082e50981" providerId="ADAL" clId="{E8D18522-8CA7-4E59-B1BA-3E7BDCA954F0}" dt="2023-09-21T07:27:20.114" v="1633" actId="1076"/>
        <pc:sldMkLst>
          <pc:docMk/>
          <pc:sldMk cId="3680289919" sldId="2145707820"/>
        </pc:sldMkLst>
        <pc:spChg chg="mod">
          <ac:chgData name="Kay Acott - Kent Local Medical Committee" userId="9131cd2f-458d-4893-8a3d-1b8082e50981" providerId="ADAL" clId="{E8D18522-8CA7-4E59-B1BA-3E7BDCA954F0}" dt="2023-09-20T20:03:46.316" v="1162" actId="1076"/>
          <ac:spMkLst>
            <pc:docMk/>
            <pc:sldMk cId="3680289919" sldId="2145707820"/>
            <ac:spMk id="6" creationId="{61277654-1609-EBDE-69C1-8556F9C1C5FE}"/>
          </ac:spMkLst>
        </pc:spChg>
        <pc:picChg chg="mod">
          <ac:chgData name="Kay Acott - Kent Local Medical Committee" userId="9131cd2f-458d-4893-8a3d-1b8082e50981" providerId="ADAL" clId="{E8D18522-8CA7-4E59-B1BA-3E7BDCA954F0}" dt="2023-09-21T07:27:20.114" v="1633" actId="1076"/>
          <ac:picMkLst>
            <pc:docMk/>
            <pc:sldMk cId="3680289919" sldId="2145707820"/>
            <ac:picMk id="3" creationId="{F2CD4F8F-9EBF-9B64-06CD-76EB64B8AE42}"/>
          </ac:picMkLst>
        </pc:picChg>
      </pc:sldChg>
      <pc:sldChg chg="modSp mod">
        <pc:chgData name="Kay Acott - Kent Local Medical Committee" userId="9131cd2f-458d-4893-8a3d-1b8082e50981" providerId="ADAL" clId="{E8D18522-8CA7-4E59-B1BA-3E7BDCA954F0}" dt="2023-09-20T19:49:53.085" v="719" actId="1076"/>
        <pc:sldMkLst>
          <pc:docMk/>
          <pc:sldMk cId="1511299109" sldId="2145707821"/>
        </pc:sldMkLst>
        <pc:picChg chg="mod">
          <ac:chgData name="Kay Acott - Kent Local Medical Committee" userId="9131cd2f-458d-4893-8a3d-1b8082e50981" providerId="ADAL" clId="{E8D18522-8CA7-4E59-B1BA-3E7BDCA954F0}" dt="2023-09-20T19:49:53.085" v="719" actId="1076"/>
          <ac:picMkLst>
            <pc:docMk/>
            <pc:sldMk cId="1511299109" sldId="2145707821"/>
            <ac:picMk id="4" creationId="{710B1370-A750-77D0-977F-834A2C92A7F2}"/>
          </ac:picMkLst>
        </pc:picChg>
      </pc:sldChg>
      <pc:sldChg chg="modSp mod">
        <pc:chgData name="Kay Acott - Kent Local Medical Committee" userId="9131cd2f-458d-4893-8a3d-1b8082e50981" providerId="ADAL" clId="{E8D18522-8CA7-4E59-B1BA-3E7BDCA954F0}" dt="2023-09-20T20:02:45.646" v="1161" actId="20577"/>
        <pc:sldMkLst>
          <pc:docMk/>
          <pc:sldMk cId="2893375044" sldId="2145707822"/>
        </pc:sldMkLst>
        <pc:spChg chg="mod">
          <ac:chgData name="Kay Acott - Kent Local Medical Committee" userId="9131cd2f-458d-4893-8a3d-1b8082e50981" providerId="ADAL" clId="{E8D18522-8CA7-4E59-B1BA-3E7BDCA954F0}" dt="2023-09-20T13:29:46.070" v="44" actId="1076"/>
          <ac:spMkLst>
            <pc:docMk/>
            <pc:sldMk cId="2893375044" sldId="2145707822"/>
            <ac:spMk id="2" creationId="{04668CC7-180E-EDE1-1E24-4A5606C1C91A}"/>
          </ac:spMkLst>
        </pc:spChg>
        <pc:spChg chg="mod">
          <ac:chgData name="Kay Acott - Kent Local Medical Committee" userId="9131cd2f-458d-4893-8a3d-1b8082e50981" providerId="ADAL" clId="{E8D18522-8CA7-4E59-B1BA-3E7BDCA954F0}" dt="2023-09-20T20:02:45.646" v="1161" actId="20577"/>
          <ac:spMkLst>
            <pc:docMk/>
            <pc:sldMk cId="2893375044" sldId="2145707822"/>
            <ac:spMk id="3" creationId="{4DACF9A5-20DF-486A-04E0-D843AF0AB2B0}"/>
          </ac:spMkLst>
        </pc:spChg>
      </pc:sldChg>
      <pc:sldChg chg="addSp modSp mod modNotesTx">
        <pc:chgData name="Kay Acott - Kent Local Medical Committee" userId="9131cd2f-458d-4893-8a3d-1b8082e50981" providerId="ADAL" clId="{E8D18522-8CA7-4E59-B1BA-3E7BDCA954F0}" dt="2023-09-20T19:48:51.437" v="706" actId="1076"/>
        <pc:sldMkLst>
          <pc:docMk/>
          <pc:sldMk cId="2431967440" sldId="2145707823"/>
        </pc:sldMkLst>
        <pc:spChg chg="add mod">
          <ac:chgData name="Kay Acott - Kent Local Medical Committee" userId="9131cd2f-458d-4893-8a3d-1b8082e50981" providerId="ADAL" clId="{E8D18522-8CA7-4E59-B1BA-3E7BDCA954F0}" dt="2023-09-20T13:31:17.816" v="105" actId="207"/>
          <ac:spMkLst>
            <pc:docMk/>
            <pc:sldMk cId="2431967440" sldId="2145707823"/>
            <ac:spMk id="2" creationId="{09F8024E-1D54-FCC7-8941-82DA89C24326}"/>
          </ac:spMkLst>
        </pc:spChg>
        <pc:picChg chg="mod">
          <ac:chgData name="Kay Acott - Kent Local Medical Committee" userId="9131cd2f-458d-4893-8a3d-1b8082e50981" providerId="ADAL" clId="{E8D18522-8CA7-4E59-B1BA-3E7BDCA954F0}" dt="2023-09-20T19:48:51.437" v="706" actId="1076"/>
          <ac:picMkLst>
            <pc:docMk/>
            <pc:sldMk cId="2431967440" sldId="2145707823"/>
            <ac:picMk id="4" creationId="{2FA4EFB5-78F4-199D-D3B5-9EF8C0C3BDBC}"/>
          </ac:picMkLst>
        </pc:picChg>
      </pc:sldChg>
      <pc:sldChg chg="addSp delSp modSp mod ord modNotesTx">
        <pc:chgData name="Kay Acott - Kent Local Medical Committee" userId="9131cd2f-458d-4893-8a3d-1b8082e50981" providerId="ADAL" clId="{E8D18522-8CA7-4E59-B1BA-3E7BDCA954F0}" dt="2023-09-21T07:28:26.746" v="1638" actId="1076"/>
        <pc:sldMkLst>
          <pc:docMk/>
          <pc:sldMk cId="615153744" sldId="2145707824"/>
        </pc:sldMkLst>
        <pc:spChg chg="mod">
          <ac:chgData name="Kay Acott - Kent Local Medical Committee" userId="9131cd2f-458d-4893-8a3d-1b8082e50981" providerId="ADAL" clId="{E8D18522-8CA7-4E59-B1BA-3E7BDCA954F0}" dt="2023-09-21T07:28:11.289" v="1637" actId="14100"/>
          <ac:spMkLst>
            <pc:docMk/>
            <pc:sldMk cId="615153744" sldId="2145707824"/>
            <ac:spMk id="2" creationId="{8E2F79A2-D58F-972A-323A-2A5AA3946241}"/>
          </ac:spMkLst>
        </pc:spChg>
        <pc:spChg chg="add del mod">
          <ac:chgData name="Kay Acott - Kent Local Medical Committee" userId="9131cd2f-458d-4893-8a3d-1b8082e50981" providerId="ADAL" clId="{E8D18522-8CA7-4E59-B1BA-3E7BDCA954F0}" dt="2023-09-21T07:28:26.746" v="1638" actId="1076"/>
          <ac:spMkLst>
            <pc:docMk/>
            <pc:sldMk cId="615153744" sldId="2145707824"/>
            <ac:spMk id="3" creationId="{1AA0F060-5428-3BAC-5BFE-F9F30DA23E67}"/>
          </ac:spMkLst>
        </pc:spChg>
        <pc:graphicFrameChg chg="add del mod">
          <ac:chgData name="Kay Acott - Kent Local Medical Committee" userId="9131cd2f-458d-4893-8a3d-1b8082e50981" providerId="ADAL" clId="{E8D18522-8CA7-4E59-B1BA-3E7BDCA954F0}" dt="2023-09-20T13:37:57.414" v="147"/>
          <ac:graphicFrameMkLst>
            <pc:docMk/>
            <pc:sldMk cId="615153744" sldId="2145707824"/>
            <ac:graphicFrameMk id="4" creationId="{265775C5-EFDE-A134-6F0D-76FD570B1615}"/>
          </ac:graphicFrameMkLst>
        </pc:graphicFrameChg>
      </pc:sldChg>
      <pc:sldChg chg="modSp mod ord">
        <pc:chgData name="Kay Acott - Kent Local Medical Committee" userId="9131cd2f-458d-4893-8a3d-1b8082e50981" providerId="ADAL" clId="{E8D18522-8CA7-4E59-B1BA-3E7BDCA954F0}" dt="2023-09-21T07:27:32.203" v="1634" actId="1076"/>
        <pc:sldMkLst>
          <pc:docMk/>
          <pc:sldMk cId="835306532" sldId="2145707825"/>
        </pc:sldMkLst>
        <pc:spChg chg="mod">
          <ac:chgData name="Kay Acott - Kent Local Medical Committee" userId="9131cd2f-458d-4893-8a3d-1b8082e50981" providerId="ADAL" clId="{E8D18522-8CA7-4E59-B1BA-3E7BDCA954F0}" dt="2023-09-20T14:10:08.317" v="246" actId="1076"/>
          <ac:spMkLst>
            <pc:docMk/>
            <pc:sldMk cId="835306532" sldId="2145707825"/>
            <ac:spMk id="2" creationId="{18CE1F4F-BD2A-E2C5-98E2-891662CBC55C}"/>
          </ac:spMkLst>
        </pc:spChg>
        <pc:picChg chg="mod">
          <ac:chgData name="Kay Acott - Kent Local Medical Committee" userId="9131cd2f-458d-4893-8a3d-1b8082e50981" providerId="ADAL" clId="{E8D18522-8CA7-4E59-B1BA-3E7BDCA954F0}" dt="2023-09-21T07:27:32.203" v="1634" actId="1076"/>
          <ac:picMkLst>
            <pc:docMk/>
            <pc:sldMk cId="835306532" sldId="2145707825"/>
            <ac:picMk id="7" creationId="{3243B1D5-F825-A3AE-0BBD-015B15C82E39}"/>
          </ac:picMkLst>
        </pc:picChg>
      </pc:sldChg>
      <pc:sldChg chg="delSp modSp mod ord">
        <pc:chgData name="Kay Acott - Kent Local Medical Committee" userId="9131cd2f-458d-4893-8a3d-1b8082e50981" providerId="ADAL" clId="{E8D18522-8CA7-4E59-B1BA-3E7BDCA954F0}" dt="2023-09-20T19:52:52.741" v="880" actId="14100"/>
        <pc:sldMkLst>
          <pc:docMk/>
          <pc:sldMk cId="1481868396" sldId="2145707826"/>
        </pc:sldMkLst>
        <pc:picChg chg="mod">
          <ac:chgData name="Kay Acott - Kent Local Medical Committee" userId="9131cd2f-458d-4893-8a3d-1b8082e50981" providerId="ADAL" clId="{E8D18522-8CA7-4E59-B1BA-3E7BDCA954F0}" dt="2023-09-20T19:52:52.741" v="880" actId="14100"/>
          <ac:picMkLst>
            <pc:docMk/>
            <pc:sldMk cId="1481868396" sldId="2145707826"/>
            <ac:picMk id="5" creationId="{BCA205B2-D9DD-4134-F4D3-A3CACF52BE5E}"/>
          </ac:picMkLst>
        </pc:picChg>
        <pc:picChg chg="del">
          <ac:chgData name="Kay Acott - Kent Local Medical Committee" userId="9131cd2f-458d-4893-8a3d-1b8082e50981" providerId="ADAL" clId="{E8D18522-8CA7-4E59-B1BA-3E7BDCA954F0}" dt="2023-09-20T19:52:43.304" v="878" actId="478"/>
          <ac:picMkLst>
            <pc:docMk/>
            <pc:sldMk cId="1481868396" sldId="2145707826"/>
            <ac:picMk id="8" creationId="{FF26BF61-8EDB-7D5D-849A-DFFDB9588B7B}"/>
          </ac:picMkLst>
        </pc:picChg>
      </pc:sldChg>
      <pc:sldChg chg="addSp delSp modSp mod ord">
        <pc:chgData name="Kay Acott - Kent Local Medical Committee" userId="9131cd2f-458d-4893-8a3d-1b8082e50981" providerId="ADAL" clId="{E8D18522-8CA7-4E59-B1BA-3E7BDCA954F0}" dt="2023-09-20T20:08:21.360" v="1350"/>
        <pc:sldMkLst>
          <pc:docMk/>
          <pc:sldMk cId="3215039577" sldId="2145707827"/>
        </pc:sldMkLst>
        <pc:spChg chg="mod">
          <ac:chgData name="Kay Acott - Kent Local Medical Committee" userId="9131cd2f-458d-4893-8a3d-1b8082e50981" providerId="ADAL" clId="{E8D18522-8CA7-4E59-B1BA-3E7BDCA954F0}" dt="2023-09-20T19:59:16.228" v="1053" actId="1076"/>
          <ac:spMkLst>
            <pc:docMk/>
            <pc:sldMk cId="3215039577" sldId="2145707827"/>
            <ac:spMk id="2" creationId="{7D0424E4-2BC0-BB8D-7FB5-D400980427D2}"/>
          </ac:spMkLst>
        </pc:spChg>
        <pc:spChg chg="del mod">
          <ac:chgData name="Kay Acott - Kent Local Medical Committee" userId="9131cd2f-458d-4893-8a3d-1b8082e50981" providerId="ADAL" clId="{E8D18522-8CA7-4E59-B1BA-3E7BDCA954F0}" dt="2023-09-20T14:05:18.385" v="199" actId="478"/>
          <ac:spMkLst>
            <pc:docMk/>
            <pc:sldMk cId="3215039577" sldId="2145707827"/>
            <ac:spMk id="3" creationId="{ED9917B5-D58F-1ED6-FE2D-556F13263AA0}"/>
          </ac:spMkLst>
        </pc:spChg>
        <pc:spChg chg="add mod">
          <ac:chgData name="Kay Acott - Kent Local Medical Committee" userId="9131cd2f-458d-4893-8a3d-1b8082e50981" providerId="ADAL" clId="{E8D18522-8CA7-4E59-B1BA-3E7BDCA954F0}" dt="2023-09-20T19:58:49" v="1031" actId="20578"/>
          <ac:spMkLst>
            <pc:docMk/>
            <pc:sldMk cId="3215039577" sldId="2145707827"/>
            <ac:spMk id="6" creationId="{851B3C6D-3ADE-C874-596F-B450A332C1AA}"/>
          </ac:spMkLst>
        </pc:spChg>
        <pc:spChg chg="add del mod">
          <ac:chgData name="Kay Acott - Kent Local Medical Committee" userId="9131cd2f-458d-4893-8a3d-1b8082e50981" providerId="ADAL" clId="{E8D18522-8CA7-4E59-B1BA-3E7BDCA954F0}" dt="2023-09-20T14:09:07.933" v="231"/>
          <ac:spMkLst>
            <pc:docMk/>
            <pc:sldMk cId="3215039577" sldId="2145707827"/>
            <ac:spMk id="9" creationId="{A195A38F-2B53-3537-E0C1-52703039EC63}"/>
          </ac:spMkLst>
        </pc:spChg>
        <pc:spChg chg="add mod">
          <ac:chgData name="Kay Acott - Kent Local Medical Committee" userId="9131cd2f-458d-4893-8a3d-1b8082e50981" providerId="ADAL" clId="{E8D18522-8CA7-4E59-B1BA-3E7BDCA954F0}" dt="2023-09-20T19:59:06.532" v="1052" actId="313"/>
          <ac:spMkLst>
            <pc:docMk/>
            <pc:sldMk cId="3215039577" sldId="2145707827"/>
            <ac:spMk id="10" creationId="{08E7EC02-C4F8-10F1-B9FC-7AF641194E55}"/>
          </ac:spMkLst>
        </pc:spChg>
        <pc:spChg chg="add mod">
          <ac:chgData name="Kay Acott - Kent Local Medical Committee" userId="9131cd2f-458d-4893-8a3d-1b8082e50981" providerId="ADAL" clId="{E8D18522-8CA7-4E59-B1BA-3E7BDCA954F0}" dt="2023-09-20T19:58:01.537" v="1025" actId="20577"/>
          <ac:spMkLst>
            <pc:docMk/>
            <pc:sldMk cId="3215039577" sldId="2145707827"/>
            <ac:spMk id="13" creationId="{6DA61820-CBF0-DA16-9FE8-6FD4BD278BCF}"/>
          </ac:spMkLst>
        </pc:spChg>
        <pc:picChg chg="add mod">
          <ac:chgData name="Kay Acott - Kent Local Medical Committee" userId="9131cd2f-458d-4893-8a3d-1b8082e50981" providerId="ADAL" clId="{E8D18522-8CA7-4E59-B1BA-3E7BDCA954F0}" dt="2023-09-20T19:57:46.576" v="1002" actId="1038"/>
          <ac:picMkLst>
            <pc:docMk/>
            <pc:sldMk cId="3215039577" sldId="2145707827"/>
            <ac:picMk id="5" creationId="{CBCEC6E3-B2F3-6FDD-A624-3E05C73B50D4}"/>
          </ac:picMkLst>
        </pc:picChg>
        <pc:picChg chg="add mod modCrop">
          <ac:chgData name="Kay Acott - Kent Local Medical Committee" userId="9131cd2f-458d-4893-8a3d-1b8082e50981" providerId="ADAL" clId="{E8D18522-8CA7-4E59-B1BA-3E7BDCA954F0}" dt="2023-09-20T19:58:29.461" v="1030" actId="14100"/>
          <ac:picMkLst>
            <pc:docMk/>
            <pc:sldMk cId="3215039577" sldId="2145707827"/>
            <ac:picMk id="8" creationId="{9951F8B0-2A20-A6D8-6641-7EC44DDCA70A}"/>
          </ac:picMkLst>
        </pc:picChg>
        <pc:picChg chg="add mod">
          <ac:chgData name="Kay Acott - Kent Local Medical Committee" userId="9131cd2f-458d-4893-8a3d-1b8082e50981" providerId="ADAL" clId="{E8D18522-8CA7-4E59-B1BA-3E7BDCA954F0}" dt="2023-09-20T19:57:43.407" v="984" actId="1038"/>
          <ac:picMkLst>
            <pc:docMk/>
            <pc:sldMk cId="3215039577" sldId="2145707827"/>
            <ac:picMk id="12" creationId="{C58CCF3C-B852-7BBC-339B-695CDA54D7C3}"/>
          </ac:picMkLst>
        </pc:picChg>
      </pc:sldChg>
      <pc:sldChg chg="modSp mod ord modNotesTx">
        <pc:chgData name="Kay Acott - Kent Local Medical Committee" userId="9131cd2f-458d-4893-8a3d-1b8082e50981" providerId="ADAL" clId="{E8D18522-8CA7-4E59-B1BA-3E7BDCA954F0}" dt="2023-09-20T20:21:42.358" v="1629" actId="20577"/>
        <pc:sldMkLst>
          <pc:docMk/>
          <pc:sldMk cId="1096656850" sldId="2145707828"/>
        </pc:sldMkLst>
        <pc:spChg chg="mod">
          <ac:chgData name="Kay Acott - Kent Local Medical Committee" userId="9131cd2f-458d-4893-8a3d-1b8082e50981" providerId="ADAL" clId="{E8D18522-8CA7-4E59-B1BA-3E7BDCA954F0}" dt="2023-09-20T20:01:22.447" v="1107" actId="20577"/>
          <ac:spMkLst>
            <pc:docMk/>
            <pc:sldMk cId="1096656850" sldId="2145707828"/>
            <ac:spMk id="2" creationId="{352E28E1-8AEB-B83A-A929-21C657EEC36F}"/>
          </ac:spMkLst>
        </pc:spChg>
        <pc:spChg chg="mod">
          <ac:chgData name="Kay Acott - Kent Local Medical Committee" userId="9131cd2f-458d-4893-8a3d-1b8082e50981" providerId="ADAL" clId="{E8D18522-8CA7-4E59-B1BA-3E7BDCA954F0}" dt="2023-09-20T20:21:42.358" v="1629" actId="20577"/>
          <ac:spMkLst>
            <pc:docMk/>
            <pc:sldMk cId="1096656850" sldId="2145707828"/>
            <ac:spMk id="3" creationId="{82B58A3D-B17B-79B7-99AB-A290580895F2}"/>
          </ac:spMkLst>
        </pc:spChg>
      </pc:sldChg>
      <pc:sldChg chg="del">
        <pc:chgData name="Kay Acott - Kent Local Medical Committee" userId="9131cd2f-458d-4893-8a3d-1b8082e50981" providerId="ADAL" clId="{E8D18522-8CA7-4E59-B1BA-3E7BDCA954F0}" dt="2023-09-20T19:45:52.957" v="557" actId="2696"/>
        <pc:sldMkLst>
          <pc:docMk/>
          <pc:sldMk cId="2842094001" sldId="2145707830"/>
        </pc:sldMkLst>
      </pc:sldChg>
      <pc:sldChg chg="modSp mod">
        <pc:chgData name="Kay Acott - Kent Local Medical Committee" userId="9131cd2f-458d-4893-8a3d-1b8082e50981" providerId="ADAL" clId="{E8D18522-8CA7-4E59-B1BA-3E7BDCA954F0}" dt="2023-09-20T20:11:22.821" v="1532" actId="27636"/>
        <pc:sldMkLst>
          <pc:docMk/>
          <pc:sldMk cId="3798383175" sldId="2145707831"/>
        </pc:sldMkLst>
        <pc:spChg chg="mod">
          <ac:chgData name="Kay Acott - Kent Local Medical Committee" userId="9131cd2f-458d-4893-8a3d-1b8082e50981" providerId="ADAL" clId="{E8D18522-8CA7-4E59-B1BA-3E7BDCA954F0}" dt="2023-09-20T20:11:22.821" v="1532" actId="27636"/>
          <ac:spMkLst>
            <pc:docMk/>
            <pc:sldMk cId="3798383175" sldId="2145707831"/>
            <ac:spMk id="3" creationId="{1C14530D-63C1-7FF7-550B-8345071810C7}"/>
          </ac:spMkLst>
        </pc:spChg>
      </pc:sldChg>
      <pc:sldChg chg="addSp delSp modSp new mod modNotesTx">
        <pc:chgData name="Kay Acott - Kent Local Medical Committee" userId="9131cd2f-458d-4893-8a3d-1b8082e50981" providerId="ADAL" clId="{E8D18522-8CA7-4E59-B1BA-3E7BDCA954F0}" dt="2023-09-20T19:52:27.455" v="877" actId="20577"/>
        <pc:sldMkLst>
          <pc:docMk/>
          <pc:sldMk cId="3141455057" sldId="2145707832"/>
        </pc:sldMkLst>
        <pc:spChg chg="mod">
          <ac:chgData name="Kay Acott - Kent Local Medical Committee" userId="9131cd2f-458d-4893-8a3d-1b8082e50981" providerId="ADAL" clId="{E8D18522-8CA7-4E59-B1BA-3E7BDCA954F0}" dt="2023-09-20T13:26:29.974" v="17" actId="1076"/>
          <ac:spMkLst>
            <pc:docMk/>
            <pc:sldMk cId="3141455057" sldId="2145707832"/>
            <ac:spMk id="2" creationId="{02060A23-6C8D-EBC7-4F0C-06CD4174BD81}"/>
          </ac:spMkLst>
        </pc:spChg>
        <pc:spChg chg="del">
          <ac:chgData name="Kay Acott - Kent Local Medical Committee" userId="9131cd2f-458d-4893-8a3d-1b8082e50981" providerId="ADAL" clId="{E8D18522-8CA7-4E59-B1BA-3E7BDCA954F0}" dt="2023-09-20T13:26:14.887" v="1"/>
          <ac:spMkLst>
            <pc:docMk/>
            <pc:sldMk cId="3141455057" sldId="2145707832"/>
            <ac:spMk id="3" creationId="{74C2FB11-D249-A578-5393-CD542A87D076}"/>
          </ac:spMkLst>
        </pc:spChg>
        <pc:spChg chg="add del mod">
          <ac:chgData name="Kay Acott - Kent Local Medical Committee" userId="9131cd2f-458d-4893-8a3d-1b8082e50981" providerId="ADAL" clId="{E8D18522-8CA7-4E59-B1BA-3E7BDCA954F0}" dt="2023-09-20T13:27:36.734" v="21"/>
          <ac:spMkLst>
            <pc:docMk/>
            <pc:sldMk cId="3141455057" sldId="2145707832"/>
            <ac:spMk id="6" creationId="{88B5E71B-47EE-6C96-1205-4EC7659D1B9A}"/>
          </ac:spMkLst>
        </pc:spChg>
        <pc:spChg chg="add mod">
          <ac:chgData name="Kay Acott - Kent Local Medical Committee" userId="9131cd2f-458d-4893-8a3d-1b8082e50981" providerId="ADAL" clId="{E8D18522-8CA7-4E59-B1BA-3E7BDCA954F0}" dt="2023-09-20T19:52:02.126" v="856" actId="5793"/>
          <ac:spMkLst>
            <pc:docMk/>
            <pc:sldMk cId="3141455057" sldId="2145707832"/>
            <ac:spMk id="8" creationId="{5B0330C1-CD1F-9A4A-8AF4-B20F140E3ECB}"/>
          </ac:spMkLst>
        </pc:spChg>
        <pc:spChg chg="add del mod">
          <ac:chgData name="Kay Acott - Kent Local Medical Committee" userId="9131cd2f-458d-4893-8a3d-1b8082e50981" providerId="ADAL" clId="{E8D18522-8CA7-4E59-B1BA-3E7BDCA954F0}" dt="2023-09-20T19:51:42.392" v="826" actId="478"/>
          <ac:spMkLst>
            <pc:docMk/>
            <pc:sldMk cId="3141455057" sldId="2145707832"/>
            <ac:spMk id="10" creationId="{7060D26C-05EA-0425-F45D-223E72E27F33}"/>
          </ac:spMkLst>
        </pc:spChg>
        <pc:graphicFrameChg chg="add del mod">
          <ac:chgData name="Kay Acott - Kent Local Medical Committee" userId="9131cd2f-458d-4893-8a3d-1b8082e50981" providerId="ADAL" clId="{E8D18522-8CA7-4E59-B1BA-3E7BDCA954F0}" dt="2023-09-20T13:26:37.615" v="18" actId="478"/>
          <ac:graphicFrameMkLst>
            <pc:docMk/>
            <pc:sldMk cId="3141455057" sldId="2145707832"/>
            <ac:graphicFrameMk id="4" creationId="{8DD42AC4-1FE2-C920-5C38-A3547314F4C9}"/>
          </ac:graphicFrameMkLst>
        </pc:graphicFrameChg>
        <pc:graphicFrameChg chg="add del mod modGraphic">
          <ac:chgData name="Kay Acott - Kent Local Medical Committee" userId="9131cd2f-458d-4893-8a3d-1b8082e50981" providerId="ADAL" clId="{E8D18522-8CA7-4E59-B1BA-3E7BDCA954F0}" dt="2023-09-20T19:51:38.360" v="825" actId="478"/>
          <ac:graphicFrameMkLst>
            <pc:docMk/>
            <pc:sldMk cId="3141455057" sldId="2145707832"/>
            <ac:graphicFrameMk id="7" creationId="{CD647772-137C-EB53-05D8-269D80DA7727}"/>
          </ac:graphicFrameMkLst>
        </pc:graphicFrameChg>
        <pc:picChg chg="add del mod">
          <ac:chgData name="Kay Acott - Kent Local Medical Committee" userId="9131cd2f-458d-4893-8a3d-1b8082e50981" providerId="ADAL" clId="{E8D18522-8CA7-4E59-B1BA-3E7BDCA954F0}" dt="2023-09-20T13:28:30.034" v="27" actId="478"/>
          <ac:picMkLst>
            <pc:docMk/>
            <pc:sldMk cId="3141455057" sldId="2145707832"/>
            <ac:picMk id="1025" creationId="{B6E0D8EB-9567-28AF-C5F0-BFE177F432A1}"/>
          </ac:picMkLst>
        </pc:picChg>
        <pc:picChg chg="add del mod">
          <ac:chgData name="Kay Acott - Kent Local Medical Committee" userId="9131cd2f-458d-4893-8a3d-1b8082e50981" providerId="ADAL" clId="{E8D18522-8CA7-4E59-B1BA-3E7BDCA954F0}" dt="2023-09-20T13:28:31.684" v="28" actId="478"/>
          <ac:picMkLst>
            <pc:docMk/>
            <pc:sldMk cId="3141455057" sldId="2145707832"/>
            <ac:picMk id="1026" creationId="{72F8440B-85C0-044E-6E9A-C4CB5492FEE3}"/>
          </ac:picMkLst>
        </pc:picChg>
        <pc:picChg chg="add del mod">
          <ac:chgData name="Kay Acott - Kent Local Medical Committee" userId="9131cd2f-458d-4893-8a3d-1b8082e50981" providerId="ADAL" clId="{E8D18522-8CA7-4E59-B1BA-3E7BDCA954F0}" dt="2023-09-20T13:28:33.103" v="29" actId="478"/>
          <ac:picMkLst>
            <pc:docMk/>
            <pc:sldMk cId="3141455057" sldId="2145707832"/>
            <ac:picMk id="1027" creationId="{AB74C76E-DED2-99EC-6963-81296AD5772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FC3DD4-54BA-4177-9CA6-E2B3DDCBB3FB}"/>
              </a:ext>
            </a:extLst>
          </p:cNvPr>
          <p:cNvSpPr>
            <a:spLocks noGrp="1"/>
          </p:cNvSpPr>
          <p:nvPr>
            <p:ph type="hdr" sz="quarter"/>
          </p:nvPr>
        </p:nvSpPr>
        <p:spPr>
          <a:xfrm>
            <a:off x="0" y="1"/>
            <a:ext cx="2943596" cy="497976"/>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B68905A-3070-4201-91B7-05C81FA2376B}"/>
              </a:ext>
            </a:extLst>
          </p:cNvPr>
          <p:cNvSpPr>
            <a:spLocks noGrp="1"/>
          </p:cNvSpPr>
          <p:nvPr>
            <p:ph type="dt" sz="quarter" idx="1"/>
          </p:nvPr>
        </p:nvSpPr>
        <p:spPr>
          <a:xfrm>
            <a:off x="3847745" y="1"/>
            <a:ext cx="2943596" cy="497976"/>
          </a:xfrm>
          <a:prstGeom prst="rect">
            <a:avLst/>
          </a:prstGeom>
        </p:spPr>
        <p:txBody>
          <a:bodyPr vert="horz" lIns="91440" tIns="45720" rIns="91440" bIns="45720" rtlCol="0"/>
          <a:lstStyle>
            <a:lvl1pPr algn="r">
              <a:defRPr sz="1200"/>
            </a:lvl1pPr>
          </a:lstStyle>
          <a:p>
            <a:fld id="{1ACFC369-7F99-4058-8BEC-A18AB3F1B2FD}" type="datetimeFigureOut">
              <a:rPr lang="en-GB" smtClean="0"/>
              <a:t>19/09/2023</a:t>
            </a:fld>
            <a:endParaRPr lang="en-GB"/>
          </a:p>
        </p:txBody>
      </p:sp>
      <p:sp>
        <p:nvSpPr>
          <p:cNvPr id="4" name="Footer Placeholder 3">
            <a:extLst>
              <a:ext uri="{FF2B5EF4-FFF2-40B4-BE49-F238E27FC236}">
                <a16:creationId xmlns:a16="http://schemas.microsoft.com/office/drawing/2014/main" id="{3FDF5431-A995-4203-9F04-8513266C2A94}"/>
              </a:ext>
            </a:extLst>
          </p:cNvPr>
          <p:cNvSpPr>
            <a:spLocks noGrp="1"/>
          </p:cNvSpPr>
          <p:nvPr>
            <p:ph type="ftr" sz="quarter" idx="2"/>
          </p:nvPr>
        </p:nvSpPr>
        <p:spPr>
          <a:xfrm>
            <a:off x="0" y="9427076"/>
            <a:ext cx="2943596" cy="49797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5FAE7E9-C9DB-4CC0-ADE4-F8C0C96F90AE}"/>
              </a:ext>
            </a:extLst>
          </p:cNvPr>
          <p:cNvSpPr>
            <a:spLocks noGrp="1"/>
          </p:cNvSpPr>
          <p:nvPr>
            <p:ph type="sldNum" sz="quarter" idx="3"/>
          </p:nvPr>
        </p:nvSpPr>
        <p:spPr>
          <a:xfrm>
            <a:off x="3847745" y="9427076"/>
            <a:ext cx="2943596" cy="497976"/>
          </a:xfrm>
          <a:prstGeom prst="rect">
            <a:avLst/>
          </a:prstGeom>
        </p:spPr>
        <p:txBody>
          <a:bodyPr vert="horz" lIns="91440" tIns="45720" rIns="91440" bIns="45720" rtlCol="0" anchor="b"/>
          <a:lstStyle>
            <a:lvl1pPr algn="r">
              <a:defRPr sz="1200"/>
            </a:lvl1pPr>
          </a:lstStyle>
          <a:p>
            <a:fld id="{D4017445-B6C8-4079-94DE-62E3932F9C2E}" type="slidenum">
              <a:rPr lang="en-GB" smtClean="0"/>
              <a:t>‹#›</a:t>
            </a:fld>
            <a:endParaRPr lang="en-GB"/>
          </a:p>
        </p:txBody>
      </p:sp>
    </p:spTree>
    <p:extLst>
      <p:ext uri="{BB962C8B-B14F-4D97-AF65-F5344CB8AC3E}">
        <p14:creationId xmlns:p14="http://schemas.microsoft.com/office/powerpoint/2010/main" val="3247945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A2A19F2-6C44-4A17-BA61-CB807E6EFF53}"/>
              </a:ext>
            </a:extLst>
          </p:cNvPr>
          <p:cNvSpPr>
            <a:spLocks noGrp="1" noChangeArrowheads="1"/>
          </p:cNvSpPr>
          <p:nvPr>
            <p:ph type="hdr" sz="quarter"/>
          </p:nvPr>
        </p:nvSpPr>
        <p:spPr bwMode="auto">
          <a:xfrm>
            <a:off x="0" y="0"/>
            <a:ext cx="2943596"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26627" name="Rectangle 3">
            <a:extLst>
              <a:ext uri="{FF2B5EF4-FFF2-40B4-BE49-F238E27FC236}">
                <a16:creationId xmlns:a16="http://schemas.microsoft.com/office/drawing/2014/main" id="{A9162DEC-61A4-414D-AABF-24395AB6C6F0}"/>
              </a:ext>
            </a:extLst>
          </p:cNvPr>
          <p:cNvSpPr>
            <a:spLocks noGrp="1" noChangeArrowheads="1"/>
          </p:cNvSpPr>
          <p:nvPr>
            <p:ph type="dt" idx="1"/>
          </p:nvPr>
        </p:nvSpPr>
        <p:spPr bwMode="auto">
          <a:xfrm>
            <a:off x="3849317" y="0"/>
            <a:ext cx="2943596"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5364" name="Rectangle 4">
            <a:extLst>
              <a:ext uri="{FF2B5EF4-FFF2-40B4-BE49-F238E27FC236}">
                <a16:creationId xmlns:a16="http://schemas.microsoft.com/office/drawing/2014/main" id="{7AD702A7-DEEF-4F01-BB67-86FCCECA116C}"/>
              </a:ext>
            </a:extLst>
          </p:cNvPr>
          <p:cNvSpPr>
            <a:spLocks noGrp="1" noRot="1" noChangeAspect="1" noChangeArrowheads="1" noTextEdit="1"/>
          </p:cNvSpPr>
          <p:nvPr>
            <p:ph type="sldImg" idx="2"/>
          </p:nvPr>
        </p:nvSpPr>
        <p:spPr bwMode="auto">
          <a:xfrm>
            <a:off x="915988" y="744538"/>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a:extLst>
              <a:ext uri="{FF2B5EF4-FFF2-40B4-BE49-F238E27FC236}">
                <a16:creationId xmlns:a16="http://schemas.microsoft.com/office/drawing/2014/main" id="{F0A1E3FE-C4E5-4B11-84DE-2F3E1D3E7E49}"/>
              </a:ext>
            </a:extLst>
          </p:cNvPr>
          <p:cNvSpPr>
            <a:spLocks noGrp="1" noChangeArrowheads="1"/>
          </p:cNvSpPr>
          <p:nvPr>
            <p:ph type="body" sz="quarter" idx="3"/>
          </p:nvPr>
        </p:nvSpPr>
        <p:spPr bwMode="auto">
          <a:xfrm>
            <a:off x="905722" y="4714400"/>
            <a:ext cx="4981470" cy="44662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6630" name="Rectangle 6">
            <a:extLst>
              <a:ext uri="{FF2B5EF4-FFF2-40B4-BE49-F238E27FC236}">
                <a16:creationId xmlns:a16="http://schemas.microsoft.com/office/drawing/2014/main" id="{B4511BD3-90E6-4A47-9F37-9E6193127D18}"/>
              </a:ext>
            </a:extLst>
          </p:cNvPr>
          <p:cNvSpPr>
            <a:spLocks noGrp="1" noChangeArrowheads="1"/>
          </p:cNvSpPr>
          <p:nvPr>
            <p:ph type="ftr" sz="quarter" idx="4"/>
          </p:nvPr>
        </p:nvSpPr>
        <p:spPr bwMode="auto">
          <a:xfrm>
            <a:off x="0" y="9428797"/>
            <a:ext cx="2943596"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26631" name="Rectangle 7">
            <a:extLst>
              <a:ext uri="{FF2B5EF4-FFF2-40B4-BE49-F238E27FC236}">
                <a16:creationId xmlns:a16="http://schemas.microsoft.com/office/drawing/2014/main" id="{28C715EB-C60E-49EB-ADA3-25D9F1E280E8}"/>
              </a:ext>
            </a:extLst>
          </p:cNvPr>
          <p:cNvSpPr>
            <a:spLocks noGrp="1" noChangeArrowheads="1"/>
          </p:cNvSpPr>
          <p:nvPr>
            <p:ph type="sldNum" sz="quarter" idx="5"/>
          </p:nvPr>
        </p:nvSpPr>
        <p:spPr bwMode="auto">
          <a:xfrm>
            <a:off x="3849317" y="9428797"/>
            <a:ext cx="2943596"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C254063-C242-4258-B316-7774B7DCD2E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1</a:t>
            </a:fld>
            <a:endParaRPr lang="en-GB" altLang="en-US"/>
          </a:p>
        </p:txBody>
      </p:sp>
    </p:spTree>
    <p:extLst>
      <p:ext uri="{BB962C8B-B14F-4D97-AF65-F5344CB8AC3E}">
        <p14:creationId xmlns:p14="http://schemas.microsoft.com/office/powerpoint/2010/main" val="2812034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10</a:t>
            </a:fld>
            <a:endParaRPr lang="en-GB" altLang="en-US"/>
          </a:p>
        </p:txBody>
      </p:sp>
    </p:spTree>
    <p:extLst>
      <p:ext uri="{BB962C8B-B14F-4D97-AF65-F5344CB8AC3E}">
        <p14:creationId xmlns:p14="http://schemas.microsoft.com/office/powerpoint/2010/main" val="1458613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11</a:t>
            </a:fld>
            <a:endParaRPr lang="en-GB" altLang="en-US"/>
          </a:p>
        </p:txBody>
      </p:sp>
    </p:spTree>
    <p:extLst>
      <p:ext uri="{BB962C8B-B14F-4D97-AF65-F5344CB8AC3E}">
        <p14:creationId xmlns:p14="http://schemas.microsoft.com/office/powerpoint/2010/main" val="2152569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100 practices pw October 22 to 40 practices at end of August</a:t>
            </a:r>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12</a:t>
            </a:fld>
            <a:endParaRPr lang="en-GB" altLang="en-US"/>
          </a:p>
        </p:txBody>
      </p:sp>
    </p:spTree>
    <p:extLst>
      <p:ext uri="{BB962C8B-B14F-4D97-AF65-F5344CB8AC3E}">
        <p14:creationId xmlns:p14="http://schemas.microsoft.com/office/powerpoint/2010/main" val="31783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2</a:t>
            </a:fld>
            <a:endParaRPr lang="en-GB" altLang="en-US"/>
          </a:p>
        </p:txBody>
      </p:sp>
    </p:spTree>
    <p:extLst>
      <p:ext uri="{BB962C8B-B14F-4D97-AF65-F5344CB8AC3E}">
        <p14:creationId xmlns:p14="http://schemas.microsoft.com/office/powerpoint/2010/main" val="80116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What’s involved</a:t>
            </a:r>
          </a:p>
          <a:p>
            <a:endParaRPr lang="en-GB" dirty="0"/>
          </a:p>
          <a:p>
            <a:r>
              <a:rPr lang="en-GB" dirty="0"/>
              <a:t>Self declared state</a:t>
            </a:r>
          </a:p>
          <a:p>
            <a:endParaRPr lang="en-GB" dirty="0"/>
          </a:p>
          <a:p>
            <a:r>
              <a:rPr lang="en-GB" dirty="0"/>
              <a:t>Monday appts</a:t>
            </a:r>
          </a:p>
          <a:p>
            <a:endParaRPr lang="en-GB" dirty="0"/>
          </a:p>
          <a:p>
            <a:r>
              <a:rPr lang="en-GB" dirty="0"/>
              <a:t>List size</a:t>
            </a:r>
          </a:p>
          <a:p>
            <a:endParaRPr lang="en-GB" dirty="0"/>
          </a:p>
          <a:p>
            <a:r>
              <a:rPr lang="en-GB" dirty="0" err="1"/>
              <a:t>Pcn</a:t>
            </a:r>
            <a:endParaRPr lang="en-GB" dirty="0"/>
          </a:p>
          <a:p>
            <a:endParaRPr lang="en-GB" dirty="0"/>
          </a:p>
          <a:p>
            <a:r>
              <a:rPr lang="en-GB" dirty="0"/>
              <a:t>comments</a:t>
            </a:r>
          </a:p>
          <a:p>
            <a:endParaRPr lang="en-GB" dirty="0"/>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3</a:t>
            </a:fld>
            <a:endParaRPr lang="en-GB" altLang="en-US"/>
          </a:p>
        </p:txBody>
      </p:sp>
    </p:spTree>
    <p:extLst>
      <p:ext uri="{BB962C8B-B14F-4D97-AF65-F5344CB8AC3E}">
        <p14:creationId xmlns:p14="http://schemas.microsoft.com/office/powerpoint/2010/main" val="4095161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4</a:t>
            </a:fld>
            <a:endParaRPr lang="en-GB" altLang="en-US"/>
          </a:p>
        </p:txBody>
      </p:sp>
    </p:spTree>
    <p:extLst>
      <p:ext uri="{BB962C8B-B14F-4D97-AF65-F5344CB8AC3E}">
        <p14:creationId xmlns:p14="http://schemas.microsoft.com/office/powerpoint/2010/main" val="3508268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5</a:t>
            </a:fld>
            <a:endParaRPr lang="en-GB" altLang="en-US"/>
          </a:p>
        </p:txBody>
      </p:sp>
    </p:spTree>
    <p:extLst>
      <p:ext uri="{BB962C8B-B14F-4D97-AF65-F5344CB8AC3E}">
        <p14:creationId xmlns:p14="http://schemas.microsoft.com/office/powerpoint/2010/main" val="195384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6</a:t>
            </a:fld>
            <a:endParaRPr lang="en-GB" altLang="en-US"/>
          </a:p>
        </p:txBody>
      </p:sp>
    </p:spTree>
    <p:extLst>
      <p:ext uri="{BB962C8B-B14F-4D97-AF65-F5344CB8AC3E}">
        <p14:creationId xmlns:p14="http://schemas.microsoft.com/office/powerpoint/2010/main" val="305836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7</a:t>
            </a:fld>
            <a:endParaRPr lang="en-GB" altLang="en-US"/>
          </a:p>
        </p:txBody>
      </p:sp>
    </p:spTree>
    <p:extLst>
      <p:ext uri="{BB962C8B-B14F-4D97-AF65-F5344CB8AC3E}">
        <p14:creationId xmlns:p14="http://schemas.microsoft.com/office/powerpoint/2010/main" val="1215083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Very powerful</a:t>
            </a:r>
          </a:p>
          <a:p>
            <a:endParaRPr lang="en-GB" dirty="0"/>
          </a:p>
          <a:p>
            <a:r>
              <a:rPr lang="en-GB" dirty="0"/>
              <a:t>Use this to give feedback – goes to stakeholders</a:t>
            </a:r>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8</a:t>
            </a:fld>
            <a:endParaRPr lang="en-GB" altLang="en-US"/>
          </a:p>
        </p:txBody>
      </p:sp>
    </p:spTree>
    <p:extLst>
      <p:ext uri="{BB962C8B-B14F-4D97-AF65-F5344CB8AC3E}">
        <p14:creationId xmlns:p14="http://schemas.microsoft.com/office/powerpoint/2010/main" val="313870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Picked up by pulse</a:t>
            </a:r>
          </a:p>
        </p:txBody>
      </p:sp>
      <p:sp>
        <p:nvSpPr>
          <p:cNvPr id="4" name="Slide Number Placeholder 3"/>
          <p:cNvSpPr>
            <a:spLocks noGrp="1"/>
          </p:cNvSpPr>
          <p:nvPr>
            <p:ph type="sldNum" sz="quarter" idx="5"/>
          </p:nvPr>
        </p:nvSpPr>
        <p:spPr/>
        <p:txBody>
          <a:bodyPr/>
          <a:lstStyle/>
          <a:p>
            <a:pPr>
              <a:defRPr/>
            </a:pPr>
            <a:fld id="{1C254063-C242-4258-B316-7774B7DCD2ED}" type="slidenum">
              <a:rPr lang="en-GB" altLang="en-US" smtClean="0"/>
              <a:pPr>
                <a:defRPr/>
              </a:pPr>
              <a:t>9</a:t>
            </a:fld>
            <a:endParaRPr lang="en-GB" altLang="en-US"/>
          </a:p>
        </p:txBody>
      </p:sp>
    </p:spTree>
    <p:extLst>
      <p:ext uri="{BB962C8B-B14F-4D97-AF65-F5344CB8AC3E}">
        <p14:creationId xmlns:p14="http://schemas.microsoft.com/office/powerpoint/2010/main" val="1095771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600" y="1268760"/>
            <a:ext cx="7272808" cy="1224136"/>
          </a:xfrm>
        </p:spPr>
        <p:txBody>
          <a:bodyPr/>
          <a:lstStyle>
            <a:lvl1pPr algn="ctr">
              <a:defRPr sz="3600" b="1" i="0" baseline="0">
                <a:solidFill>
                  <a:srgbClr val="006600"/>
                </a:solidFill>
                <a:latin typeface="Calibri" panose="020F050202020403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971600" y="2708920"/>
            <a:ext cx="7272808" cy="3468043"/>
          </a:xfrm>
          <a:prstGeom prst="rect">
            <a:avLst/>
          </a:prstGeom>
        </p:spPr>
        <p:txBody>
          <a:bodyPr/>
          <a:lstStyle>
            <a:lvl1pPr marL="357188" indent="-357188">
              <a:defRPr sz="2400" baseline="0">
                <a:latin typeface="Calibri" panose="020F0502020204030204" pitchFamily="34" charset="0"/>
              </a:defRPr>
            </a:lvl1pPr>
            <a:lvl2pPr marL="714375" indent="-357188">
              <a:defRPr sz="2000"/>
            </a:lvl2pPr>
            <a:lvl3pPr marL="1081088" indent="-366713">
              <a:defRPr sz="1800" baseline="0"/>
            </a:lvl3pPr>
            <a:lvl4pPr marL="1028700" indent="0">
              <a:buNone/>
              <a:defRPr/>
            </a:lvl4pPr>
          </a:lstStyle>
          <a:p>
            <a:pPr lvl="0"/>
            <a:r>
              <a:rPr lang="en-US"/>
              <a:t>Click to edit Master text styles</a:t>
            </a:r>
          </a:p>
          <a:p>
            <a:pPr lvl="1"/>
            <a:r>
              <a:rPr lang="en-US"/>
              <a:t>Second level</a:t>
            </a:r>
          </a:p>
          <a:p>
            <a:pPr lvl="2"/>
            <a:r>
              <a:rPr lang="en-US"/>
              <a:t>Third level</a:t>
            </a:r>
          </a:p>
          <a:p>
            <a:pPr lvl="3"/>
            <a:endParaRPr lang="en-GB"/>
          </a:p>
        </p:txBody>
      </p:sp>
      <p:sp>
        <p:nvSpPr>
          <p:cNvPr id="4" name="Date Placeholder 3">
            <a:extLst>
              <a:ext uri="{FF2B5EF4-FFF2-40B4-BE49-F238E27FC236}">
                <a16:creationId xmlns:a16="http://schemas.microsoft.com/office/drawing/2014/main" id="{4103DABE-C91C-404A-B558-219E4BB6A779}"/>
              </a:ext>
            </a:extLst>
          </p:cNvPr>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endParaRPr lang="en-GB"/>
          </a:p>
        </p:txBody>
      </p:sp>
      <p:sp>
        <p:nvSpPr>
          <p:cNvPr id="5" name="Footer Placeholder 4">
            <a:extLst>
              <a:ext uri="{FF2B5EF4-FFF2-40B4-BE49-F238E27FC236}">
                <a16:creationId xmlns:a16="http://schemas.microsoft.com/office/drawing/2014/main" id="{96765E6C-8A50-4BBC-951E-5E98BBB47685}"/>
              </a:ext>
            </a:extLst>
          </p:cNvPr>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B308417C-BCF5-487E-8764-626E39FA3236}"/>
              </a:ext>
            </a:extLst>
          </p:cNvPr>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B87E0FE-9E2B-49F9-AA65-7F179C231EB2}" type="slidenum">
              <a:rPr lang="en-GB" altLang="en-US"/>
              <a:pPr>
                <a:defRPr/>
              </a:pPr>
              <a:t>‹#›</a:t>
            </a:fld>
            <a:endParaRPr lang="en-GB" altLang="en-US"/>
          </a:p>
        </p:txBody>
      </p:sp>
    </p:spTree>
    <p:extLst>
      <p:ext uri="{BB962C8B-B14F-4D97-AF65-F5344CB8AC3E}">
        <p14:creationId xmlns:p14="http://schemas.microsoft.com/office/powerpoint/2010/main" val="4719994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14DD412-4D17-4B31-A472-49DC08B88724}"/>
              </a:ext>
            </a:extLst>
          </p:cNvPr>
          <p:cNvSpPr>
            <a:spLocks noGrp="1" noChangeArrowheads="1"/>
          </p:cNvSpPr>
          <p:nvPr>
            <p:ph type="title"/>
          </p:nvPr>
        </p:nvSpPr>
        <p:spPr bwMode="auto">
          <a:xfrm>
            <a:off x="628650" y="764704"/>
            <a:ext cx="7886700" cy="925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 name="Text Placeholder 2">
            <a:extLst>
              <a:ext uri="{FF2B5EF4-FFF2-40B4-BE49-F238E27FC236}">
                <a16:creationId xmlns:a16="http://schemas.microsoft.com/office/drawing/2014/main" id="{2F2ED9DB-49B0-4DBC-95CE-1D5249CDE6C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A88EA-39E5-4F41-86D0-2B3EEEDD581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endParaRPr lang="en-GB"/>
          </a:p>
        </p:txBody>
      </p:sp>
      <p:sp>
        <p:nvSpPr>
          <p:cNvPr id="5" name="Footer Placeholder 4">
            <a:extLst>
              <a:ext uri="{FF2B5EF4-FFF2-40B4-BE49-F238E27FC236}">
                <a16:creationId xmlns:a16="http://schemas.microsoft.com/office/drawing/2014/main" id="{F4A51A54-03C4-451A-838F-6FCD700A5F2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E03C4D5B-364D-432E-AAD8-3F1FDB1F743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564E423B-1330-4E37-80F6-30EB34C0E570}" type="slidenum">
              <a:rPr lang="en-GB"/>
              <a:pPr>
                <a:defRPr/>
              </a:pPr>
              <a:t>‹#›</a:t>
            </a:fld>
            <a:endParaRPr lang="en-GB"/>
          </a:p>
        </p:txBody>
      </p:sp>
      <p:grpSp>
        <p:nvGrpSpPr>
          <p:cNvPr id="2" name="Group 1">
            <a:extLst>
              <a:ext uri="{FF2B5EF4-FFF2-40B4-BE49-F238E27FC236}">
                <a16:creationId xmlns:a16="http://schemas.microsoft.com/office/drawing/2014/main" id="{C48E9F73-1DEF-314A-C27C-EFEB5FEB191E}"/>
              </a:ext>
            </a:extLst>
          </p:cNvPr>
          <p:cNvGrpSpPr/>
          <p:nvPr userDrawn="1"/>
        </p:nvGrpSpPr>
        <p:grpSpPr>
          <a:xfrm rot="10800000">
            <a:off x="-1" y="5942694"/>
            <a:ext cx="9144000" cy="925985"/>
            <a:chOff x="0" y="0"/>
            <a:chExt cx="7560024" cy="1507491"/>
          </a:xfrm>
        </p:grpSpPr>
        <p:sp>
          <p:nvSpPr>
            <p:cNvPr id="9" name="Freeform: Shape 8">
              <a:extLst>
                <a:ext uri="{FF2B5EF4-FFF2-40B4-BE49-F238E27FC236}">
                  <a16:creationId xmlns:a16="http://schemas.microsoft.com/office/drawing/2014/main" id="{BB9FDBD4-017D-937B-D717-8A50143E9CA7}"/>
                </a:ext>
              </a:extLst>
            </p:cNvPr>
            <p:cNvSpPr/>
            <p:nvPr userDrawn="1"/>
          </p:nvSpPr>
          <p:spPr>
            <a:xfrm rot="10800000" flipV="1">
              <a:off x="0" y="1"/>
              <a:ext cx="7560024" cy="1507490"/>
            </a:xfrm>
            <a:custGeom>
              <a:avLst/>
              <a:gdLst>
                <a:gd name="connsiteX0" fmla="*/ 7144 w 6000750"/>
                <a:gd name="connsiteY0" fmla="*/ 1699736 h 1924050"/>
                <a:gd name="connsiteX1" fmla="*/ 2934176 w 6000750"/>
                <a:gd name="connsiteY1" fmla="*/ 1484471 h 1924050"/>
                <a:gd name="connsiteX2" fmla="*/ 5998369 w 6000750"/>
                <a:gd name="connsiteY2" fmla="*/ 893921 h 1924050"/>
                <a:gd name="connsiteX3" fmla="*/ 5998369 w 6000750"/>
                <a:gd name="connsiteY3" fmla="*/ 7144 h 1924050"/>
                <a:gd name="connsiteX4" fmla="*/ 7144 w 6000750"/>
                <a:gd name="connsiteY4" fmla="*/ 7144 h 1924050"/>
                <a:gd name="connsiteX5" fmla="*/ 7144 w 6000750"/>
                <a:gd name="connsiteY5" fmla="*/ 1699736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0750" h="1924050">
                  <a:moveTo>
                    <a:pt x="7144" y="1699736"/>
                  </a:moveTo>
                  <a:cubicBezTo>
                    <a:pt x="7144" y="1699736"/>
                    <a:pt x="1410176" y="2317909"/>
                    <a:pt x="2934176" y="1484471"/>
                  </a:cubicBezTo>
                  <a:cubicBezTo>
                    <a:pt x="4459129" y="651986"/>
                    <a:pt x="5998369" y="893921"/>
                    <a:pt x="5998369" y="893921"/>
                  </a:cubicBezTo>
                  <a:lnTo>
                    <a:pt x="5998369" y="7144"/>
                  </a:lnTo>
                  <a:lnTo>
                    <a:pt x="7144" y="7144"/>
                  </a:lnTo>
                  <a:lnTo>
                    <a:pt x="7144" y="1699736"/>
                  </a:lnTo>
                  <a:close/>
                </a:path>
              </a:pathLst>
            </a:custGeom>
            <a:solidFill>
              <a:srgbClr val="0066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Freeform: Shape 9">
              <a:extLst>
                <a:ext uri="{FF2B5EF4-FFF2-40B4-BE49-F238E27FC236}">
                  <a16:creationId xmlns:a16="http://schemas.microsoft.com/office/drawing/2014/main" id="{803C8A25-C937-5E39-DB15-B4C100F7299C}"/>
                </a:ext>
              </a:extLst>
            </p:cNvPr>
            <p:cNvSpPr/>
            <p:nvPr userDrawn="1"/>
          </p:nvSpPr>
          <p:spPr>
            <a:xfrm rot="10800000" flipV="1">
              <a:off x="0" y="0"/>
              <a:ext cx="7560024" cy="708968"/>
            </a:xfrm>
            <a:custGeom>
              <a:avLst/>
              <a:gdLst>
                <a:gd name="connsiteX0" fmla="*/ 7144 w 6000750"/>
                <a:gd name="connsiteY0" fmla="*/ 7144 h 904875"/>
                <a:gd name="connsiteX1" fmla="*/ 7144 w 6000750"/>
                <a:gd name="connsiteY1" fmla="*/ 613886 h 904875"/>
                <a:gd name="connsiteX2" fmla="*/ 3546634 w 6000750"/>
                <a:gd name="connsiteY2" fmla="*/ 574834 h 904875"/>
                <a:gd name="connsiteX3" fmla="*/ 5998369 w 6000750"/>
                <a:gd name="connsiteY3" fmla="*/ 893921 h 904875"/>
                <a:gd name="connsiteX4" fmla="*/ 5998369 w 6000750"/>
                <a:gd name="connsiteY4" fmla="*/ 7144 h 904875"/>
                <a:gd name="connsiteX5" fmla="*/ 7144 w 6000750"/>
                <a:gd name="connsiteY5" fmla="*/ 7144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0750" h="904875">
                  <a:moveTo>
                    <a:pt x="7144" y="7144"/>
                  </a:moveTo>
                  <a:lnTo>
                    <a:pt x="7144" y="613886"/>
                  </a:lnTo>
                  <a:cubicBezTo>
                    <a:pt x="647224" y="1034891"/>
                    <a:pt x="2136934" y="964406"/>
                    <a:pt x="3546634" y="574834"/>
                  </a:cubicBezTo>
                  <a:cubicBezTo>
                    <a:pt x="4882039" y="205264"/>
                    <a:pt x="5998369" y="893921"/>
                    <a:pt x="5998369" y="893921"/>
                  </a:cubicBezTo>
                  <a:lnTo>
                    <a:pt x="5998369" y="7144"/>
                  </a:lnTo>
                  <a:lnTo>
                    <a:pt x="7144" y="7144"/>
                  </a:lnTo>
                  <a:close/>
                </a:path>
              </a:pathLst>
            </a:custGeom>
            <a:gradFill flip="none" rotWithShape="1">
              <a:gsLst>
                <a:gs pos="0">
                  <a:srgbClr val="7CCA62">
                    <a:lumMod val="5000"/>
                    <a:lumOff val="95000"/>
                  </a:srgbClr>
                </a:gs>
                <a:gs pos="74000">
                  <a:srgbClr val="7CCA62">
                    <a:lumMod val="45000"/>
                    <a:lumOff val="55000"/>
                  </a:srgbClr>
                </a:gs>
                <a:gs pos="83000">
                  <a:srgbClr val="7CCA62">
                    <a:lumMod val="45000"/>
                    <a:lumOff val="55000"/>
                  </a:srgbClr>
                </a:gs>
                <a:gs pos="100000">
                  <a:srgbClr val="7CCA62">
                    <a:lumMod val="30000"/>
                    <a:lumOff val="70000"/>
                  </a:srgbClr>
                </a:gs>
              </a:gsLst>
              <a:lin ang="5400000" scaled="1"/>
              <a:tileRect/>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pic>
        <p:nvPicPr>
          <p:cNvPr id="12" name="Picture 11" descr="A picture containing text, clipart&#10;&#10;Description automatically generated">
            <a:extLst>
              <a:ext uri="{FF2B5EF4-FFF2-40B4-BE49-F238E27FC236}">
                <a16:creationId xmlns:a16="http://schemas.microsoft.com/office/drawing/2014/main" id="{DFAC6221-CB86-7FA7-1D0C-5FE670B691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1647" y="198760"/>
            <a:ext cx="915580" cy="925984"/>
          </a:xfrm>
          <a:prstGeom prst="rect">
            <a:avLst/>
          </a:prstGeom>
        </p:spPr>
      </p:pic>
    </p:spTree>
  </p:cSld>
  <p:clrMap bg1="lt1" tx1="dk1" bg2="lt2" tx2="dk2" accent1="accent1" accent2="accent2" accent3="accent3" accent4="accent4" accent5="accent5" accent6="accent6" hlink="hlink" folHlink="folHlink"/>
  <p:sldLayoutIdLst>
    <p:sldLayoutId id="2147484169" r:id="rId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381D-C4A2-9F37-0BEF-EB7D273E56BE}"/>
              </a:ext>
            </a:extLst>
          </p:cNvPr>
          <p:cNvSpPr>
            <a:spLocks noGrp="1"/>
          </p:cNvSpPr>
          <p:nvPr>
            <p:ph type="title"/>
          </p:nvPr>
        </p:nvSpPr>
        <p:spPr>
          <a:xfrm>
            <a:off x="193502" y="1726904"/>
            <a:ext cx="8756996" cy="1154866"/>
          </a:xfrm>
        </p:spPr>
        <p:txBody>
          <a:bodyPr/>
          <a:lstStyle/>
          <a:p>
            <a:r>
              <a:rPr lang="en-GB" sz="4000" dirty="0"/>
              <a:t>GPAS FIRST YEAR REVIEW</a:t>
            </a:r>
          </a:p>
        </p:txBody>
      </p:sp>
    </p:spTree>
    <p:extLst>
      <p:ext uri="{BB962C8B-B14F-4D97-AF65-F5344CB8AC3E}">
        <p14:creationId xmlns:p14="http://schemas.microsoft.com/office/powerpoint/2010/main" val="3028221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645D-409B-2062-BDA1-1C1F412E5CFF}"/>
              </a:ext>
            </a:extLst>
          </p:cNvPr>
          <p:cNvSpPr>
            <a:spLocks noGrp="1"/>
          </p:cNvSpPr>
          <p:nvPr>
            <p:ph type="title"/>
          </p:nvPr>
        </p:nvSpPr>
        <p:spPr>
          <a:xfrm>
            <a:off x="130943" y="133134"/>
            <a:ext cx="7272808" cy="1224136"/>
          </a:xfrm>
        </p:spPr>
        <p:txBody>
          <a:bodyPr/>
          <a:lstStyle/>
          <a:p>
            <a:pPr algn="l"/>
            <a:r>
              <a:rPr lang="en-GB" dirty="0"/>
              <a:t>GPAS value</a:t>
            </a:r>
          </a:p>
        </p:txBody>
      </p:sp>
      <p:sp>
        <p:nvSpPr>
          <p:cNvPr id="3" name="Content Placeholder 2">
            <a:extLst>
              <a:ext uri="{FF2B5EF4-FFF2-40B4-BE49-F238E27FC236}">
                <a16:creationId xmlns:a16="http://schemas.microsoft.com/office/drawing/2014/main" id="{1C14530D-63C1-7FF7-550B-8345071810C7}"/>
              </a:ext>
            </a:extLst>
          </p:cNvPr>
          <p:cNvSpPr>
            <a:spLocks noGrp="1"/>
          </p:cNvSpPr>
          <p:nvPr>
            <p:ph idx="1"/>
          </p:nvPr>
        </p:nvSpPr>
        <p:spPr>
          <a:xfrm>
            <a:off x="130943" y="1365800"/>
            <a:ext cx="8526362" cy="3468043"/>
          </a:xfrm>
        </p:spPr>
        <p:txBody>
          <a:bodyPr>
            <a:normAutofit fontScale="85000" lnSpcReduction="20000"/>
          </a:bodyPr>
          <a:lstStyle/>
          <a:p>
            <a:r>
              <a:rPr lang="en-GB" dirty="0"/>
              <a:t>National dashboard</a:t>
            </a:r>
          </a:p>
          <a:p>
            <a:pPr marL="0" indent="0">
              <a:buNone/>
            </a:pPr>
            <a:endParaRPr lang="en-GB" dirty="0"/>
          </a:p>
          <a:p>
            <a:r>
              <a:rPr lang="en-GB" dirty="0"/>
              <a:t>BMA using in contract negotiations and sharing with ministers</a:t>
            </a:r>
          </a:p>
          <a:p>
            <a:pPr marL="0" indent="0">
              <a:buNone/>
            </a:pPr>
            <a:endParaRPr lang="en-GB" dirty="0"/>
          </a:p>
          <a:p>
            <a:r>
              <a:rPr lang="en-GB" dirty="0"/>
              <a:t>Referenced in media interviews &amp; with MPs</a:t>
            </a:r>
          </a:p>
          <a:p>
            <a:endParaRPr lang="en-GB" dirty="0"/>
          </a:p>
          <a:p>
            <a:r>
              <a:rPr lang="en-GB" dirty="0"/>
              <a:t>Supports LMC negotiations (IT failure)</a:t>
            </a:r>
          </a:p>
          <a:p>
            <a:pPr marL="0" indent="0">
              <a:buNone/>
            </a:pPr>
            <a:endParaRPr lang="en-GB" dirty="0"/>
          </a:p>
          <a:p>
            <a:r>
              <a:rPr lang="en-GB" dirty="0"/>
              <a:t>Supports push for ICB support package </a:t>
            </a:r>
            <a:r>
              <a:rPr lang="en-GB" dirty="0" err="1"/>
              <a:t>ie</a:t>
            </a:r>
            <a:r>
              <a:rPr lang="en-GB" dirty="0"/>
              <a:t> winter funding</a:t>
            </a:r>
          </a:p>
          <a:p>
            <a:endParaRPr lang="en-GB" dirty="0"/>
          </a:p>
          <a:p>
            <a:r>
              <a:rPr lang="en-GB" dirty="0"/>
              <a:t>We know the ICB read it!</a:t>
            </a:r>
          </a:p>
          <a:p>
            <a:endParaRPr lang="en-GB" dirty="0"/>
          </a:p>
          <a:p>
            <a:endParaRPr lang="en-GB" dirty="0"/>
          </a:p>
        </p:txBody>
      </p:sp>
    </p:spTree>
    <p:extLst>
      <p:ext uri="{BB962C8B-B14F-4D97-AF65-F5344CB8AC3E}">
        <p14:creationId xmlns:p14="http://schemas.microsoft.com/office/powerpoint/2010/main" val="3798383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ap of the united kingdom&#10;&#10;Description automatically generated">
            <a:extLst>
              <a:ext uri="{FF2B5EF4-FFF2-40B4-BE49-F238E27FC236}">
                <a16:creationId xmlns:a16="http://schemas.microsoft.com/office/drawing/2014/main" id="{BCA205B2-D9DD-4134-F4D3-A3CACF52BE5E}"/>
              </a:ext>
            </a:extLst>
          </p:cNvPr>
          <p:cNvPicPr>
            <a:picLocks noChangeAspect="1"/>
          </p:cNvPicPr>
          <p:nvPr/>
        </p:nvPicPr>
        <p:blipFill rotWithShape="1">
          <a:blip r:embed="rId3">
            <a:extLst>
              <a:ext uri="{28A0092B-C50C-407E-A947-70E740481C1C}">
                <a14:useLocalDpi xmlns:a14="http://schemas.microsoft.com/office/drawing/2010/main" val="0"/>
              </a:ext>
            </a:extLst>
          </a:blip>
          <a:srcRect l="5083" t="3737" r="5601" b="4084"/>
          <a:stretch/>
        </p:blipFill>
        <p:spPr>
          <a:xfrm>
            <a:off x="2886259" y="182142"/>
            <a:ext cx="3830591" cy="5761457"/>
          </a:xfrm>
          <a:prstGeom prst="rect">
            <a:avLst/>
          </a:prstGeom>
          <a:ln>
            <a:solidFill>
              <a:schemeClr val="bg1">
                <a:lumMod val="75000"/>
              </a:schemeClr>
            </a:solidFill>
          </a:ln>
        </p:spPr>
      </p:pic>
    </p:spTree>
    <p:extLst>
      <p:ext uri="{BB962C8B-B14F-4D97-AF65-F5344CB8AC3E}">
        <p14:creationId xmlns:p14="http://schemas.microsoft.com/office/powerpoint/2010/main" val="1481868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E28E1-8AEB-B83A-A929-21C657EEC36F}"/>
              </a:ext>
            </a:extLst>
          </p:cNvPr>
          <p:cNvSpPr>
            <a:spLocks noGrp="1"/>
          </p:cNvSpPr>
          <p:nvPr>
            <p:ph type="title"/>
          </p:nvPr>
        </p:nvSpPr>
        <p:spPr>
          <a:xfrm>
            <a:off x="228600" y="68969"/>
            <a:ext cx="7272808" cy="1224136"/>
          </a:xfrm>
        </p:spPr>
        <p:txBody>
          <a:bodyPr/>
          <a:lstStyle/>
          <a:p>
            <a:pPr algn="l"/>
            <a:r>
              <a:rPr lang="en-GB" dirty="0"/>
              <a:t>Next steps</a:t>
            </a:r>
            <a:br>
              <a:rPr lang="en-GB" dirty="0"/>
            </a:br>
            <a:endParaRPr lang="en-GB" dirty="0"/>
          </a:p>
        </p:txBody>
      </p:sp>
      <p:sp>
        <p:nvSpPr>
          <p:cNvPr id="3" name="Content Placeholder 2">
            <a:extLst>
              <a:ext uri="{FF2B5EF4-FFF2-40B4-BE49-F238E27FC236}">
                <a16:creationId xmlns:a16="http://schemas.microsoft.com/office/drawing/2014/main" id="{82B58A3D-B17B-79B7-99AB-A290580895F2}"/>
              </a:ext>
            </a:extLst>
          </p:cNvPr>
          <p:cNvSpPr>
            <a:spLocks noGrp="1"/>
          </p:cNvSpPr>
          <p:nvPr>
            <p:ph idx="1"/>
          </p:nvPr>
        </p:nvSpPr>
        <p:spPr>
          <a:xfrm>
            <a:off x="0" y="1293105"/>
            <a:ext cx="9349740" cy="3941835"/>
          </a:xfrm>
        </p:spPr>
        <p:txBody>
          <a:bodyPr>
            <a:normAutofit/>
          </a:bodyPr>
          <a:lstStyle/>
          <a:p>
            <a:pPr marL="0" indent="0">
              <a:buNone/>
            </a:pPr>
            <a:endParaRPr lang="en-GB" dirty="0"/>
          </a:p>
          <a:p>
            <a:r>
              <a:rPr lang="en-GB" sz="2000" dirty="0"/>
              <a:t>Integration into Shrewd/Apex</a:t>
            </a:r>
          </a:p>
          <a:p>
            <a:pPr marL="0" indent="0">
              <a:buNone/>
            </a:pPr>
            <a:endParaRPr lang="en-GB" sz="2000" dirty="0"/>
          </a:p>
          <a:p>
            <a:r>
              <a:rPr lang="en-GB" sz="2000" dirty="0"/>
              <a:t>ICB proposal for Opel response - Committee ideas for practice support?</a:t>
            </a:r>
          </a:p>
          <a:p>
            <a:endParaRPr lang="en-GB" sz="2000" dirty="0"/>
          </a:p>
          <a:p>
            <a:r>
              <a:rPr lang="en-GB" sz="2000" dirty="0"/>
              <a:t>Always going to be long term - need to encourage practice participation</a:t>
            </a:r>
          </a:p>
        </p:txBody>
      </p:sp>
    </p:spTree>
    <p:extLst>
      <p:ext uri="{BB962C8B-B14F-4D97-AF65-F5344CB8AC3E}">
        <p14:creationId xmlns:p14="http://schemas.microsoft.com/office/powerpoint/2010/main" val="109665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68CC7-180E-EDE1-1E24-4A5606C1C91A}"/>
              </a:ext>
            </a:extLst>
          </p:cNvPr>
          <p:cNvSpPr>
            <a:spLocks noGrp="1"/>
          </p:cNvSpPr>
          <p:nvPr>
            <p:ph type="title"/>
          </p:nvPr>
        </p:nvSpPr>
        <p:spPr>
          <a:xfrm>
            <a:off x="-783060" y="0"/>
            <a:ext cx="7272808" cy="1224136"/>
          </a:xfrm>
        </p:spPr>
        <p:txBody>
          <a:bodyPr/>
          <a:lstStyle/>
          <a:p>
            <a:r>
              <a:rPr lang="en-GB" dirty="0"/>
              <a:t>Why are we doing this?</a:t>
            </a:r>
          </a:p>
        </p:txBody>
      </p:sp>
      <p:sp>
        <p:nvSpPr>
          <p:cNvPr id="3" name="Content Placeholder 2">
            <a:extLst>
              <a:ext uri="{FF2B5EF4-FFF2-40B4-BE49-F238E27FC236}">
                <a16:creationId xmlns:a16="http://schemas.microsoft.com/office/drawing/2014/main" id="{4DACF9A5-20DF-486A-04E0-D843AF0AB2B0}"/>
              </a:ext>
            </a:extLst>
          </p:cNvPr>
          <p:cNvSpPr>
            <a:spLocks noGrp="1"/>
          </p:cNvSpPr>
          <p:nvPr>
            <p:ph idx="1"/>
          </p:nvPr>
        </p:nvSpPr>
        <p:spPr>
          <a:xfrm>
            <a:off x="418904" y="1274380"/>
            <a:ext cx="8306192" cy="3879205"/>
          </a:xfrm>
        </p:spPr>
        <p:txBody>
          <a:bodyPr>
            <a:normAutofit lnSpcReduction="10000"/>
          </a:bodyPr>
          <a:lstStyle/>
          <a:p>
            <a:pPr marL="342900" indent="-342900">
              <a:buFont typeface="Symbol" panose="05050102010706020507" pitchFamily="18" charset="2"/>
              <a:buChar char=""/>
            </a:pPr>
            <a:r>
              <a:rPr lang="en-GB" sz="2000" dirty="0">
                <a:ea typeface="Times New Roman" panose="02020603050405020304" pitchFamily="18" charset="0"/>
              </a:rPr>
              <a:t>General practice pressure visible at system level</a:t>
            </a:r>
          </a:p>
          <a:p>
            <a:pPr marL="342900" indent="-342900" algn="l">
              <a:buFont typeface="Symbol" panose="05050102010706020507" pitchFamily="18" charset="2"/>
              <a:buChar char=""/>
            </a:pPr>
            <a:endParaRPr lang="en-GB" sz="2000" dirty="0">
              <a:latin typeface="Calibri" panose="020F0502020204030204" pitchFamily="34" charset="0"/>
              <a:ea typeface="Times New Roman" panose="02020603050405020304" pitchFamily="18" charset="0"/>
            </a:endParaRPr>
          </a:p>
          <a:p>
            <a:pPr marL="342900" indent="-342900" algn="l">
              <a:buFont typeface="Symbol" panose="05050102010706020507" pitchFamily="18" charset="2"/>
              <a:buChar char=""/>
            </a:pPr>
            <a:r>
              <a:rPr lang="en-GB" sz="2000" dirty="0">
                <a:latin typeface="Calibri" panose="020F0502020204030204" pitchFamily="34" charset="0"/>
                <a:ea typeface="Times New Roman" panose="02020603050405020304" pitchFamily="18" charset="0"/>
              </a:rPr>
              <a:t>Encourages practices to reflect on whether they are coping or need support</a:t>
            </a:r>
            <a:endParaRPr lang="en-GB" sz="2000" dirty="0">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endParaRPr lang="en-GB" sz="2000" dirty="0">
              <a:effectLst/>
              <a:latin typeface="Calibri" panose="020F0502020204030204" pitchFamily="34" charset="0"/>
              <a:ea typeface="Times New Roman" panose="02020603050405020304" pitchFamily="18" charset="0"/>
            </a:endParaRPr>
          </a:p>
          <a:p>
            <a:pPr marL="342900" lvl="0" indent="-342900" algn="l">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Identify which areas need support or prioritising</a:t>
            </a:r>
          </a:p>
          <a:p>
            <a:pPr marL="342900" lvl="0" indent="-342900" algn="l">
              <a:buFont typeface="Symbol" panose="05050102010706020507" pitchFamily="18" charset="2"/>
              <a:buChar char=""/>
            </a:pPr>
            <a:endParaRPr lang="en-GB" sz="2000" dirty="0">
              <a:effectLst/>
              <a:latin typeface="Calibri" panose="020F0502020204030204" pitchFamily="34" charset="0"/>
              <a:ea typeface="Times New Roman" panose="02020603050405020304" pitchFamily="18" charset="0"/>
            </a:endParaRPr>
          </a:p>
          <a:p>
            <a:pPr marL="342900" lvl="0" indent="-342900" algn="l">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Drive development of supportive interventions from HCP/ICB or </a:t>
            </a:r>
            <a:r>
              <a:rPr lang="en-GB" sz="2000" dirty="0" err="1">
                <a:effectLst/>
                <a:latin typeface="Calibri" panose="020F0502020204030204" pitchFamily="34" charset="0"/>
                <a:ea typeface="Times New Roman" panose="02020603050405020304" pitchFamily="18" charset="0"/>
              </a:rPr>
              <a:t>eg</a:t>
            </a:r>
            <a:r>
              <a:rPr lang="en-GB" sz="2000" dirty="0">
                <a:effectLst/>
                <a:latin typeface="Calibri" panose="020F0502020204030204" pitchFamily="34" charset="0"/>
                <a:ea typeface="Times New Roman" panose="02020603050405020304" pitchFamily="18" charset="0"/>
              </a:rPr>
              <a:t>            (overflow hubs / redirect effectively to UTC)</a:t>
            </a:r>
            <a:endParaRPr lang="en-GB" sz="2000" dirty="0">
              <a:effectLst/>
              <a:latin typeface="Calibri" panose="020F0502020204030204" pitchFamily="34" charset="0"/>
              <a:ea typeface="Calibri" panose="020F0502020204030204" pitchFamily="34" charset="0"/>
            </a:endParaRPr>
          </a:p>
          <a:p>
            <a:pPr marL="342900" indent="-342900" algn="l">
              <a:buFont typeface="Symbol" panose="05050102010706020507" pitchFamily="18" charset="2"/>
              <a:buChar char=""/>
            </a:pPr>
            <a:endParaRPr lang="en-GB" sz="2000" dirty="0">
              <a:effectLst/>
              <a:latin typeface="Calibri" panose="020F0502020204030204" pitchFamily="34" charset="0"/>
              <a:ea typeface="Times New Roman" panose="02020603050405020304" pitchFamily="18" charset="0"/>
            </a:endParaRPr>
          </a:p>
          <a:p>
            <a:pPr marL="342900" indent="-342900" algn="l">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Anonymous practice level data, held by LMC</a:t>
            </a:r>
            <a:endParaRPr lang="en-GB" sz="20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89337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2FA4EFB5-78F4-199D-D3B5-9EF8C0C3BDBC}"/>
              </a:ext>
            </a:extLst>
          </p:cNvPr>
          <p:cNvPicPr>
            <a:picLocks noGrp="1" noChangeAspect="1"/>
          </p:cNvPicPr>
          <p:nvPr>
            <p:ph idx="1"/>
          </p:nvPr>
        </p:nvPicPr>
        <p:blipFill rotWithShape="1">
          <a:blip r:embed="rId3"/>
          <a:srcRect t="1919" b="3269"/>
          <a:stretch/>
        </p:blipFill>
        <p:spPr>
          <a:xfrm>
            <a:off x="293861" y="1030124"/>
            <a:ext cx="8716297" cy="4523432"/>
          </a:xfrm>
        </p:spPr>
      </p:pic>
      <p:sp>
        <p:nvSpPr>
          <p:cNvPr id="2" name="TextBox 1">
            <a:extLst>
              <a:ext uri="{FF2B5EF4-FFF2-40B4-BE49-F238E27FC236}">
                <a16:creationId xmlns:a16="http://schemas.microsoft.com/office/drawing/2014/main" id="{09F8024E-1D54-FCC7-8941-82DA89C24326}"/>
              </a:ext>
            </a:extLst>
          </p:cNvPr>
          <p:cNvSpPr txBox="1"/>
          <p:nvPr/>
        </p:nvSpPr>
        <p:spPr>
          <a:xfrm>
            <a:off x="213851" y="321276"/>
            <a:ext cx="2873479" cy="523220"/>
          </a:xfrm>
          <a:prstGeom prst="rect">
            <a:avLst/>
          </a:prstGeom>
          <a:noFill/>
        </p:spPr>
        <p:txBody>
          <a:bodyPr wrap="none" rtlCol="0">
            <a:spAutoFit/>
          </a:bodyPr>
          <a:lstStyle/>
          <a:p>
            <a:r>
              <a:rPr lang="en-GB" sz="2800" dirty="0">
                <a:solidFill>
                  <a:schemeClr val="accent3">
                    <a:lumMod val="50000"/>
                  </a:schemeClr>
                </a:solidFill>
              </a:rPr>
              <a:t>GPAS definitions</a:t>
            </a:r>
          </a:p>
        </p:txBody>
      </p:sp>
    </p:spTree>
    <p:extLst>
      <p:ext uri="{BB962C8B-B14F-4D97-AF65-F5344CB8AC3E}">
        <p14:creationId xmlns:p14="http://schemas.microsoft.com/office/powerpoint/2010/main" val="243196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1277654-1609-EBDE-69C1-8556F9C1C5FE}"/>
              </a:ext>
            </a:extLst>
          </p:cNvPr>
          <p:cNvSpPr>
            <a:spLocks noGrp="1"/>
          </p:cNvSpPr>
          <p:nvPr>
            <p:ph type="title"/>
          </p:nvPr>
        </p:nvSpPr>
        <p:spPr>
          <a:xfrm>
            <a:off x="0" y="0"/>
            <a:ext cx="8756996" cy="1224136"/>
          </a:xfrm>
        </p:spPr>
        <p:txBody>
          <a:bodyPr/>
          <a:lstStyle/>
          <a:p>
            <a:pPr algn="l"/>
            <a:r>
              <a:rPr lang="en-GB" sz="4000" dirty="0"/>
              <a:t>GPAS SITREP – w/c 11</a:t>
            </a:r>
            <a:r>
              <a:rPr lang="en-GB" sz="4000" baseline="30000" dirty="0"/>
              <a:t>th</a:t>
            </a:r>
            <a:r>
              <a:rPr lang="en-GB" sz="4000" dirty="0"/>
              <a:t> September 23</a:t>
            </a:r>
            <a:br>
              <a:rPr lang="en-GB" sz="4000" dirty="0"/>
            </a:br>
            <a:endParaRPr lang="en-GB" sz="2000" dirty="0">
              <a:solidFill>
                <a:schemeClr val="tx1"/>
              </a:solidFill>
            </a:endParaRPr>
          </a:p>
        </p:txBody>
      </p:sp>
      <p:pic>
        <p:nvPicPr>
          <p:cNvPr id="3" name="Picture 2" descr="A close-up of a graph&#10;&#10;Description automatically generated">
            <a:extLst>
              <a:ext uri="{FF2B5EF4-FFF2-40B4-BE49-F238E27FC236}">
                <a16:creationId xmlns:a16="http://schemas.microsoft.com/office/drawing/2014/main" id="{F2CD4F8F-9EBF-9B64-06CD-76EB64B8A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40" y="805070"/>
            <a:ext cx="8304924" cy="4671520"/>
          </a:xfrm>
          <a:prstGeom prst="rect">
            <a:avLst/>
          </a:prstGeom>
        </p:spPr>
      </p:pic>
    </p:spTree>
    <p:extLst>
      <p:ext uri="{BB962C8B-B14F-4D97-AF65-F5344CB8AC3E}">
        <p14:creationId xmlns:p14="http://schemas.microsoft.com/office/powerpoint/2010/main" val="368028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iagram of a diagram&#10;&#10;Description automatically generated with medium confidence">
            <a:extLst>
              <a:ext uri="{FF2B5EF4-FFF2-40B4-BE49-F238E27FC236}">
                <a16:creationId xmlns:a16="http://schemas.microsoft.com/office/drawing/2014/main" id="{710B1370-A750-77D0-977F-834A2C92A7F2}"/>
              </a:ext>
            </a:extLst>
          </p:cNvPr>
          <p:cNvPicPr>
            <a:picLocks noChangeAspect="1"/>
          </p:cNvPicPr>
          <p:nvPr/>
        </p:nvPicPr>
        <p:blipFill rotWithShape="1">
          <a:blip r:embed="rId3">
            <a:extLst>
              <a:ext uri="{28A0092B-C50C-407E-A947-70E740481C1C}">
                <a14:useLocalDpi xmlns:a14="http://schemas.microsoft.com/office/drawing/2010/main" val="0"/>
              </a:ext>
            </a:extLst>
          </a:blip>
          <a:srcRect b="7838"/>
          <a:stretch/>
        </p:blipFill>
        <p:spPr>
          <a:xfrm>
            <a:off x="0" y="1184630"/>
            <a:ext cx="8930907" cy="4898689"/>
          </a:xfrm>
          <a:prstGeom prst="rect">
            <a:avLst/>
          </a:prstGeom>
        </p:spPr>
      </p:pic>
    </p:spTree>
    <p:extLst>
      <p:ext uri="{BB962C8B-B14F-4D97-AF65-F5344CB8AC3E}">
        <p14:creationId xmlns:p14="http://schemas.microsoft.com/office/powerpoint/2010/main" val="151129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24E4-2BC0-BB8D-7FB5-D400980427D2}"/>
              </a:ext>
            </a:extLst>
          </p:cNvPr>
          <p:cNvSpPr>
            <a:spLocks noGrp="1"/>
          </p:cNvSpPr>
          <p:nvPr>
            <p:ph type="title"/>
          </p:nvPr>
        </p:nvSpPr>
        <p:spPr>
          <a:xfrm>
            <a:off x="61135" y="-174404"/>
            <a:ext cx="7272808" cy="1224136"/>
          </a:xfrm>
        </p:spPr>
        <p:txBody>
          <a:bodyPr/>
          <a:lstStyle/>
          <a:p>
            <a:pPr algn="l"/>
            <a:r>
              <a:rPr lang="en-GB" dirty="0"/>
              <a:t>The responses tell a story..</a:t>
            </a:r>
          </a:p>
        </p:txBody>
      </p:sp>
      <p:pic>
        <p:nvPicPr>
          <p:cNvPr id="5" name="Picture 4">
            <a:extLst>
              <a:ext uri="{FF2B5EF4-FFF2-40B4-BE49-F238E27FC236}">
                <a16:creationId xmlns:a16="http://schemas.microsoft.com/office/drawing/2014/main" id="{CBCEC6E3-B2F3-6FDD-A624-3E05C73B50D4}"/>
              </a:ext>
            </a:extLst>
          </p:cNvPr>
          <p:cNvPicPr>
            <a:picLocks noChangeAspect="1"/>
          </p:cNvPicPr>
          <p:nvPr/>
        </p:nvPicPr>
        <p:blipFill>
          <a:blip r:embed="rId3"/>
          <a:stretch>
            <a:fillRect/>
          </a:stretch>
        </p:blipFill>
        <p:spPr>
          <a:xfrm>
            <a:off x="1656424" y="2842991"/>
            <a:ext cx="7309330" cy="1526310"/>
          </a:xfrm>
          <a:prstGeom prst="rect">
            <a:avLst/>
          </a:prstGeom>
        </p:spPr>
      </p:pic>
      <p:sp>
        <p:nvSpPr>
          <p:cNvPr id="6" name="TextBox 5">
            <a:extLst>
              <a:ext uri="{FF2B5EF4-FFF2-40B4-BE49-F238E27FC236}">
                <a16:creationId xmlns:a16="http://schemas.microsoft.com/office/drawing/2014/main" id="{851B3C6D-3ADE-C874-596F-B450A332C1AA}"/>
              </a:ext>
            </a:extLst>
          </p:cNvPr>
          <p:cNvSpPr txBox="1"/>
          <p:nvPr/>
        </p:nvSpPr>
        <p:spPr>
          <a:xfrm>
            <a:off x="126965" y="3105834"/>
            <a:ext cx="1146468" cy="646331"/>
          </a:xfrm>
          <a:prstGeom prst="rect">
            <a:avLst/>
          </a:prstGeom>
          <a:noFill/>
        </p:spPr>
        <p:txBody>
          <a:bodyPr wrap="none" rtlCol="0">
            <a:spAutoFit/>
          </a:bodyPr>
          <a:lstStyle/>
          <a:p>
            <a:r>
              <a:rPr lang="en-GB" dirty="0"/>
              <a:t>March 23</a:t>
            </a:r>
          </a:p>
          <a:p>
            <a:r>
              <a:rPr lang="en-GB" dirty="0"/>
              <a:t>IT failure </a:t>
            </a:r>
          </a:p>
        </p:txBody>
      </p:sp>
      <p:pic>
        <p:nvPicPr>
          <p:cNvPr id="8" name="Picture 7">
            <a:extLst>
              <a:ext uri="{FF2B5EF4-FFF2-40B4-BE49-F238E27FC236}">
                <a16:creationId xmlns:a16="http://schemas.microsoft.com/office/drawing/2014/main" id="{9951F8B0-2A20-A6D8-6641-7EC44DDCA70A}"/>
              </a:ext>
            </a:extLst>
          </p:cNvPr>
          <p:cNvPicPr>
            <a:picLocks noChangeAspect="1"/>
          </p:cNvPicPr>
          <p:nvPr/>
        </p:nvPicPr>
        <p:blipFill rotWithShape="1">
          <a:blip r:embed="rId4"/>
          <a:srcRect l="2721" r="1863" b="4939"/>
          <a:stretch/>
        </p:blipFill>
        <p:spPr>
          <a:xfrm>
            <a:off x="1760220" y="4507067"/>
            <a:ext cx="7075972" cy="1389210"/>
          </a:xfrm>
          <a:prstGeom prst="rect">
            <a:avLst/>
          </a:prstGeom>
        </p:spPr>
      </p:pic>
      <p:sp>
        <p:nvSpPr>
          <p:cNvPr id="10" name="TextBox 9">
            <a:extLst>
              <a:ext uri="{FF2B5EF4-FFF2-40B4-BE49-F238E27FC236}">
                <a16:creationId xmlns:a16="http://schemas.microsoft.com/office/drawing/2014/main" id="{08E7EC02-C4F8-10F1-B9FC-7AF641194E55}"/>
              </a:ext>
            </a:extLst>
          </p:cNvPr>
          <p:cNvSpPr txBox="1"/>
          <p:nvPr/>
        </p:nvSpPr>
        <p:spPr>
          <a:xfrm>
            <a:off x="126965" y="5046257"/>
            <a:ext cx="1587294" cy="646331"/>
          </a:xfrm>
          <a:prstGeom prst="rect">
            <a:avLst/>
          </a:prstGeom>
          <a:noFill/>
        </p:spPr>
        <p:txBody>
          <a:bodyPr wrap="none" rtlCol="0">
            <a:spAutoFit/>
          </a:bodyPr>
          <a:lstStyle/>
          <a:p>
            <a:r>
              <a:rPr lang="en-GB" dirty="0"/>
              <a:t>June 23</a:t>
            </a:r>
          </a:p>
          <a:p>
            <a:r>
              <a:rPr lang="en-GB" dirty="0"/>
              <a:t>‘normal State’</a:t>
            </a:r>
          </a:p>
        </p:txBody>
      </p:sp>
      <p:pic>
        <p:nvPicPr>
          <p:cNvPr id="12" name="Picture 11">
            <a:extLst>
              <a:ext uri="{FF2B5EF4-FFF2-40B4-BE49-F238E27FC236}">
                <a16:creationId xmlns:a16="http://schemas.microsoft.com/office/drawing/2014/main" id="{C58CCF3C-B852-7BBC-339B-695CDA54D7C3}"/>
              </a:ext>
            </a:extLst>
          </p:cNvPr>
          <p:cNvPicPr>
            <a:picLocks noChangeAspect="1"/>
          </p:cNvPicPr>
          <p:nvPr/>
        </p:nvPicPr>
        <p:blipFill>
          <a:blip r:embed="rId5"/>
          <a:stretch>
            <a:fillRect/>
          </a:stretch>
        </p:blipFill>
        <p:spPr>
          <a:xfrm>
            <a:off x="1648855" y="1246000"/>
            <a:ext cx="7309330" cy="1400723"/>
          </a:xfrm>
          <a:prstGeom prst="rect">
            <a:avLst/>
          </a:prstGeom>
        </p:spPr>
      </p:pic>
      <p:sp>
        <p:nvSpPr>
          <p:cNvPr id="13" name="TextBox 12">
            <a:extLst>
              <a:ext uri="{FF2B5EF4-FFF2-40B4-BE49-F238E27FC236}">
                <a16:creationId xmlns:a16="http://schemas.microsoft.com/office/drawing/2014/main" id="{6DA61820-CBF0-DA16-9FE8-6FD4BD278BCF}"/>
              </a:ext>
            </a:extLst>
          </p:cNvPr>
          <p:cNvSpPr txBox="1"/>
          <p:nvPr/>
        </p:nvSpPr>
        <p:spPr>
          <a:xfrm>
            <a:off x="56432" y="1608141"/>
            <a:ext cx="1877437" cy="646331"/>
          </a:xfrm>
          <a:prstGeom prst="rect">
            <a:avLst/>
          </a:prstGeom>
          <a:noFill/>
        </p:spPr>
        <p:txBody>
          <a:bodyPr wrap="none" rtlCol="0">
            <a:spAutoFit/>
          </a:bodyPr>
          <a:lstStyle/>
          <a:p>
            <a:r>
              <a:rPr lang="en-GB" dirty="0"/>
              <a:t>Mid January 23</a:t>
            </a:r>
          </a:p>
          <a:p>
            <a:r>
              <a:rPr lang="en-GB" dirty="0"/>
              <a:t>winter pressures</a:t>
            </a:r>
          </a:p>
        </p:txBody>
      </p:sp>
    </p:spTree>
    <p:extLst>
      <p:ext uri="{BB962C8B-B14F-4D97-AF65-F5344CB8AC3E}">
        <p14:creationId xmlns:p14="http://schemas.microsoft.com/office/powerpoint/2010/main" val="3215039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E1F4F-BD2A-E2C5-98E2-891662CBC55C}"/>
              </a:ext>
            </a:extLst>
          </p:cNvPr>
          <p:cNvSpPr>
            <a:spLocks noGrp="1"/>
          </p:cNvSpPr>
          <p:nvPr>
            <p:ph type="title"/>
          </p:nvPr>
        </p:nvSpPr>
        <p:spPr>
          <a:xfrm>
            <a:off x="247135" y="-130588"/>
            <a:ext cx="7272808" cy="1224136"/>
          </a:xfrm>
        </p:spPr>
        <p:txBody>
          <a:bodyPr/>
          <a:lstStyle/>
          <a:p>
            <a:pPr algn="l"/>
            <a:r>
              <a:rPr lang="en-GB" dirty="0"/>
              <a:t>IT Failure</a:t>
            </a:r>
          </a:p>
        </p:txBody>
      </p:sp>
      <p:pic>
        <p:nvPicPr>
          <p:cNvPr id="7" name="Picture 6" descr="A close-up of a graph&#10;&#10;Description automatically generated">
            <a:extLst>
              <a:ext uri="{FF2B5EF4-FFF2-40B4-BE49-F238E27FC236}">
                <a16:creationId xmlns:a16="http://schemas.microsoft.com/office/drawing/2014/main" id="{3243B1D5-F825-A3AE-0BBD-015B15C82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35" y="775496"/>
            <a:ext cx="8353168" cy="4698070"/>
          </a:xfrm>
          <a:prstGeom prst="rect">
            <a:avLst/>
          </a:prstGeom>
        </p:spPr>
      </p:pic>
    </p:spTree>
    <p:extLst>
      <p:ext uri="{BB962C8B-B14F-4D97-AF65-F5344CB8AC3E}">
        <p14:creationId xmlns:p14="http://schemas.microsoft.com/office/powerpoint/2010/main" val="83530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F79A2-D58F-972A-323A-2A5AA3946241}"/>
              </a:ext>
            </a:extLst>
          </p:cNvPr>
          <p:cNvSpPr>
            <a:spLocks noGrp="1"/>
          </p:cNvSpPr>
          <p:nvPr>
            <p:ph type="title"/>
          </p:nvPr>
        </p:nvSpPr>
        <p:spPr>
          <a:xfrm>
            <a:off x="165992" y="0"/>
            <a:ext cx="7288355" cy="907415"/>
          </a:xfrm>
        </p:spPr>
        <p:txBody>
          <a:bodyPr/>
          <a:lstStyle/>
          <a:p>
            <a:pPr algn="l"/>
            <a:r>
              <a:rPr lang="en-GB" dirty="0"/>
              <a:t>GPAS Comments</a:t>
            </a:r>
          </a:p>
        </p:txBody>
      </p:sp>
      <p:sp>
        <p:nvSpPr>
          <p:cNvPr id="3" name="Content Placeholder 2">
            <a:extLst>
              <a:ext uri="{FF2B5EF4-FFF2-40B4-BE49-F238E27FC236}">
                <a16:creationId xmlns:a16="http://schemas.microsoft.com/office/drawing/2014/main" id="{1AA0F060-5428-3BAC-5BFE-F9F30DA23E67}"/>
              </a:ext>
            </a:extLst>
          </p:cNvPr>
          <p:cNvSpPr>
            <a:spLocks noGrp="1"/>
          </p:cNvSpPr>
          <p:nvPr>
            <p:ph idx="1"/>
          </p:nvPr>
        </p:nvSpPr>
        <p:spPr>
          <a:xfrm>
            <a:off x="0" y="798085"/>
            <a:ext cx="8831892" cy="4874741"/>
          </a:xfrm>
        </p:spPr>
        <p:txBody>
          <a:bodyPr>
            <a:normAutofit fontScale="92500" lnSpcReduction="10000"/>
          </a:bodyPr>
          <a:lstStyle/>
          <a:p>
            <a:r>
              <a:rPr lang="en-GB" sz="1200" dirty="0">
                <a:latin typeface="+mn-lt"/>
              </a:rPr>
              <a:t>another month, another non-payment from PCSE - this time the DES participation payments.  when will they be held to account for the havoc they regularly cause to practice and PCN finances &amp; why is nothing done to help practices through this?</a:t>
            </a:r>
          </a:p>
          <a:p>
            <a:r>
              <a:rPr lang="en-GB" sz="1200" dirty="0">
                <a:latin typeface="+mn-lt"/>
              </a:rPr>
              <a:t>amazed that when we are under so much pressure that the ICB is chasing practices to submit daily workforce returns.  Who is actually looking at this information and how is it being used to help practices?</a:t>
            </a:r>
          </a:p>
          <a:p>
            <a:r>
              <a:rPr lang="en-GB" sz="1200" b="0" i="0" u="none" strike="noStrike" dirty="0">
                <a:solidFill>
                  <a:srgbClr val="000000"/>
                </a:solidFill>
                <a:effectLst/>
                <a:latin typeface="+mn-lt"/>
              </a:rPr>
              <a:t>demand this week has increased significantly due to the latest health concerns around Strep A.  But GP's are reporting the increasing amount of work that is being passed back to primary care from secondary care which needs to be addressed as we are dealing with increasingly angry patients that are being passed from pillar to post and ultimately being told to speak to your GP. </a:t>
            </a:r>
          </a:p>
          <a:p>
            <a:r>
              <a:rPr lang="en-GB" sz="1200" b="0" i="0" u="none" strike="noStrike" dirty="0">
                <a:solidFill>
                  <a:srgbClr val="000000"/>
                </a:solidFill>
                <a:effectLst/>
                <a:latin typeface="+mn-lt"/>
              </a:rPr>
              <a:t>We have had some clinical staff go off with burnout/depression.</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We are struggling to find locums to cover these staff</a:t>
            </a:r>
            <a:r>
              <a:rPr lang="en-GB" sz="1200" dirty="0">
                <a:latin typeface="+mn-lt"/>
              </a:rPr>
              <a:t> </a:t>
            </a:r>
          </a:p>
          <a:p>
            <a:r>
              <a:rPr lang="en-GB" sz="1200" b="0" i="0" u="none" strike="noStrike" dirty="0">
                <a:solidFill>
                  <a:srgbClr val="000000"/>
                </a:solidFill>
                <a:effectLst/>
                <a:latin typeface="+mn-lt"/>
              </a:rPr>
              <a:t>Unworkable, unsafe IT issues to contend with this week. Let down and left to face the consequences yet again with the patients as we are left with backlogs and no help.</a:t>
            </a:r>
            <a:r>
              <a:rPr lang="en-GB" sz="1200" dirty="0">
                <a:latin typeface="+mn-lt"/>
              </a:rPr>
              <a:t> </a:t>
            </a:r>
          </a:p>
          <a:p>
            <a:r>
              <a:rPr lang="en-GB" sz="1200" b="0" i="0" u="none" strike="noStrike" dirty="0">
                <a:solidFill>
                  <a:srgbClr val="000000"/>
                </a:solidFill>
                <a:effectLst/>
                <a:latin typeface="+mn-lt"/>
              </a:rPr>
              <a:t>An absolutely disastrous 4 days in the practice due to the IT issues. Year end for QOF and for payroll so this could not have come at a worse time!  Where have the ICB been? A lack of comms and when we did receive an update there is a lack of a clear explanation and the reasons behind the IT issues. Quite an insulting communication from the ICB basically advising us to use "pen and paper". How much more can we endure in general practice. I am seriously thinking of ending my 19 year old career in practice management.</a:t>
            </a:r>
            <a:r>
              <a:rPr lang="en-GB" sz="1200" dirty="0">
                <a:latin typeface="+mn-lt"/>
              </a:rPr>
              <a:t> </a:t>
            </a:r>
          </a:p>
          <a:p>
            <a:r>
              <a:rPr lang="en-GB" sz="1200" b="0" i="0" u="none" strike="noStrike" dirty="0">
                <a:solidFill>
                  <a:srgbClr val="000000"/>
                </a:solidFill>
                <a:effectLst/>
                <a:latin typeface="+mn-lt"/>
              </a:rPr>
              <a:t>The pressure on general practice is increasing.   We are pressured from patients especially  as there are long waiting lists.  We also have work sent back our way and more and more requests for help as they can't get through to other parts of the service.</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At this time, all parts of care should be pulling together - this is the only way out of this.</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The constant "health and wellbeing"  is also causing bad feeling as people do not feel that they are being looked after at all!</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We have patients needing to register with us, but we are so stretched, and list closed.  There are going to be 4,000 new residents in one of the new developments in our area, where are they going to go? Partners under a lot of stress, working full days then way into the night to complete their tasks, results and </a:t>
            </a:r>
            <a:r>
              <a:rPr lang="en-GB" sz="1200" b="0" i="0" u="none" strike="noStrike" dirty="0" err="1">
                <a:solidFill>
                  <a:srgbClr val="000000"/>
                </a:solidFill>
                <a:effectLst/>
                <a:latin typeface="+mn-lt"/>
              </a:rPr>
              <a:t>docman</a:t>
            </a:r>
            <a:r>
              <a:rPr lang="en-GB" sz="1200" b="0" i="0" u="none" strike="noStrike" dirty="0">
                <a:solidFill>
                  <a:srgbClr val="000000"/>
                </a:solidFill>
                <a:effectLst/>
                <a:latin typeface="+mn-lt"/>
              </a:rPr>
              <a:t> -it can't carry on! Now with the shambles of the flu/Covid co-administration just more pain for primary care to absorb.</a:t>
            </a:r>
            <a:r>
              <a:rPr lang="en-GB" sz="1200" dirty="0">
                <a:latin typeface="+mn-lt"/>
              </a:rPr>
              <a:t> </a:t>
            </a:r>
          </a:p>
          <a:p>
            <a:r>
              <a:rPr lang="en-GB" sz="1200" b="0" i="0" u="none" strike="noStrike" dirty="0">
                <a:solidFill>
                  <a:srgbClr val="000000"/>
                </a:solidFill>
                <a:effectLst/>
                <a:latin typeface="+mn-lt"/>
              </a:rPr>
              <a:t>I have indicated red but we are very close to black.</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We have a number of clinicians off with Covid.</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We have to take so much time out of clinical time for tick box exercises and meeting attendance.</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Staff are at the point of burnout - we have some admin vacancies which are proving hard to appoint to.</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We are a well managed practice but even we are feeling on the edge!</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New Contract 23/24 did not help morale as the headlines just make things feel even worse!</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Retirements are being brought forward in both admin and clinical.</a:t>
            </a:r>
            <a:r>
              <a:rPr lang="en-GB" sz="1200" dirty="0">
                <a:latin typeface="+mn-lt"/>
              </a:rPr>
              <a:t> </a:t>
            </a:r>
          </a:p>
        </p:txBody>
      </p:sp>
    </p:spTree>
    <p:extLst>
      <p:ext uri="{BB962C8B-B14F-4D97-AF65-F5344CB8AC3E}">
        <p14:creationId xmlns:p14="http://schemas.microsoft.com/office/powerpoint/2010/main" val="61515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0A23-6C8D-EBC7-4F0C-06CD4174BD81}"/>
              </a:ext>
            </a:extLst>
          </p:cNvPr>
          <p:cNvSpPr>
            <a:spLocks noGrp="1"/>
          </p:cNvSpPr>
          <p:nvPr>
            <p:ph type="title"/>
          </p:nvPr>
        </p:nvSpPr>
        <p:spPr>
          <a:xfrm>
            <a:off x="253143" y="0"/>
            <a:ext cx="7272808" cy="1224136"/>
          </a:xfrm>
        </p:spPr>
        <p:txBody>
          <a:bodyPr/>
          <a:lstStyle/>
          <a:p>
            <a:pPr algn="l"/>
            <a:r>
              <a:rPr lang="en-GB" dirty="0"/>
              <a:t>Stakeholders</a:t>
            </a:r>
          </a:p>
        </p:txBody>
      </p:sp>
      <p:sp>
        <p:nvSpPr>
          <p:cNvPr id="8" name="TextBox 7">
            <a:extLst>
              <a:ext uri="{FF2B5EF4-FFF2-40B4-BE49-F238E27FC236}">
                <a16:creationId xmlns:a16="http://schemas.microsoft.com/office/drawing/2014/main" id="{5B0330C1-CD1F-9A4A-8AF4-B20F140E3ECB}"/>
              </a:ext>
            </a:extLst>
          </p:cNvPr>
          <p:cNvSpPr txBox="1"/>
          <p:nvPr/>
        </p:nvSpPr>
        <p:spPr>
          <a:xfrm>
            <a:off x="434340" y="1611630"/>
            <a:ext cx="2905667" cy="2585323"/>
          </a:xfrm>
          <a:prstGeom prst="rect">
            <a:avLst/>
          </a:prstGeom>
          <a:noFill/>
        </p:spPr>
        <p:txBody>
          <a:bodyPr wrap="none" rtlCol="0">
            <a:spAutoFit/>
          </a:bodyPr>
          <a:lstStyle/>
          <a:p>
            <a:pPr marL="285750" indent="-285750">
              <a:buFont typeface="Arial" panose="020B0604020202020204" pitchFamily="34" charset="0"/>
              <a:buChar char="•"/>
            </a:pPr>
            <a:r>
              <a:rPr lang="en-GB" dirty="0"/>
              <a:t>NHSE</a:t>
            </a:r>
          </a:p>
          <a:p>
            <a:endParaRPr lang="en-GB" dirty="0"/>
          </a:p>
          <a:p>
            <a:pPr marL="285750" indent="-285750">
              <a:buFont typeface="Arial" panose="020B0604020202020204" pitchFamily="34" charset="0"/>
              <a:buChar char="•"/>
            </a:pPr>
            <a:r>
              <a:rPr lang="en-GB" dirty="0"/>
              <a:t>HACPs</a:t>
            </a:r>
          </a:p>
          <a:p>
            <a:endParaRPr lang="en-GB" dirty="0"/>
          </a:p>
          <a:p>
            <a:pPr marL="285750" indent="-285750">
              <a:buFont typeface="Arial" panose="020B0604020202020204" pitchFamily="34" charset="0"/>
              <a:buChar char="•"/>
            </a:pPr>
            <a:r>
              <a:rPr lang="en-GB" dirty="0"/>
              <a:t>ICB executives</a:t>
            </a:r>
          </a:p>
          <a:p>
            <a:endParaRPr lang="en-GB" dirty="0"/>
          </a:p>
          <a:p>
            <a:pPr marL="285750" indent="-285750">
              <a:buFont typeface="Arial" panose="020B0604020202020204" pitchFamily="34" charset="0"/>
              <a:buChar char="•"/>
            </a:pPr>
            <a:r>
              <a:rPr lang="en-GB" dirty="0"/>
              <a:t>ICB Primary Care Team</a:t>
            </a:r>
          </a:p>
          <a:p>
            <a:endParaRPr lang="en-GB" dirty="0"/>
          </a:p>
          <a:p>
            <a:pPr marL="285750" indent="-285750">
              <a:buFont typeface="Arial" panose="020B0604020202020204" pitchFamily="34" charset="0"/>
              <a:buChar char="•"/>
            </a:pPr>
            <a:r>
              <a:rPr lang="en-GB" dirty="0"/>
              <a:t>All registered practices</a:t>
            </a:r>
          </a:p>
        </p:txBody>
      </p:sp>
    </p:spTree>
    <p:extLst>
      <p:ext uri="{BB962C8B-B14F-4D97-AF65-F5344CB8AC3E}">
        <p14:creationId xmlns:p14="http://schemas.microsoft.com/office/powerpoint/2010/main" val="31414550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3.1.2927"/>
  <p:tag name="SLIDO_PRESENTATION_ID" val="00000000-0000-0000-0000-000000000000"/>
  <p:tag name="SLIDO_EVENT_UUID" val="4ebe197b-26f4-46bd-862f-b0a477fae846"/>
  <p:tag name="SLIDO_EVENT_SECTION_UUID" val="bef9893f-2b57-407d-99ac-6bca4828db9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07274d46-fa5f-4f52-9124-efa73cb48559" xsi:nil="true"/>
    <lcf76f155ced4ddcb4097134ff3c332f xmlns="07274d46-fa5f-4f52-9124-efa73cb48559">
      <Terms xmlns="http://schemas.microsoft.com/office/infopath/2007/PartnerControls"/>
    </lcf76f155ced4ddcb4097134ff3c332f>
    <TaxCatchAll xmlns="394027af-35d9-4c88-8584-9b352b36e25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2DBA744DCFAE4AAF0CAB891EEA3DF8" ma:contentTypeVersion="18" ma:contentTypeDescription="Create a new document." ma:contentTypeScope="" ma:versionID="2c86539245649e2ca46c0fd8884389e8">
  <xsd:schema xmlns:xsd="http://www.w3.org/2001/XMLSchema" xmlns:xs="http://www.w3.org/2001/XMLSchema" xmlns:p="http://schemas.microsoft.com/office/2006/metadata/properties" xmlns:ns2="07274d46-fa5f-4f52-9124-efa73cb48559" xmlns:ns3="394027af-35d9-4c88-8584-9b352b36e25d" targetNamespace="http://schemas.microsoft.com/office/2006/metadata/properties" ma:root="true" ma:fieldsID="2f180946307c8401623d6b80f9528f3c" ns2:_="" ns3:_="">
    <xsd:import namespace="07274d46-fa5f-4f52-9124-efa73cb48559"/>
    <xsd:import namespace="394027af-35d9-4c88-8584-9b352b36e2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Date"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274d46-fa5f-4f52-9124-efa73cb485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Date" ma:index="14" nillable="true" ma:displayName="Date" ma:format="DateOnly" ma:internalName="Date">
      <xsd:simpleType>
        <xsd:restriction base="dms:DateTim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8e4348a-d1b2-4097-b21e-7ed78eaae70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4027af-35d9-4c88-8584-9b352b36e25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ee28919a-908f-4a7e-bdaf-af2f662e1869}" ma:internalName="TaxCatchAll" ma:showField="CatchAllData" ma:web="394027af-35d9-4c88-8584-9b352b36e2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2CA7A0-A6C0-4180-9BAB-5650FFFBF50F}">
  <ds:schemaRefs>
    <ds:schemaRef ds:uri="394027af-35d9-4c88-8584-9b352b36e25d"/>
    <ds:schemaRef ds:uri="http://www.w3.org/XML/1998/namespace"/>
    <ds:schemaRef ds:uri="07274d46-fa5f-4f52-9124-efa73cb48559"/>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2487B116-C291-4C28-B7EA-AF6BC97E64EC}">
  <ds:schemaRefs>
    <ds:schemaRef ds:uri="http://schemas.microsoft.com/sharepoint/v3/contenttype/forms"/>
  </ds:schemaRefs>
</ds:datastoreItem>
</file>

<file path=customXml/itemProps3.xml><?xml version="1.0" encoding="utf-8"?>
<ds:datastoreItem xmlns:ds="http://schemas.openxmlformats.org/officeDocument/2006/customXml" ds:itemID="{2108C7C7-02B3-4FFA-BB86-97E9A11E84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274d46-fa5f-4f52-9124-efa73cb48559"/>
    <ds:schemaRef ds:uri="394027af-35d9-4c88-8584-9b352b36e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20076</TotalTime>
  <Words>855</Words>
  <Application>Microsoft Office PowerPoint</Application>
  <PresentationFormat>On-screen Show (4:3)</PresentationFormat>
  <Paragraphs>87</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GPAS FIRST YEAR REVIEW</vt:lpstr>
      <vt:lpstr>Why are we doing this?</vt:lpstr>
      <vt:lpstr>PowerPoint Presentation</vt:lpstr>
      <vt:lpstr>GPAS SITREP – w/c 11th September 23 </vt:lpstr>
      <vt:lpstr>PowerPoint Presentation</vt:lpstr>
      <vt:lpstr>The responses tell a story..</vt:lpstr>
      <vt:lpstr>IT Failure</vt:lpstr>
      <vt:lpstr>GPAS Comments</vt:lpstr>
      <vt:lpstr>Stakeholders</vt:lpstr>
      <vt:lpstr>GPAS value</vt:lpstr>
      <vt:lpstr>PowerPoint Presentation</vt:lpstr>
      <vt:lpstr>Next steps </vt:lpstr>
    </vt:vector>
  </TitlesOfParts>
  <Company>Kent Local Medical Committee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Commissioning Contracting and Tendering in the New NHS</dc:title>
  <dc:creator>david</dc:creator>
  <cp:lastModifiedBy>Kay Acott - Kent Local Medical Committee</cp:lastModifiedBy>
  <cp:revision>33</cp:revision>
  <cp:lastPrinted>2023-09-21T07:27:05Z</cp:lastPrinted>
  <dcterms:created xsi:type="dcterms:W3CDTF">2007-02-22T15:31:41Z</dcterms:created>
  <dcterms:modified xsi:type="dcterms:W3CDTF">2023-09-21T07:28:35Z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0x010100AB2DBA744DCFAE4AAF0CAB891EEA3DF8</vt:lpwstr>
  </property>
  <property fmtid="{D5CDD505-2E9C-101B-9397-08002B2CF9AE}" pid="3" name="MediaServiceImageTags">
    <vt:lpwstr/>
  </property>
  <property fmtid="{D5CDD505-2E9C-101B-9397-08002B2CF9AE}" pid="4" name="SlidoAppVersion">
    <vt:lpwstr>1.3.1.2927</vt:lpwstr>
  </property>
</Properties>
</file>