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93" r:id="rId5"/>
    <p:sldId id="2145707822" r:id="rId6"/>
    <p:sldId id="2145707823" r:id="rId7"/>
    <p:sldId id="2145707820" r:id="rId8"/>
    <p:sldId id="2145707821" r:id="rId9"/>
    <p:sldId id="2145707827" r:id="rId10"/>
    <p:sldId id="2145707825" r:id="rId11"/>
    <p:sldId id="2145707824" r:id="rId12"/>
    <p:sldId id="2145707832" r:id="rId13"/>
    <p:sldId id="2145707831" r:id="rId14"/>
    <p:sldId id="2145707826" r:id="rId15"/>
    <p:sldId id="2145707828" r:id="rId16"/>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593" autoAdjust="0"/>
  </p:normalViewPr>
  <p:slideViewPr>
    <p:cSldViewPr snapToGrid="0">
      <p:cViewPr varScale="1">
        <p:scale>
          <a:sx n="48" d="100"/>
          <a:sy n="48" d="100"/>
        </p:scale>
        <p:origin x="57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Acott - Kent Local Medical Committee" userId="9131cd2f-458d-4893-8a3d-1b8082e50981" providerId="ADAL" clId="{B261818F-F9EC-42F7-9EF6-B662BF4B1D34}"/>
    <pc:docChg chg="modSld">
      <pc:chgData name="Kay Acott - Kent Local Medical Committee" userId="9131cd2f-458d-4893-8a3d-1b8082e50981" providerId="ADAL" clId="{B261818F-F9EC-42F7-9EF6-B662BF4B1D34}" dt="2023-10-16T09:54:29.169" v="1" actId="20577"/>
      <pc:docMkLst>
        <pc:docMk/>
      </pc:docMkLst>
      <pc:sldChg chg="modNotesTx">
        <pc:chgData name="Kay Acott - Kent Local Medical Committee" userId="9131cd2f-458d-4893-8a3d-1b8082e50981" providerId="ADAL" clId="{B261818F-F9EC-42F7-9EF6-B662BF4B1D34}" dt="2023-10-16T09:54:20.297" v="0" actId="20577"/>
        <pc:sldMkLst>
          <pc:docMk/>
          <pc:sldMk cId="2431967440" sldId="2145707823"/>
        </pc:sldMkLst>
      </pc:sldChg>
      <pc:sldChg chg="modNotesTx">
        <pc:chgData name="Kay Acott - Kent Local Medical Committee" userId="9131cd2f-458d-4893-8a3d-1b8082e50981" providerId="ADAL" clId="{B261818F-F9EC-42F7-9EF6-B662BF4B1D34}" dt="2023-10-16T09:54:29.169" v="1" actId="20577"/>
        <pc:sldMkLst>
          <pc:docMk/>
          <pc:sldMk cId="3141455057" sldId="21457078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7"/>
          </a:xfrm>
          <a:prstGeom prst="rect">
            <a:avLst/>
          </a:prstGeom>
        </p:spPr>
        <p:txBody>
          <a:bodyPr vert="horz" lIns="95526" tIns="47763" rIns="95526" bIns="47763" rtlCol="0"/>
          <a:lstStyle>
            <a:lvl1pPr algn="l">
              <a:defRPr sz="1300"/>
            </a:lvl1pPr>
          </a:lstStyle>
          <a:p>
            <a:endParaRPr lang="en-GB"/>
          </a:p>
        </p:txBody>
      </p:sp>
      <p:sp>
        <p:nvSpPr>
          <p:cNvPr id="3" name="Date Placeholder 2"/>
          <p:cNvSpPr>
            <a:spLocks noGrp="1"/>
          </p:cNvSpPr>
          <p:nvPr>
            <p:ph type="dt" idx="1"/>
          </p:nvPr>
        </p:nvSpPr>
        <p:spPr>
          <a:xfrm>
            <a:off x="3847746" y="0"/>
            <a:ext cx="2943596" cy="497977"/>
          </a:xfrm>
          <a:prstGeom prst="rect">
            <a:avLst/>
          </a:prstGeom>
        </p:spPr>
        <p:txBody>
          <a:bodyPr vert="horz" lIns="95526" tIns="47763" rIns="95526" bIns="47763" rtlCol="0"/>
          <a:lstStyle>
            <a:lvl1pPr algn="r">
              <a:defRPr sz="1300"/>
            </a:lvl1pPr>
          </a:lstStyle>
          <a:p>
            <a:fld id="{CDA1938F-E766-4CF8-A912-127564F9DE1E}" type="datetimeFigureOut">
              <a:rPr lang="en-GB" smtClean="0"/>
              <a:t>16/10/2023</a:t>
            </a:fld>
            <a:endParaRPr lang="en-GB"/>
          </a:p>
        </p:txBody>
      </p:sp>
      <p:sp>
        <p:nvSpPr>
          <p:cNvPr id="4" name="Slide Image Placeholder 3"/>
          <p:cNvSpPr>
            <a:spLocks noGrp="1" noRot="1" noChangeAspect="1"/>
          </p:cNvSpPr>
          <p:nvPr>
            <p:ph type="sldImg" idx="2"/>
          </p:nvPr>
        </p:nvSpPr>
        <p:spPr>
          <a:xfrm>
            <a:off x="419100" y="1241425"/>
            <a:ext cx="5954713" cy="3349625"/>
          </a:xfrm>
          <a:prstGeom prst="rect">
            <a:avLst/>
          </a:prstGeom>
          <a:noFill/>
          <a:ln w="12700">
            <a:solidFill>
              <a:prstClr val="black"/>
            </a:solidFill>
          </a:ln>
        </p:spPr>
        <p:txBody>
          <a:bodyPr vert="horz" lIns="95526" tIns="47763" rIns="95526" bIns="47763" rtlCol="0" anchor="ctr"/>
          <a:lstStyle/>
          <a:p>
            <a:endParaRPr lang="en-GB"/>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5526" tIns="47763" rIns="95526" bIns="477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5"/>
            <a:ext cx="2943596" cy="497975"/>
          </a:xfrm>
          <a:prstGeom prst="rect">
            <a:avLst/>
          </a:prstGeom>
        </p:spPr>
        <p:txBody>
          <a:bodyPr vert="horz" lIns="95526" tIns="47763" rIns="95526" bIns="47763" rtlCol="0" anchor="b"/>
          <a:lstStyle>
            <a:lvl1pPr algn="l">
              <a:defRPr sz="1300"/>
            </a:lvl1pPr>
          </a:lstStyle>
          <a:p>
            <a:endParaRPr lang="en-GB"/>
          </a:p>
        </p:txBody>
      </p:sp>
      <p:sp>
        <p:nvSpPr>
          <p:cNvPr id="7" name="Slide Number Placeholder 6"/>
          <p:cNvSpPr>
            <a:spLocks noGrp="1"/>
          </p:cNvSpPr>
          <p:nvPr>
            <p:ph type="sldNum" sz="quarter" idx="5"/>
          </p:nvPr>
        </p:nvSpPr>
        <p:spPr>
          <a:xfrm>
            <a:off x="3847746" y="9427075"/>
            <a:ext cx="2943596" cy="497975"/>
          </a:xfrm>
          <a:prstGeom prst="rect">
            <a:avLst/>
          </a:prstGeom>
        </p:spPr>
        <p:txBody>
          <a:bodyPr vert="horz" lIns="95526" tIns="47763" rIns="95526" bIns="47763" rtlCol="0" anchor="b"/>
          <a:lstStyle>
            <a:lvl1pPr algn="r">
              <a:defRPr sz="1300"/>
            </a:lvl1pPr>
          </a:lstStyle>
          <a:p>
            <a:fld id="{EE591AB1-6588-4F06-9C69-A128A15A8696}" type="slidenum">
              <a:rPr lang="en-GB" smtClean="0"/>
              <a:t>‹#›</a:t>
            </a:fld>
            <a:endParaRPr lang="en-GB"/>
          </a:p>
        </p:txBody>
      </p:sp>
    </p:spTree>
    <p:extLst>
      <p:ext uri="{BB962C8B-B14F-4D97-AF65-F5344CB8AC3E}">
        <p14:creationId xmlns:p14="http://schemas.microsoft.com/office/powerpoint/2010/main" val="78688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900"/>
          </a:p>
        </p:txBody>
      </p:sp>
      <p:sp>
        <p:nvSpPr>
          <p:cNvPr id="4" name="Slide Number Placeholder 3"/>
          <p:cNvSpPr>
            <a:spLocks noGrp="1"/>
          </p:cNvSpPr>
          <p:nvPr>
            <p:ph type="sldNum" sz="quarter" idx="5"/>
          </p:nvPr>
        </p:nvSpPr>
        <p:spPr/>
        <p:txBody>
          <a:bodyPr/>
          <a:lstStyle/>
          <a:p>
            <a:pPr>
              <a:defRPr/>
            </a:pPr>
            <a:fld id="{1C254063-C242-4258-B316-7774B7DCD2ED}" type="slidenum">
              <a:rPr lang="en-GB" altLang="en-US" smtClean="0"/>
              <a:pPr>
                <a:defRPr/>
              </a:pPr>
              <a:t>1</a:t>
            </a:fld>
            <a:endParaRPr lang="en-GB" altLang="en-US"/>
          </a:p>
        </p:txBody>
      </p:sp>
    </p:spTree>
    <p:extLst>
      <p:ext uri="{BB962C8B-B14F-4D97-AF65-F5344CB8AC3E}">
        <p14:creationId xmlns:p14="http://schemas.microsoft.com/office/powerpoint/2010/main" val="2812034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C254063-C242-4258-B316-7774B7DCD2ED}" type="slidenum">
              <a:rPr lang="en-GB" altLang="en-US" smtClean="0"/>
              <a:pPr>
                <a:defRPr/>
              </a:pPr>
              <a:t>10</a:t>
            </a:fld>
            <a:endParaRPr lang="en-GB" altLang="en-US"/>
          </a:p>
        </p:txBody>
      </p:sp>
    </p:spTree>
    <p:extLst>
      <p:ext uri="{BB962C8B-B14F-4D97-AF65-F5344CB8AC3E}">
        <p14:creationId xmlns:p14="http://schemas.microsoft.com/office/powerpoint/2010/main" val="145861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C254063-C242-4258-B316-7774B7DCD2ED}" type="slidenum">
              <a:rPr lang="en-GB" altLang="en-US" smtClean="0"/>
              <a:pPr>
                <a:defRPr/>
              </a:pPr>
              <a:t>11</a:t>
            </a:fld>
            <a:endParaRPr lang="en-GB" altLang="en-US"/>
          </a:p>
        </p:txBody>
      </p:sp>
    </p:spTree>
    <p:extLst>
      <p:ext uri="{BB962C8B-B14F-4D97-AF65-F5344CB8AC3E}">
        <p14:creationId xmlns:p14="http://schemas.microsoft.com/office/powerpoint/2010/main" val="215256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C254063-C242-4258-B316-7774B7DCD2ED}" type="slidenum">
              <a:rPr lang="en-GB" altLang="en-US" smtClean="0"/>
              <a:pPr>
                <a:defRPr/>
              </a:pPr>
              <a:t>12</a:t>
            </a:fld>
            <a:endParaRPr lang="en-GB" altLang="en-US"/>
          </a:p>
        </p:txBody>
      </p:sp>
    </p:spTree>
    <p:extLst>
      <p:ext uri="{BB962C8B-B14F-4D97-AF65-F5344CB8AC3E}">
        <p14:creationId xmlns:p14="http://schemas.microsoft.com/office/powerpoint/2010/main" val="317839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C254063-C242-4258-B316-7774B7DCD2ED}" type="slidenum">
              <a:rPr lang="en-GB" altLang="en-US" smtClean="0"/>
              <a:pPr>
                <a:defRPr/>
              </a:pPr>
              <a:t>2</a:t>
            </a:fld>
            <a:endParaRPr lang="en-GB" altLang="en-US"/>
          </a:p>
        </p:txBody>
      </p:sp>
    </p:spTree>
    <p:extLst>
      <p:ext uri="{BB962C8B-B14F-4D97-AF65-F5344CB8AC3E}">
        <p14:creationId xmlns:p14="http://schemas.microsoft.com/office/powerpoint/2010/main" val="80116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C254063-C242-4258-B316-7774B7DCD2ED}" type="slidenum">
              <a:rPr lang="en-GB" altLang="en-US" smtClean="0"/>
              <a:pPr>
                <a:defRPr/>
              </a:pPr>
              <a:t>3</a:t>
            </a:fld>
            <a:endParaRPr lang="en-GB" altLang="en-US"/>
          </a:p>
        </p:txBody>
      </p:sp>
    </p:spTree>
    <p:extLst>
      <p:ext uri="{BB962C8B-B14F-4D97-AF65-F5344CB8AC3E}">
        <p14:creationId xmlns:p14="http://schemas.microsoft.com/office/powerpoint/2010/main" val="4095161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C254063-C242-4258-B316-7774B7DCD2ED}" type="slidenum">
              <a:rPr lang="en-GB" altLang="en-US" smtClean="0"/>
              <a:pPr>
                <a:defRPr/>
              </a:pPr>
              <a:t>4</a:t>
            </a:fld>
            <a:endParaRPr lang="en-GB" altLang="en-US"/>
          </a:p>
        </p:txBody>
      </p:sp>
    </p:spTree>
    <p:extLst>
      <p:ext uri="{BB962C8B-B14F-4D97-AF65-F5344CB8AC3E}">
        <p14:creationId xmlns:p14="http://schemas.microsoft.com/office/powerpoint/2010/main" val="3508268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C254063-C242-4258-B316-7774B7DCD2ED}" type="slidenum">
              <a:rPr lang="en-GB" altLang="en-US" smtClean="0"/>
              <a:pPr>
                <a:defRPr/>
              </a:pPr>
              <a:t>5</a:t>
            </a:fld>
            <a:endParaRPr lang="en-GB" altLang="en-US"/>
          </a:p>
        </p:txBody>
      </p:sp>
    </p:spTree>
    <p:extLst>
      <p:ext uri="{BB962C8B-B14F-4D97-AF65-F5344CB8AC3E}">
        <p14:creationId xmlns:p14="http://schemas.microsoft.com/office/powerpoint/2010/main" val="195384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C254063-C242-4258-B316-7774B7DCD2ED}" type="slidenum">
              <a:rPr lang="en-GB" altLang="en-US" smtClean="0"/>
              <a:pPr>
                <a:defRPr/>
              </a:pPr>
              <a:t>6</a:t>
            </a:fld>
            <a:endParaRPr lang="en-GB" altLang="en-US"/>
          </a:p>
        </p:txBody>
      </p:sp>
    </p:spTree>
    <p:extLst>
      <p:ext uri="{BB962C8B-B14F-4D97-AF65-F5344CB8AC3E}">
        <p14:creationId xmlns:p14="http://schemas.microsoft.com/office/powerpoint/2010/main" val="30583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C254063-C242-4258-B316-7774B7DCD2ED}" type="slidenum">
              <a:rPr lang="en-GB" altLang="en-US" smtClean="0"/>
              <a:pPr>
                <a:defRPr/>
              </a:pPr>
              <a:t>7</a:t>
            </a:fld>
            <a:endParaRPr lang="en-GB" altLang="en-US"/>
          </a:p>
        </p:txBody>
      </p:sp>
    </p:spTree>
    <p:extLst>
      <p:ext uri="{BB962C8B-B14F-4D97-AF65-F5344CB8AC3E}">
        <p14:creationId xmlns:p14="http://schemas.microsoft.com/office/powerpoint/2010/main" val="121508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Very powerful</a:t>
            </a:r>
          </a:p>
          <a:p>
            <a:endParaRPr lang="en-GB"/>
          </a:p>
          <a:p>
            <a:r>
              <a:rPr lang="en-GB"/>
              <a:t>Use this to give feedback – goes to stakeholders</a:t>
            </a:r>
          </a:p>
        </p:txBody>
      </p:sp>
      <p:sp>
        <p:nvSpPr>
          <p:cNvPr id="4" name="Slide Number Placeholder 3"/>
          <p:cNvSpPr>
            <a:spLocks noGrp="1"/>
          </p:cNvSpPr>
          <p:nvPr>
            <p:ph type="sldNum" sz="quarter" idx="5"/>
          </p:nvPr>
        </p:nvSpPr>
        <p:spPr/>
        <p:txBody>
          <a:bodyPr/>
          <a:lstStyle/>
          <a:p>
            <a:pPr>
              <a:defRPr/>
            </a:pPr>
            <a:fld id="{1C254063-C242-4258-B316-7774B7DCD2ED}" type="slidenum">
              <a:rPr lang="en-GB" altLang="en-US" smtClean="0"/>
              <a:pPr>
                <a:defRPr/>
              </a:pPr>
              <a:t>8</a:t>
            </a:fld>
            <a:endParaRPr lang="en-GB" altLang="en-US"/>
          </a:p>
        </p:txBody>
      </p:sp>
    </p:spTree>
    <p:extLst>
      <p:ext uri="{BB962C8B-B14F-4D97-AF65-F5344CB8AC3E}">
        <p14:creationId xmlns:p14="http://schemas.microsoft.com/office/powerpoint/2010/main" val="31387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C254063-C242-4258-B316-7774B7DCD2ED}" type="slidenum">
              <a:rPr lang="en-GB" altLang="en-US" smtClean="0"/>
              <a:pPr>
                <a:defRPr/>
              </a:pPr>
              <a:t>9</a:t>
            </a:fld>
            <a:endParaRPr lang="en-GB" altLang="en-US"/>
          </a:p>
        </p:txBody>
      </p:sp>
    </p:spTree>
    <p:extLst>
      <p:ext uri="{BB962C8B-B14F-4D97-AF65-F5344CB8AC3E}">
        <p14:creationId xmlns:p14="http://schemas.microsoft.com/office/powerpoint/2010/main" val="1095771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41B1-7275-E566-D92E-EE3765B19534}"/>
              </a:ext>
            </a:extLst>
          </p:cNvPr>
          <p:cNvSpPr>
            <a:spLocks noGrp="1"/>
          </p:cNvSpPr>
          <p:nvPr>
            <p:ph type="ctrTitle"/>
          </p:nvPr>
        </p:nvSpPr>
        <p:spPr>
          <a:xfrm>
            <a:off x="1524000" y="1122363"/>
            <a:ext cx="9144000" cy="2387600"/>
          </a:xfrm>
        </p:spPr>
        <p:txBody>
          <a:bodyPr anchor="b"/>
          <a:lstStyle>
            <a:lvl1pPr algn="ctr">
              <a:defRPr sz="6000" b="1">
                <a:solidFill>
                  <a:srgbClr val="006600"/>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7BE7025-00E7-3509-D25A-C743462AB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0BC1A7-CB7F-B65E-C8F1-1CDD07EBA020}"/>
              </a:ext>
            </a:extLst>
          </p:cNvPr>
          <p:cNvSpPr>
            <a:spLocks noGrp="1"/>
          </p:cNvSpPr>
          <p:nvPr>
            <p:ph type="dt" sz="half" idx="10"/>
          </p:nvPr>
        </p:nvSpPr>
        <p:spPr/>
        <p:txBody>
          <a:bodyPr/>
          <a:lstStyle/>
          <a:p>
            <a:fld id="{7269DBFC-C173-4000-B3CE-CE45834E1118}" type="datetimeFigureOut">
              <a:rPr lang="en-GB" smtClean="0"/>
              <a:t>16/10/2023</a:t>
            </a:fld>
            <a:endParaRPr lang="en-GB"/>
          </a:p>
        </p:txBody>
      </p:sp>
      <p:sp>
        <p:nvSpPr>
          <p:cNvPr id="5" name="Footer Placeholder 4">
            <a:extLst>
              <a:ext uri="{FF2B5EF4-FFF2-40B4-BE49-F238E27FC236}">
                <a16:creationId xmlns:a16="http://schemas.microsoft.com/office/drawing/2014/main" id="{C806F358-982C-7C65-4D79-C38880157C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DC0E58-D3A4-7BC6-C322-DF092C1F7131}"/>
              </a:ext>
            </a:extLst>
          </p:cNvPr>
          <p:cNvSpPr>
            <a:spLocks noGrp="1"/>
          </p:cNvSpPr>
          <p:nvPr>
            <p:ph type="sldNum" sz="quarter" idx="12"/>
          </p:nvPr>
        </p:nvSpPr>
        <p:spPr/>
        <p:txBody>
          <a:bodyPr/>
          <a:lstStyle/>
          <a:p>
            <a:fld id="{626F93E7-176D-4508-9833-3FA84090FAA7}" type="slidenum">
              <a:rPr lang="en-GB" smtClean="0"/>
              <a:t>‹#›</a:t>
            </a:fld>
            <a:endParaRPr lang="en-GB"/>
          </a:p>
        </p:txBody>
      </p:sp>
      <p:grpSp>
        <p:nvGrpSpPr>
          <p:cNvPr id="7" name="Group 6">
            <a:extLst>
              <a:ext uri="{FF2B5EF4-FFF2-40B4-BE49-F238E27FC236}">
                <a16:creationId xmlns:a16="http://schemas.microsoft.com/office/drawing/2014/main" id="{D5BB0BC7-D71A-F2AA-377C-614EFE1C34AB}"/>
              </a:ext>
            </a:extLst>
          </p:cNvPr>
          <p:cNvGrpSpPr/>
          <p:nvPr userDrawn="1"/>
        </p:nvGrpSpPr>
        <p:grpSpPr>
          <a:xfrm rot="10800000">
            <a:off x="-17252" y="5947948"/>
            <a:ext cx="12209252" cy="925985"/>
            <a:chOff x="0" y="0"/>
            <a:chExt cx="7560024" cy="1507491"/>
          </a:xfrm>
        </p:grpSpPr>
        <p:sp>
          <p:nvSpPr>
            <p:cNvPr id="8" name="Freeform: Shape 7">
              <a:extLst>
                <a:ext uri="{FF2B5EF4-FFF2-40B4-BE49-F238E27FC236}">
                  <a16:creationId xmlns:a16="http://schemas.microsoft.com/office/drawing/2014/main" id="{152C2BFF-1514-412E-0979-1A656621F411}"/>
                </a:ext>
              </a:extLst>
            </p:cNvPr>
            <p:cNvSpPr/>
            <p:nvPr userDrawn="1"/>
          </p:nvSpPr>
          <p:spPr>
            <a:xfrm rot="10800000" flipV="1">
              <a:off x="0" y="1"/>
              <a:ext cx="7560024" cy="1507490"/>
            </a:xfrm>
            <a:custGeom>
              <a:avLst/>
              <a:gdLst>
                <a:gd name="connsiteX0" fmla="*/ 7144 w 6000750"/>
                <a:gd name="connsiteY0" fmla="*/ 1699736 h 1924050"/>
                <a:gd name="connsiteX1" fmla="*/ 2934176 w 6000750"/>
                <a:gd name="connsiteY1" fmla="*/ 1484471 h 1924050"/>
                <a:gd name="connsiteX2" fmla="*/ 5998369 w 6000750"/>
                <a:gd name="connsiteY2" fmla="*/ 893921 h 1924050"/>
                <a:gd name="connsiteX3" fmla="*/ 5998369 w 6000750"/>
                <a:gd name="connsiteY3" fmla="*/ 7144 h 1924050"/>
                <a:gd name="connsiteX4" fmla="*/ 7144 w 6000750"/>
                <a:gd name="connsiteY4" fmla="*/ 7144 h 1924050"/>
                <a:gd name="connsiteX5" fmla="*/ 7144 w 6000750"/>
                <a:gd name="connsiteY5" fmla="*/ 1699736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1924050">
                  <a:moveTo>
                    <a:pt x="7144" y="1699736"/>
                  </a:moveTo>
                  <a:cubicBezTo>
                    <a:pt x="7144" y="1699736"/>
                    <a:pt x="1410176" y="2317909"/>
                    <a:pt x="2934176" y="1484471"/>
                  </a:cubicBezTo>
                  <a:cubicBezTo>
                    <a:pt x="4459129" y="651986"/>
                    <a:pt x="5998369" y="893921"/>
                    <a:pt x="5998369" y="893921"/>
                  </a:cubicBezTo>
                  <a:lnTo>
                    <a:pt x="5998369" y="7144"/>
                  </a:lnTo>
                  <a:lnTo>
                    <a:pt x="7144" y="7144"/>
                  </a:lnTo>
                  <a:lnTo>
                    <a:pt x="7144" y="1699736"/>
                  </a:lnTo>
                  <a:close/>
                </a:path>
              </a:pathLst>
            </a:custGeom>
            <a:solidFill>
              <a:srgbClr val="00660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Freeform: Shape 8">
              <a:extLst>
                <a:ext uri="{FF2B5EF4-FFF2-40B4-BE49-F238E27FC236}">
                  <a16:creationId xmlns:a16="http://schemas.microsoft.com/office/drawing/2014/main" id="{EAA4590F-B3A7-BD0F-9486-960547775927}"/>
                </a:ext>
              </a:extLst>
            </p:cNvPr>
            <p:cNvSpPr/>
            <p:nvPr userDrawn="1"/>
          </p:nvSpPr>
          <p:spPr>
            <a:xfrm rot="10800000" flipV="1">
              <a:off x="0" y="0"/>
              <a:ext cx="7560024" cy="708968"/>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gradFill flip="none" rotWithShape="1">
              <a:gsLst>
                <a:gs pos="0">
                  <a:srgbClr val="7CCA62">
                    <a:lumMod val="5000"/>
                    <a:lumOff val="95000"/>
                  </a:srgbClr>
                </a:gs>
                <a:gs pos="74000">
                  <a:srgbClr val="7CCA62">
                    <a:lumMod val="45000"/>
                    <a:lumOff val="55000"/>
                  </a:srgbClr>
                </a:gs>
                <a:gs pos="83000">
                  <a:srgbClr val="7CCA62">
                    <a:lumMod val="45000"/>
                    <a:lumOff val="55000"/>
                  </a:srgbClr>
                </a:gs>
                <a:gs pos="100000">
                  <a:srgbClr val="7CCA62">
                    <a:lumMod val="30000"/>
                    <a:lumOff val="70000"/>
                  </a:srgbClr>
                </a:gs>
              </a:gsLst>
              <a:lin ang="5400000" scaled="1"/>
              <a:tileRect/>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10" name="Picture 9" descr="A picture containing text, clipart&#10;&#10;Description automatically generated">
            <a:extLst>
              <a:ext uri="{FF2B5EF4-FFF2-40B4-BE49-F238E27FC236}">
                <a16:creationId xmlns:a16="http://schemas.microsoft.com/office/drawing/2014/main" id="{84D430DD-F17A-F633-3428-1420468628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6769" y="196379"/>
            <a:ext cx="915580" cy="925984"/>
          </a:xfrm>
          <a:prstGeom prst="rect">
            <a:avLst/>
          </a:prstGeom>
        </p:spPr>
      </p:pic>
    </p:spTree>
    <p:extLst>
      <p:ext uri="{BB962C8B-B14F-4D97-AF65-F5344CB8AC3E}">
        <p14:creationId xmlns:p14="http://schemas.microsoft.com/office/powerpoint/2010/main" val="68489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DC9C-8E96-705B-2828-E4410E292B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F859C1-F1EB-5C5C-916C-0D393F400A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5B25DB-773D-208E-2B20-69898E497653}"/>
              </a:ext>
            </a:extLst>
          </p:cNvPr>
          <p:cNvSpPr>
            <a:spLocks noGrp="1"/>
          </p:cNvSpPr>
          <p:nvPr>
            <p:ph type="dt" sz="half" idx="10"/>
          </p:nvPr>
        </p:nvSpPr>
        <p:spPr/>
        <p:txBody>
          <a:bodyPr/>
          <a:lstStyle/>
          <a:p>
            <a:fld id="{7269DBFC-C173-4000-B3CE-CE45834E1118}" type="datetimeFigureOut">
              <a:rPr lang="en-GB" smtClean="0"/>
              <a:t>16/10/2023</a:t>
            </a:fld>
            <a:endParaRPr lang="en-GB"/>
          </a:p>
        </p:txBody>
      </p:sp>
      <p:sp>
        <p:nvSpPr>
          <p:cNvPr id="5" name="Footer Placeholder 4">
            <a:extLst>
              <a:ext uri="{FF2B5EF4-FFF2-40B4-BE49-F238E27FC236}">
                <a16:creationId xmlns:a16="http://schemas.microsoft.com/office/drawing/2014/main" id="{31CD460B-36F7-4E65-3B54-FE63071A6D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32CF3D-30CF-6E34-2C14-2BB0FE9B21F3}"/>
              </a:ext>
            </a:extLst>
          </p:cNvPr>
          <p:cNvSpPr>
            <a:spLocks noGrp="1"/>
          </p:cNvSpPr>
          <p:nvPr>
            <p:ph type="sldNum" sz="quarter" idx="12"/>
          </p:nvPr>
        </p:nvSpPr>
        <p:spPr/>
        <p:txBody>
          <a:bodyPr/>
          <a:lstStyle/>
          <a:p>
            <a:fld id="{626F93E7-176D-4508-9833-3FA84090FAA7}" type="slidenum">
              <a:rPr lang="en-GB" smtClean="0"/>
              <a:t>‹#›</a:t>
            </a:fld>
            <a:endParaRPr lang="en-GB"/>
          </a:p>
        </p:txBody>
      </p:sp>
    </p:spTree>
    <p:extLst>
      <p:ext uri="{BB962C8B-B14F-4D97-AF65-F5344CB8AC3E}">
        <p14:creationId xmlns:p14="http://schemas.microsoft.com/office/powerpoint/2010/main" val="4205790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26577-8367-5F46-1497-D551008D0E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4C4AEB-4E95-6B3A-218B-3A1A08CC2E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F534A2-CE63-19A1-8472-10FE238D9B71}"/>
              </a:ext>
            </a:extLst>
          </p:cNvPr>
          <p:cNvSpPr>
            <a:spLocks noGrp="1"/>
          </p:cNvSpPr>
          <p:nvPr>
            <p:ph type="dt" sz="half" idx="10"/>
          </p:nvPr>
        </p:nvSpPr>
        <p:spPr/>
        <p:txBody>
          <a:bodyPr/>
          <a:lstStyle/>
          <a:p>
            <a:fld id="{7269DBFC-C173-4000-B3CE-CE45834E1118}" type="datetimeFigureOut">
              <a:rPr lang="en-GB" smtClean="0"/>
              <a:t>16/10/2023</a:t>
            </a:fld>
            <a:endParaRPr lang="en-GB"/>
          </a:p>
        </p:txBody>
      </p:sp>
      <p:sp>
        <p:nvSpPr>
          <p:cNvPr id="5" name="Footer Placeholder 4">
            <a:extLst>
              <a:ext uri="{FF2B5EF4-FFF2-40B4-BE49-F238E27FC236}">
                <a16:creationId xmlns:a16="http://schemas.microsoft.com/office/drawing/2014/main" id="{2CAA30CE-4E80-D012-A7C6-8E2A4D13E6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D7ED70-5F2E-22D8-DFC9-930911B253B1}"/>
              </a:ext>
            </a:extLst>
          </p:cNvPr>
          <p:cNvSpPr>
            <a:spLocks noGrp="1"/>
          </p:cNvSpPr>
          <p:nvPr>
            <p:ph type="sldNum" sz="quarter" idx="12"/>
          </p:nvPr>
        </p:nvSpPr>
        <p:spPr/>
        <p:txBody>
          <a:bodyPr/>
          <a:lstStyle/>
          <a:p>
            <a:fld id="{626F93E7-176D-4508-9833-3FA84090FAA7}" type="slidenum">
              <a:rPr lang="en-GB" smtClean="0"/>
              <a:t>‹#›</a:t>
            </a:fld>
            <a:endParaRPr lang="en-GB"/>
          </a:p>
        </p:txBody>
      </p:sp>
    </p:spTree>
    <p:extLst>
      <p:ext uri="{BB962C8B-B14F-4D97-AF65-F5344CB8AC3E}">
        <p14:creationId xmlns:p14="http://schemas.microsoft.com/office/powerpoint/2010/main" val="262225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67" y="1268760"/>
            <a:ext cx="9697077" cy="1224136"/>
          </a:xfrm>
        </p:spPr>
        <p:txBody>
          <a:bodyPr/>
          <a:lstStyle>
            <a:lvl1pPr algn="ctr">
              <a:defRPr sz="3600" b="1" i="0" baseline="0">
                <a:solidFill>
                  <a:srgbClr val="006600"/>
                </a:solidFill>
                <a:latin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1295467" y="2708921"/>
            <a:ext cx="9697077" cy="3468043"/>
          </a:xfrm>
          <a:prstGeom prst="rect">
            <a:avLst/>
          </a:prstGeom>
        </p:spPr>
        <p:txBody>
          <a:bodyPr/>
          <a:lstStyle>
            <a:lvl1pPr marL="357188" indent="-357188">
              <a:defRPr sz="2400" baseline="0">
                <a:latin typeface="Calibri" panose="020F0502020204030204" pitchFamily="34" charset="0"/>
              </a:defRPr>
            </a:lvl1pPr>
            <a:lvl2pPr marL="714375" indent="-357188">
              <a:defRPr sz="2000"/>
            </a:lvl2pPr>
            <a:lvl3pPr marL="1081088" indent="-366713">
              <a:defRPr sz="1800" baseline="0"/>
            </a:lvl3pPr>
            <a:lvl4pPr marL="1028700" indent="0">
              <a:buNone/>
              <a:defRPr/>
            </a:lvl4pPr>
          </a:lstStyle>
          <a:p>
            <a:pPr lvl="0"/>
            <a:r>
              <a:rPr lang="en-US"/>
              <a:t>Click to edit Master text styles</a:t>
            </a:r>
          </a:p>
          <a:p>
            <a:pPr lvl="1"/>
            <a:r>
              <a:rPr lang="en-US"/>
              <a:t>Second level</a:t>
            </a:r>
          </a:p>
          <a:p>
            <a:pPr lvl="2"/>
            <a:r>
              <a:rPr lang="en-US"/>
              <a:t>Third level</a:t>
            </a:r>
          </a:p>
          <a:p>
            <a:pPr lvl="3"/>
            <a:endParaRPr lang="en-GB"/>
          </a:p>
        </p:txBody>
      </p:sp>
      <p:sp>
        <p:nvSpPr>
          <p:cNvPr id="4" name="Date Placeholder 3">
            <a:extLst>
              <a:ext uri="{FF2B5EF4-FFF2-40B4-BE49-F238E27FC236}">
                <a16:creationId xmlns:a16="http://schemas.microsoft.com/office/drawing/2014/main" id="{4103DABE-C91C-404A-B558-219E4BB6A779}"/>
              </a:ext>
            </a:extLst>
          </p:cNvPr>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defRPr>
            </a:lvl1pPr>
          </a:lstStyle>
          <a:p>
            <a:pPr>
              <a:defRPr/>
            </a:pPr>
            <a:endParaRPr lang="en-GB"/>
          </a:p>
        </p:txBody>
      </p:sp>
      <p:sp>
        <p:nvSpPr>
          <p:cNvPr id="5" name="Footer Placeholder 4">
            <a:extLst>
              <a:ext uri="{FF2B5EF4-FFF2-40B4-BE49-F238E27FC236}">
                <a16:creationId xmlns:a16="http://schemas.microsoft.com/office/drawing/2014/main" id="{96765E6C-8A50-4BBC-951E-5E98BBB47685}"/>
              </a:ext>
            </a:extLst>
          </p:cNvPr>
          <p:cNvSpPr>
            <a:spLocks noGrp="1"/>
          </p:cNvSpPr>
          <p:nvPr>
            <p:ph type="ftr" sz="quarter" idx="11"/>
          </p:nvPr>
        </p:nvSpPr>
        <p:spPr>
          <a:xfrm>
            <a:off x="4165600" y="6245225"/>
            <a:ext cx="3860800" cy="476250"/>
          </a:xfrm>
          <a:prstGeom prst="rect">
            <a:avLst/>
          </a:prstGeom>
        </p:spPr>
        <p:txBody>
          <a:bodyPr/>
          <a:lstStyle>
            <a:lvl1pPr eaLnBrk="1" hangingPunct="1">
              <a:defRPr>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B308417C-BCF5-487E-8764-626E39FA3236}"/>
              </a:ext>
            </a:extLst>
          </p:cNvPr>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B87E0FE-9E2B-49F9-AA65-7F179C231EB2}" type="slidenum">
              <a:rPr lang="en-GB" altLang="en-US"/>
              <a:pPr>
                <a:defRPr/>
              </a:pPr>
              <a:t>‹#›</a:t>
            </a:fld>
            <a:endParaRPr lang="en-GB" altLang="en-US"/>
          </a:p>
        </p:txBody>
      </p:sp>
    </p:spTree>
    <p:extLst>
      <p:ext uri="{BB962C8B-B14F-4D97-AF65-F5344CB8AC3E}">
        <p14:creationId xmlns:p14="http://schemas.microsoft.com/office/powerpoint/2010/main" val="243419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5ED83-2F6F-1F68-48BC-2BC20378213F}"/>
              </a:ext>
            </a:extLst>
          </p:cNvPr>
          <p:cNvSpPr>
            <a:spLocks noGrp="1"/>
          </p:cNvSpPr>
          <p:nvPr>
            <p:ph type="title"/>
          </p:nvPr>
        </p:nvSpPr>
        <p:spPr/>
        <p:txBody>
          <a:bodyPr/>
          <a:lstStyle>
            <a:lvl1pPr>
              <a:defRPr b="1">
                <a:solidFill>
                  <a:srgbClr val="006600"/>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274FFE-B98B-2110-8985-71A86EE65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4F034D-C9B3-03C7-900F-0E9053F2C209}"/>
              </a:ext>
            </a:extLst>
          </p:cNvPr>
          <p:cNvSpPr>
            <a:spLocks noGrp="1"/>
          </p:cNvSpPr>
          <p:nvPr>
            <p:ph type="dt" sz="half" idx="10"/>
          </p:nvPr>
        </p:nvSpPr>
        <p:spPr/>
        <p:txBody>
          <a:bodyPr/>
          <a:lstStyle/>
          <a:p>
            <a:fld id="{7269DBFC-C173-4000-B3CE-CE45834E1118}" type="datetimeFigureOut">
              <a:rPr lang="en-GB" smtClean="0"/>
              <a:t>16/10/2023</a:t>
            </a:fld>
            <a:endParaRPr lang="en-GB"/>
          </a:p>
        </p:txBody>
      </p:sp>
      <p:sp>
        <p:nvSpPr>
          <p:cNvPr id="5" name="Footer Placeholder 4">
            <a:extLst>
              <a:ext uri="{FF2B5EF4-FFF2-40B4-BE49-F238E27FC236}">
                <a16:creationId xmlns:a16="http://schemas.microsoft.com/office/drawing/2014/main" id="{3E87E6C5-2C70-8F1B-8241-AC876E08E2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6DE4E3-BE63-0063-8BEF-99BE9127AE27}"/>
              </a:ext>
            </a:extLst>
          </p:cNvPr>
          <p:cNvSpPr>
            <a:spLocks noGrp="1"/>
          </p:cNvSpPr>
          <p:nvPr>
            <p:ph type="sldNum" sz="quarter" idx="12"/>
          </p:nvPr>
        </p:nvSpPr>
        <p:spPr/>
        <p:txBody>
          <a:bodyPr/>
          <a:lstStyle/>
          <a:p>
            <a:fld id="{626F93E7-176D-4508-9833-3FA84090FAA7}" type="slidenum">
              <a:rPr lang="en-GB" smtClean="0"/>
              <a:t>‹#›</a:t>
            </a:fld>
            <a:endParaRPr lang="en-GB"/>
          </a:p>
        </p:txBody>
      </p:sp>
    </p:spTree>
    <p:extLst>
      <p:ext uri="{BB962C8B-B14F-4D97-AF65-F5344CB8AC3E}">
        <p14:creationId xmlns:p14="http://schemas.microsoft.com/office/powerpoint/2010/main" val="171127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3969-EAE4-6CD1-E42F-80118A7539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335750-A336-17D0-1A63-1642F7274F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DB88C1-F0EE-AC84-1D76-4EB0CA014868}"/>
              </a:ext>
            </a:extLst>
          </p:cNvPr>
          <p:cNvSpPr>
            <a:spLocks noGrp="1"/>
          </p:cNvSpPr>
          <p:nvPr>
            <p:ph type="dt" sz="half" idx="10"/>
          </p:nvPr>
        </p:nvSpPr>
        <p:spPr/>
        <p:txBody>
          <a:bodyPr/>
          <a:lstStyle/>
          <a:p>
            <a:fld id="{7269DBFC-C173-4000-B3CE-CE45834E1118}" type="datetimeFigureOut">
              <a:rPr lang="en-GB" smtClean="0"/>
              <a:t>16/10/2023</a:t>
            </a:fld>
            <a:endParaRPr lang="en-GB"/>
          </a:p>
        </p:txBody>
      </p:sp>
      <p:sp>
        <p:nvSpPr>
          <p:cNvPr id="5" name="Footer Placeholder 4">
            <a:extLst>
              <a:ext uri="{FF2B5EF4-FFF2-40B4-BE49-F238E27FC236}">
                <a16:creationId xmlns:a16="http://schemas.microsoft.com/office/drawing/2014/main" id="{54735F0A-2AF0-F5F3-174F-9F9D9E709F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D89DA-F472-CF21-DAE5-EB375FA9D08D}"/>
              </a:ext>
            </a:extLst>
          </p:cNvPr>
          <p:cNvSpPr>
            <a:spLocks noGrp="1"/>
          </p:cNvSpPr>
          <p:nvPr>
            <p:ph type="sldNum" sz="quarter" idx="12"/>
          </p:nvPr>
        </p:nvSpPr>
        <p:spPr/>
        <p:txBody>
          <a:bodyPr/>
          <a:lstStyle/>
          <a:p>
            <a:fld id="{626F93E7-176D-4508-9833-3FA84090FAA7}" type="slidenum">
              <a:rPr lang="en-GB" smtClean="0"/>
              <a:t>‹#›</a:t>
            </a:fld>
            <a:endParaRPr lang="en-GB"/>
          </a:p>
        </p:txBody>
      </p:sp>
    </p:spTree>
    <p:extLst>
      <p:ext uri="{BB962C8B-B14F-4D97-AF65-F5344CB8AC3E}">
        <p14:creationId xmlns:p14="http://schemas.microsoft.com/office/powerpoint/2010/main" val="256215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E231-BEE0-BC4F-037E-B03355246173}"/>
              </a:ext>
            </a:extLst>
          </p:cNvPr>
          <p:cNvSpPr>
            <a:spLocks noGrp="1"/>
          </p:cNvSpPr>
          <p:nvPr>
            <p:ph type="title"/>
          </p:nvPr>
        </p:nvSpPr>
        <p:spPr/>
        <p:txBody>
          <a:bodyPr/>
          <a:lstStyle>
            <a:lvl1pPr>
              <a:defRPr b="1">
                <a:solidFill>
                  <a:srgbClr val="006600"/>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7757E6-0B62-E2D1-4D23-72DE4B3529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3C0413-C65F-0DFF-EAA9-DADBAC9877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400EAF-5EE2-9662-31B9-CCBD76F7188E}"/>
              </a:ext>
            </a:extLst>
          </p:cNvPr>
          <p:cNvSpPr>
            <a:spLocks noGrp="1"/>
          </p:cNvSpPr>
          <p:nvPr>
            <p:ph type="dt" sz="half" idx="10"/>
          </p:nvPr>
        </p:nvSpPr>
        <p:spPr/>
        <p:txBody>
          <a:bodyPr/>
          <a:lstStyle/>
          <a:p>
            <a:fld id="{7269DBFC-C173-4000-B3CE-CE45834E1118}" type="datetimeFigureOut">
              <a:rPr lang="en-GB" smtClean="0"/>
              <a:t>16/10/2023</a:t>
            </a:fld>
            <a:endParaRPr lang="en-GB"/>
          </a:p>
        </p:txBody>
      </p:sp>
      <p:sp>
        <p:nvSpPr>
          <p:cNvPr id="6" name="Footer Placeholder 5">
            <a:extLst>
              <a:ext uri="{FF2B5EF4-FFF2-40B4-BE49-F238E27FC236}">
                <a16:creationId xmlns:a16="http://schemas.microsoft.com/office/drawing/2014/main" id="{6D3677E0-72D4-CDC2-47DC-C2F2E1A53C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0C6D1F-431A-FE55-96D5-6D956A5175DF}"/>
              </a:ext>
            </a:extLst>
          </p:cNvPr>
          <p:cNvSpPr>
            <a:spLocks noGrp="1"/>
          </p:cNvSpPr>
          <p:nvPr>
            <p:ph type="sldNum" sz="quarter" idx="12"/>
          </p:nvPr>
        </p:nvSpPr>
        <p:spPr/>
        <p:txBody>
          <a:bodyPr/>
          <a:lstStyle/>
          <a:p>
            <a:fld id="{626F93E7-176D-4508-9833-3FA84090FAA7}" type="slidenum">
              <a:rPr lang="en-GB" smtClean="0"/>
              <a:t>‹#›</a:t>
            </a:fld>
            <a:endParaRPr lang="en-GB"/>
          </a:p>
        </p:txBody>
      </p:sp>
    </p:spTree>
    <p:extLst>
      <p:ext uri="{BB962C8B-B14F-4D97-AF65-F5344CB8AC3E}">
        <p14:creationId xmlns:p14="http://schemas.microsoft.com/office/powerpoint/2010/main" val="374301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90FD-9FBE-C411-1CB1-54C28C0087A5}"/>
              </a:ext>
            </a:extLst>
          </p:cNvPr>
          <p:cNvSpPr>
            <a:spLocks noGrp="1"/>
          </p:cNvSpPr>
          <p:nvPr>
            <p:ph type="title"/>
          </p:nvPr>
        </p:nvSpPr>
        <p:spPr>
          <a:xfrm>
            <a:off x="839788" y="365125"/>
            <a:ext cx="10515600" cy="1325563"/>
          </a:xfrm>
        </p:spPr>
        <p:txBody>
          <a:bodyPr/>
          <a:lstStyle>
            <a:lvl1pPr>
              <a:defRPr b="1">
                <a:solidFill>
                  <a:srgbClr val="006600"/>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A7353F-9B2A-D3AF-C633-97A9796AE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CA34F6-C4B1-4E16-E470-08D410BD79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1CE8DD-39DD-CAB3-A2CB-EED6598C4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EBB4D9-5AA0-8387-D189-354E079E5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1634EE-77CA-F643-1B08-E9839007653A}"/>
              </a:ext>
            </a:extLst>
          </p:cNvPr>
          <p:cNvSpPr>
            <a:spLocks noGrp="1"/>
          </p:cNvSpPr>
          <p:nvPr>
            <p:ph type="dt" sz="half" idx="10"/>
          </p:nvPr>
        </p:nvSpPr>
        <p:spPr/>
        <p:txBody>
          <a:bodyPr/>
          <a:lstStyle/>
          <a:p>
            <a:fld id="{7269DBFC-C173-4000-B3CE-CE45834E1118}" type="datetimeFigureOut">
              <a:rPr lang="en-GB" smtClean="0"/>
              <a:t>16/10/2023</a:t>
            </a:fld>
            <a:endParaRPr lang="en-GB"/>
          </a:p>
        </p:txBody>
      </p:sp>
      <p:sp>
        <p:nvSpPr>
          <p:cNvPr id="8" name="Footer Placeholder 7">
            <a:extLst>
              <a:ext uri="{FF2B5EF4-FFF2-40B4-BE49-F238E27FC236}">
                <a16:creationId xmlns:a16="http://schemas.microsoft.com/office/drawing/2014/main" id="{5D50AE8B-9B53-1D45-403E-D883DAEE9D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2F8B6F-8C66-1070-87CF-27FC38A38F09}"/>
              </a:ext>
            </a:extLst>
          </p:cNvPr>
          <p:cNvSpPr>
            <a:spLocks noGrp="1"/>
          </p:cNvSpPr>
          <p:nvPr>
            <p:ph type="sldNum" sz="quarter" idx="12"/>
          </p:nvPr>
        </p:nvSpPr>
        <p:spPr/>
        <p:txBody>
          <a:bodyPr/>
          <a:lstStyle/>
          <a:p>
            <a:fld id="{626F93E7-176D-4508-9833-3FA84090FAA7}" type="slidenum">
              <a:rPr lang="en-GB" smtClean="0"/>
              <a:t>‹#›</a:t>
            </a:fld>
            <a:endParaRPr lang="en-GB"/>
          </a:p>
        </p:txBody>
      </p:sp>
    </p:spTree>
    <p:extLst>
      <p:ext uri="{BB962C8B-B14F-4D97-AF65-F5344CB8AC3E}">
        <p14:creationId xmlns:p14="http://schemas.microsoft.com/office/powerpoint/2010/main" val="320004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4583-79F8-4910-13D8-BBB7DD7A555F}"/>
              </a:ext>
            </a:extLst>
          </p:cNvPr>
          <p:cNvSpPr>
            <a:spLocks noGrp="1"/>
          </p:cNvSpPr>
          <p:nvPr>
            <p:ph type="title"/>
          </p:nvPr>
        </p:nvSpPr>
        <p:spPr/>
        <p:txBody>
          <a:bodyPr/>
          <a:lstStyle>
            <a:lvl1pPr>
              <a:defRPr b="1">
                <a:solidFill>
                  <a:srgbClr val="006600"/>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29DB02D8-1629-E03F-B430-9CE4DFCA3991}"/>
              </a:ext>
            </a:extLst>
          </p:cNvPr>
          <p:cNvSpPr>
            <a:spLocks noGrp="1"/>
          </p:cNvSpPr>
          <p:nvPr>
            <p:ph type="dt" sz="half" idx="10"/>
          </p:nvPr>
        </p:nvSpPr>
        <p:spPr/>
        <p:txBody>
          <a:bodyPr/>
          <a:lstStyle/>
          <a:p>
            <a:fld id="{7269DBFC-C173-4000-B3CE-CE45834E1118}" type="datetimeFigureOut">
              <a:rPr lang="en-GB" smtClean="0"/>
              <a:t>16/10/2023</a:t>
            </a:fld>
            <a:endParaRPr lang="en-GB"/>
          </a:p>
        </p:txBody>
      </p:sp>
      <p:sp>
        <p:nvSpPr>
          <p:cNvPr id="4" name="Footer Placeholder 3">
            <a:extLst>
              <a:ext uri="{FF2B5EF4-FFF2-40B4-BE49-F238E27FC236}">
                <a16:creationId xmlns:a16="http://schemas.microsoft.com/office/drawing/2014/main" id="{4E7DD2BB-200C-D04A-8A5F-EA08FDB0B4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50746B-CAB4-CA3A-DFCE-CD63B967723A}"/>
              </a:ext>
            </a:extLst>
          </p:cNvPr>
          <p:cNvSpPr>
            <a:spLocks noGrp="1"/>
          </p:cNvSpPr>
          <p:nvPr>
            <p:ph type="sldNum" sz="quarter" idx="12"/>
          </p:nvPr>
        </p:nvSpPr>
        <p:spPr/>
        <p:txBody>
          <a:bodyPr/>
          <a:lstStyle/>
          <a:p>
            <a:fld id="{626F93E7-176D-4508-9833-3FA84090FAA7}" type="slidenum">
              <a:rPr lang="en-GB" smtClean="0"/>
              <a:t>‹#›</a:t>
            </a:fld>
            <a:endParaRPr lang="en-GB"/>
          </a:p>
        </p:txBody>
      </p:sp>
    </p:spTree>
    <p:extLst>
      <p:ext uri="{BB962C8B-B14F-4D97-AF65-F5344CB8AC3E}">
        <p14:creationId xmlns:p14="http://schemas.microsoft.com/office/powerpoint/2010/main" val="96454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17583-0289-1B12-FFE6-23173BBB5DBF}"/>
              </a:ext>
            </a:extLst>
          </p:cNvPr>
          <p:cNvSpPr>
            <a:spLocks noGrp="1"/>
          </p:cNvSpPr>
          <p:nvPr>
            <p:ph type="dt" sz="half" idx="10"/>
          </p:nvPr>
        </p:nvSpPr>
        <p:spPr/>
        <p:txBody>
          <a:bodyPr/>
          <a:lstStyle/>
          <a:p>
            <a:fld id="{7269DBFC-C173-4000-B3CE-CE45834E1118}" type="datetimeFigureOut">
              <a:rPr lang="en-GB" smtClean="0"/>
              <a:t>16/10/2023</a:t>
            </a:fld>
            <a:endParaRPr lang="en-GB"/>
          </a:p>
        </p:txBody>
      </p:sp>
      <p:sp>
        <p:nvSpPr>
          <p:cNvPr id="3" name="Footer Placeholder 2">
            <a:extLst>
              <a:ext uri="{FF2B5EF4-FFF2-40B4-BE49-F238E27FC236}">
                <a16:creationId xmlns:a16="http://schemas.microsoft.com/office/drawing/2014/main" id="{2A212AB9-666E-B381-EB80-ECC6374693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47386CF-FBF9-002E-E46E-C0A6CDB1A102}"/>
              </a:ext>
            </a:extLst>
          </p:cNvPr>
          <p:cNvSpPr>
            <a:spLocks noGrp="1"/>
          </p:cNvSpPr>
          <p:nvPr>
            <p:ph type="sldNum" sz="quarter" idx="12"/>
          </p:nvPr>
        </p:nvSpPr>
        <p:spPr/>
        <p:txBody>
          <a:bodyPr/>
          <a:lstStyle/>
          <a:p>
            <a:fld id="{626F93E7-176D-4508-9833-3FA84090FAA7}" type="slidenum">
              <a:rPr lang="en-GB" smtClean="0"/>
              <a:t>‹#›</a:t>
            </a:fld>
            <a:endParaRPr lang="en-GB"/>
          </a:p>
        </p:txBody>
      </p:sp>
    </p:spTree>
    <p:extLst>
      <p:ext uri="{BB962C8B-B14F-4D97-AF65-F5344CB8AC3E}">
        <p14:creationId xmlns:p14="http://schemas.microsoft.com/office/powerpoint/2010/main" val="3044904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8B52-8326-7056-5A93-FAB688840B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4FBCEE-30CB-38E3-031C-427720C99C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ACC38A-EAE2-9F89-22F9-2F29F06E6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80E4B9-516A-D617-8C2C-DF2B9FF4B2B1}"/>
              </a:ext>
            </a:extLst>
          </p:cNvPr>
          <p:cNvSpPr>
            <a:spLocks noGrp="1"/>
          </p:cNvSpPr>
          <p:nvPr>
            <p:ph type="dt" sz="half" idx="10"/>
          </p:nvPr>
        </p:nvSpPr>
        <p:spPr/>
        <p:txBody>
          <a:bodyPr/>
          <a:lstStyle/>
          <a:p>
            <a:fld id="{7269DBFC-C173-4000-B3CE-CE45834E1118}" type="datetimeFigureOut">
              <a:rPr lang="en-GB" smtClean="0"/>
              <a:t>16/10/2023</a:t>
            </a:fld>
            <a:endParaRPr lang="en-GB"/>
          </a:p>
        </p:txBody>
      </p:sp>
      <p:sp>
        <p:nvSpPr>
          <p:cNvPr id="6" name="Footer Placeholder 5">
            <a:extLst>
              <a:ext uri="{FF2B5EF4-FFF2-40B4-BE49-F238E27FC236}">
                <a16:creationId xmlns:a16="http://schemas.microsoft.com/office/drawing/2014/main" id="{8286F56F-72F4-95A3-F3D8-C8191E27AD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FB5B6E-A3FB-7162-7257-E5172B86865C}"/>
              </a:ext>
            </a:extLst>
          </p:cNvPr>
          <p:cNvSpPr>
            <a:spLocks noGrp="1"/>
          </p:cNvSpPr>
          <p:nvPr>
            <p:ph type="sldNum" sz="quarter" idx="12"/>
          </p:nvPr>
        </p:nvSpPr>
        <p:spPr/>
        <p:txBody>
          <a:bodyPr/>
          <a:lstStyle/>
          <a:p>
            <a:fld id="{626F93E7-176D-4508-9833-3FA84090FAA7}" type="slidenum">
              <a:rPr lang="en-GB" smtClean="0"/>
              <a:t>‹#›</a:t>
            </a:fld>
            <a:endParaRPr lang="en-GB"/>
          </a:p>
        </p:txBody>
      </p:sp>
    </p:spTree>
    <p:extLst>
      <p:ext uri="{BB962C8B-B14F-4D97-AF65-F5344CB8AC3E}">
        <p14:creationId xmlns:p14="http://schemas.microsoft.com/office/powerpoint/2010/main" val="216384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F61E-C909-ADB7-B046-8C8BFE98F8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AEE229-F9CA-8A97-2C19-FDC6DFE652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F87C3C-0D89-1D8D-5A2F-A36406A36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AAD8CA-42DF-C15E-3A4E-3D55DCC2D433}"/>
              </a:ext>
            </a:extLst>
          </p:cNvPr>
          <p:cNvSpPr>
            <a:spLocks noGrp="1"/>
          </p:cNvSpPr>
          <p:nvPr>
            <p:ph type="dt" sz="half" idx="10"/>
          </p:nvPr>
        </p:nvSpPr>
        <p:spPr/>
        <p:txBody>
          <a:bodyPr/>
          <a:lstStyle/>
          <a:p>
            <a:fld id="{7269DBFC-C173-4000-B3CE-CE45834E1118}" type="datetimeFigureOut">
              <a:rPr lang="en-GB" smtClean="0"/>
              <a:t>16/10/2023</a:t>
            </a:fld>
            <a:endParaRPr lang="en-GB"/>
          </a:p>
        </p:txBody>
      </p:sp>
      <p:sp>
        <p:nvSpPr>
          <p:cNvPr id="6" name="Footer Placeholder 5">
            <a:extLst>
              <a:ext uri="{FF2B5EF4-FFF2-40B4-BE49-F238E27FC236}">
                <a16:creationId xmlns:a16="http://schemas.microsoft.com/office/drawing/2014/main" id="{AA734384-CB1E-043C-F4D0-5A43647629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60F8C5-3E16-D532-BAC0-A9CD2A46FCC9}"/>
              </a:ext>
            </a:extLst>
          </p:cNvPr>
          <p:cNvSpPr>
            <a:spLocks noGrp="1"/>
          </p:cNvSpPr>
          <p:nvPr>
            <p:ph type="sldNum" sz="quarter" idx="12"/>
          </p:nvPr>
        </p:nvSpPr>
        <p:spPr/>
        <p:txBody>
          <a:bodyPr/>
          <a:lstStyle/>
          <a:p>
            <a:fld id="{626F93E7-176D-4508-9833-3FA84090FAA7}" type="slidenum">
              <a:rPr lang="en-GB" smtClean="0"/>
              <a:t>‹#›</a:t>
            </a:fld>
            <a:endParaRPr lang="en-GB"/>
          </a:p>
        </p:txBody>
      </p:sp>
    </p:spTree>
    <p:extLst>
      <p:ext uri="{BB962C8B-B14F-4D97-AF65-F5344CB8AC3E}">
        <p14:creationId xmlns:p14="http://schemas.microsoft.com/office/powerpoint/2010/main" val="2470732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44B392-CD08-8758-FE70-73D93D77D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D908BE-F4DF-E4A7-2EB4-5CE7A02ED4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6D878-EE00-8C3B-D994-23A269B8A6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9DBFC-C173-4000-B3CE-CE45834E1118}" type="datetimeFigureOut">
              <a:rPr lang="en-GB" smtClean="0"/>
              <a:t>16/10/2023</a:t>
            </a:fld>
            <a:endParaRPr lang="en-GB"/>
          </a:p>
        </p:txBody>
      </p:sp>
      <p:sp>
        <p:nvSpPr>
          <p:cNvPr id="5" name="Footer Placeholder 4">
            <a:extLst>
              <a:ext uri="{FF2B5EF4-FFF2-40B4-BE49-F238E27FC236}">
                <a16:creationId xmlns:a16="http://schemas.microsoft.com/office/drawing/2014/main" id="{4EF781D7-1D46-8D16-B574-9095DAF5AE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793010E-E54C-916D-ABD6-F2B46AB900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F93E7-176D-4508-9833-3FA84090FAA7}" type="slidenum">
              <a:rPr lang="en-GB" smtClean="0"/>
              <a:t>‹#›</a:t>
            </a:fld>
            <a:endParaRPr lang="en-GB"/>
          </a:p>
        </p:txBody>
      </p:sp>
      <p:grpSp>
        <p:nvGrpSpPr>
          <p:cNvPr id="7" name="Group 6">
            <a:extLst>
              <a:ext uri="{FF2B5EF4-FFF2-40B4-BE49-F238E27FC236}">
                <a16:creationId xmlns:a16="http://schemas.microsoft.com/office/drawing/2014/main" id="{37162988-F3E3-AE82-F2A5-3336DA65B44C}"/>
              </a:ext>
            </a:extLst>
          </p:cNvPr>
          <p:cNvGrpSpPr/>
          <p:nvPr userDrawn="1"/>
        </p:nvGrpSpPr>
        <p:grpSpPr>
          <a:xfrm rot="10800000">
            <a:off x="-17252" y="5947948"/>
            <a:ext cx="12209252" cy="925985"/>
            <a:chOff x="0" y="0"/>
            <a:chExt cx="7560024" cy="1507491"/>
          </a:xfrm>
        </p:grpSpPr>
        <p:sp>
          <p:nvSpPr>
            <p:cNvPr id="8" name="Freeform: Shape 7">
              <a:extLst>
                <a:ext uri="{FF2B5EF4-FFF2-40B4-BE49-F238E27FC236}">
                  <a16:creationId xmlns:a16="http://schemas.microsoft.com/office/drawing/2014/main" id="{665BA65A-9233-4A40-EF55-2F4BF93B9E23}"/>
                </a:ext>
              </a:extLst>
            </p:cNvPr>
            <p:cNvSpPr/>
            <p:nvPr userDrawn="1"/>
          </p:nvSpPr>
          <p:spPr>
            <a:xfrm rot="10800000" flipV="1">
              <a:off x="0" y="1"/>
              <a:ext cx="7560024" cy="1507490"/>
            </a:xfrm>
            <a:custGeom>
              <a:avLst/>
              <a:gdLst>
                <a:gd name="connsiteX0" fmla="*/ 7144 w 6000750"/>
                <a:gd name="connsiteY0" fmla="*/ 1699736 h 1924050"/>
                <a:gd name="connsiteX1" fmla="*/ 2934176 w 6000750"/>
                <a:gd name="connsiteY1" fmla="*/ 1484471 h 1924050"/>
                <a:gd name="connsiteX2" fmla="*/ 5998369 w 6000750"/>
                <a:gd name="connsiteY2" fmla="*/ 893921 h 1924050"/>
                <a:gd name="connsiteX3" fmla="*/ 5998369 w 6000750"/>
                <a:gd name="connsiteY3" fmla="*/ 7144 h 1924050"/>
                <a:gd name="connsiteX4" fmla="*/ 7144 w 6000750"/>
                <a:gd name="connsiteY4" fmla="*/ 7144 h 1924050"/>
                <a:gd name="connsiteX5" fmla="*/ 7144 w 6000750"/>
                <a:gd name="connsiteY5" fmla="*/ 1699736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1924050">
                  <a:moveTo>
                    <a:pt x="7144" y="1699736"/>
                  </a:moveTo>
                  <a:cubicBezTo>
                    <a:pt x="7144" y="1699736"/>
                    <a:pt x="1410176" y="2317909"/>
                    <a:pt x="2934176" y="1484471"/>
                  </a:cubicBezTo>
                  <a:cubicBezTo>
                    <a:pt x="4459129" y="651986"/>
                    <a:pt x="5998369" y="893921"/>
                    <a:pt x="5998369" y="893921"/>
                  </a:cubicBezTo>
                  <a:lnTo>
                    <a:pt x="5998369" y="7144"/>
                  </a:lnTo>
                  <a:lnTo>
                    <a:pt x="7144" y="7144"/>
                  </a:lnTo>
                  <a:lnTo>
                    <a:pt x="7144" y="1699736"/>
                  </a:lnTo>
                  <a:close/>
                </a:path>
              </a:pathLst>
            </a:custGeom>
            <a:solidFill>
              <a:srgbClr val="00660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Freeform: Shape 8">
              <a:extLst>
                <a:ext uri="{FF2B5EF4-FFF2-40B4-BE49-F238E27FC236}">
                  <a16:creationId xmlns:a16="http://schemas.microsoft.com/office/drawing/2014/main" id="{149A75A1-7C4B-0D2E-CCF1-56377C95E3CF}"/>
                </a:ext>
              </a:extLst>
            </p:cNvPr>
            <p:cNvSpPr/>
            <p:nvPr userDrawn="1"/>
          </p:nvSpPr>
          <p:spPr>
            <a:xfrm rot="10800000" flipV="1">
              <a:off x="0" y="0"/>
              <a:ext cx="7560024" cy="708968"/>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gradFill flip="none" rotWithShape="1">
              <a:gsLst>
                <a:gs pos="0">
                  <a:srgbClr val="7CCA62">
                    <a:lumMod val="5000"/>
                    <a:lumOff val="95000"/>
                  </a:srgbClr>
                </a:gs>
                <a:gs pos="74000">
                  <a:srgbClr val="7CCA62">
                    <a:lumMod val="45000"/>
                    <a:lumOff val="55000"/>
                  </a:srgbClr>
                </a:gs>
                <a:gs pos="83000">
                  <a:srgbClr val="7CCA62">
                    <a:lumMod val="45000"/>
                    <a:lumOff val="55000"/>
                  </a:srgbClr>
                </a:gs>
                <a:gs pos="100000">
                  <a:srgbClr val="7CCA62">
                    <a:lumMod val="30000"/>
                    <a:lumOff val="70000"/>
                  </a:srgbClr>
                </a:gs>
              </a:gsLst>
              <a:lin ang="5400000" scaled="1"/>
              <a:tileRect/>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10" name="Picture 9" descr="A picture containing text, clipart&#10;&#10;Description automatically generated">
            <a:extLst>
              <a:ext uri="{FF2B5EF4-FFF2-40B4-BE49-F238E27FC236}">
                <a16:creationId xmlns:a16="http://schemas.microsoft.com/office/drawing/2014/main" id="{FF3FF8CD-6CAC-BF06-E287-9BA98CD4BB7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76769" y="196379"/>
            <a:ext cx="915580" cy="925984"/>
          </a:xfrm>
          <a:prstGeom prst="rect">
            <a:avLst/>
          </a:prstGeom>
        </p:spPr>
      </p:pic>
    </p:spTree>
    <p:extLst>
      <p:ext uri="{BB962C8B-B14F-4D97-AF65-F5344CB8AC3E}">
        <p14:creationId xmlns:p14="http://schemas.microsoft.com/office/powerpoint/2010/main" val="1461434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bma.org.uk/advice-and-support/gp-practices/managing-workload/safe-working-in-general-practic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kentlmc.org/gpasdefinitionsstakeholderandpracticelevelguide"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6381D-C4A2-9F37-0BEF-EB7D273E56BE}"/>
              </a:ext>
            </a:extLst>
          </p:cNvPr>
          <p:cNvSpPr>
            <a:spLocks noGrp="1"/>
          </p:cNvSpPr>
          <p:nvPr>
            <p:ph type="title"/>
          </p:nvPr>
        </p:nvSpPr>
        <p:spPr>
          <a:xfrm>
            <a:off x="1717502" y="1726904"/>
            <a:ext cx="8756996" cy="1154866"/>
          </a:xfrm>
        </p:spPr>
        <p:txBody>
          <a:bodyPr/>
          <a:lstStyle/>
          <a:p>
            <a:r>
              <a:rPr lang="en-GB" sz="4000"/>
              <a:t>GPAS FIRST YEAR REVIEW</a:t>
            </a:r>
          </a:p>
        </p:txBody>
      </p:sp>
    </p:spTree>
    <p:extLst>
      <p:ext uri="{BB962C8B-B14F-4D97-AF65-F5344CB8AC3E}">
        <p14:creationId xmlns:p14="http://schemas.microsoft.com/office/powerpoint/2010/main" val="3028221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F645D-409B-2062-BDA1-1C1F412E5CFF}"/>
              </a:ext>
            </a:extLst>
          </p:cNvPr>
          <p:cNvSpPr>
            <a:spLocks noGrp="1"/>
          </p:cNvSpPr>
          <p:nvPr>
            <p:ph type="title"/>
          </p:nvPr>
        </p:nvSpPr>
        <p:spPr>
          <a:xfrm>
            <a:off x="213769" y="-95466"/>
            <a:ext cx="7272808" cy="1224136"/>
          </a:xfrm>
        </p:spPr>
        <p:txBody>
          <a:bodyPr/>
          <a:lstStyle/>
          <a:p>
            <a:pPr algn="l"/>
            <a:r>
              <a:rPr lang="en-GB"/>
              <a:t>GPAS value</a:t>
            </a:r>
          </a:p>
        </p:txBody>
      </p:sp>
      <p:sp>
        <p:nvSpPr>
          <p:cNvPr id="3" name="Content Placeholder 2">
            <a:extLst>
              <a:ext uri="{FF2B5EF4-FFF2-40B4-BE49-F238E27FC236}">
                <a16:creationId xmlns:a16="http://schemas.microsoft.com/office/drawing/2014/main" id="{1C14530D-63C1-7FF7-550B-8345071810C7}"/>
              </a:ext>
            </a:extLst>
          </p:cNvPr>
          <p:cNvSpPr>
            <a:spLocks noGrp="1"/>
          </p:cNvSpPr>
          <p:nvPr>
            <p:ph idx="1"/>
          </p:nvPr>
        </p:nvSpPr>
        <p:spPr>
          <a:xfrm>
            <a:off x="333039" y="1247939"/>
            <a:ext cx="8526362" cy="3468043"/>
          </a:xfrm>
        </p:spPr>
        <p:txBody>
          <a:bodyPr>
            <a:normAutofit fontScale="92500" lnSpcReduction="20000"/>
          </a:bodyPr>
          <a:lstStyle/>
          <a:p>
            <a:r>
              <a:rPr lang="en-GB"/>
              <a:t>National dashboard</a:t>
            </a:r>
          </a:p>
          <a:p>
            <a:pPr marL="0" indent="0">
              <a:buNone/>
            </a:pPr>
            <a:endParaRPr lang="en-GB"/>
          </a:p>
          <a:p>
            <a:r>
              <a:rPr lang="en-GB"/>
              <a:t>BMA using in contract negotiations and sharing with ministers</a:t>
            </a:r>
          </a:p>
          <a:p>
            <a:pPr marL="0" indent="0">
              <a:buNone/>
            </a:pPr>
            <a:endParaRPr lang="en-GB"/>
          </a:p>
          <a:p>
            <a:r>
              <a:rPr lang="en-GB"/>
              <a:t>Referenced in media interviews &amp; with MPs</a:t>
            </a:r>
          </a:p>
          <a:p>
            <a:endParaRPr lang="en-GB"/>
          </a:p>
          <a:p>
            <a:r>
              <a:rPr lang="en-GB"/>
              <a:t>Supports LMC in conversations with stakeholders</a:t>
            </a:r>
          </a:p>
          <a:p>
            <a:pPr marL="0" indent="0">
              <a:buNone/>
            </a:pPr>
            <a:endParaRPr lang="en-GB"/>
          </a:p>
          <a:p>
            <a:r>
              <a:rPr lang="en-GB"/>
              <a:t>Comments provide direct feedback to stakeholders</a:t>
            </a:r>
          </a:p>
          <a:p>
            <a:endParaRPr lang="en-GB"/>
          </a:p>
          <a:p>
            <a:endParaRPr lang="en-GB"/>
          </a:p>
        </p:txBody>
      </p:sp>
    </p:spTree>
    <p:extLst>
      <p:ext uri="{BB962C8B-B14F-4D97-AF65-F5344CB8AC3E}">
        <p14:creationId xmlns:p14="http://schemas.microsoft.com/office/powerpoint/2010/main" val="379838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EC461-493D-E452-E474-5D14A97F90EA}"/>
              </a:ext>
            </a:extLst>
          </p:cNvPr>
          <p:cNvPicPr>
            <a:picLocks noChangeAspect="1"/>
          </p:cNvPicPr>
          <p:nvPr/>
        </p:nvPicPr>
        <p:blipFill>
          <a:blip r:embed="rId3"/>
          <a:stretch>
            <a:fillRect/>
          </a:stretch>
        </p:blipFill>
        <p:spPr>
          <a:xfrm>
            <a:off x="3719234" y="0"/>
            <a:ext cx="4304932" cy="5844209"/>
          </a:xfrm>
          <a:prstGeom prst="rect">
            <a:avLst/>
          </a:prstGeom>
          <a:ln>
            <a:solidFill>
              <a:schemeClr val="tx1"/>
            </a:solidFill>
          </a:ln>
        </p:spPr>
      </p:pic>
    </p:spTree>
    <p:extLst>
      <p:ext uri="{BB962C8B-B14F-4D97-AF65-F5344CB8AC3E}">
        <p14:creationId xmlns:p14="http://schemas.microsoft.com/office/powerpoint/2010/main" val="148186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28E1-8AEB-B83A-A929-21C657EEC36F}"/>
              </a:ext>
            </a:extLst>
          </p:cNvPr>
          <p:cNvSpPr>
            <a:spLocks noGrp="1"/>
          </p:cNvSpPr>
          <p:nvPr>
            <p:ph type="title"/>
          </p:nvPr>
        </p:nvSpPr>
        <p:spPr>
          <a:xfrm>
            <a:off x="400879" y="158422"/>
            <a:ext cx="7272808" cy="1224136"/>
          </a:xfrm>
        </p:spPr>
        <p:txBody>
          <a:bodyPr/>
          <a:lstStyle/>
          <a:p>
            <a:pPr algn="l"/>
            <a:r>
              <a:rPr lang="en-GB"/>
              <a:t>Next steps</a:t>
            </a:r>
            <a:br>
              <a:rPr lang="en-GB"/>
            </a:br>
            <a:endParaRPr lang="en-GB"/>
          </a:p>
        </p:txBody>
      </p:sp>
      <p:sp>
        <p:nvSpPr>
          <p:cNvPr id="3" name="Content Placeholder 2">
            <a:extLst>
              <a:ext uri="{FF2B5EF4-FFF2-40B4-BE49-F238E27FC236}">
                <a16:creationId xmlns:a16="http://schemas.microsoft.com/office/drawing/2014/main" id="{82B58A3D-B17B-79B7-99AB-A290580895F2}"/>
              </a:ext>
            </a:extLst>
          </p:cNvPr>
          <p:cNvSpPr>
            <a:spLocks noGrp="1"/>
          </p:cNvSpPr>
          <p:nvPr>
            <p:ph idx="1"/>
          </p:nvPr>
        </p:nvSpPr>
        <p:spPr>
          <a:xfrm>
            <a:off x="271670" y="1104263"/>
            <a:ext cx="9349740" cy="3941835"/>
          </a:xfrm>
        </p:spPr>
        <p:txBody>
          <a:bodyPr>
            <a:normAutofit/>
          </a:bodyPr>
          <a:lstStyle/>
          <a:p>
            <a:pPr marL="0" indent="0">
              <a:buNone/>
            </a:pPr>
            <a:endParaRPr lang="en-GB"/>
          </a:p>
          <a:p>
            <a:r>
              <a:rPr lang="en-GB" sz="2000"/>
              <a:t>Explore viability of integration into Shrewd/Apex</a:t>
            </a:r>
          </a:p>
          <a:p>
            <a:pPr marL="0" indent="0">
              <a:buNone/>
            </a:pPr>
            <a:endParaRPr lang="en-GB" sz="2000"/>
          </a:p>
          <a:p>
            <a:r>
              <a:rPr lang="en-GB" sz="2000"/>
              <a:t>Collaborate with ICB to develop Opel response for general practice</a:t>
            </a:r>
          </a:p>
          <a:p>
            <a:endParaRPr lang="en-GB" sz="2000"/>
          </a:p>
          <a:p>
            <a:r>
              <a:rPr lang="en-GB" sz="2000"/>
              <a:t>Always going to be long term - need continued practice participation</a:t>
            </a:r>
          </a:p>
        </p:txBody>
      </p:sp>
    </p:spTree>
    <p:extLst>
      <p:ext uri="{BB962C8B-B14F-4D97-AF65-F5344CB8AC3E}">
        <p14:creationId xmlns:p14="http://schemas.microsoft.com/office/powerpoint/2010/main" val="109665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8CC7-180E-EDE1-1E24-4A5606C1C91A}"/>
              </a:ext>
            </a:extLst>
          </p:cNvPr>
          <p:cNvSpPr>
            <a:spLocks noGrp="1"/>
          </p:cNvSpPr>
          <p:nvPr>
            <p:ph type="title"/>
          </p:nvPr>
        </p:nvSpPr>
        <p:spPr>
          <a:xfrm>
            <a:off x="-899016" y="-69574"/>
            <a:ext cx="7272808" cy="1224136"/>
          </a:xfrm>
        </p:spPr>
        <p:txBody>
          <a:bodyPr/>
          <a:lstStyle/>
          <a:p>
            <a:r>
              <a:rPr lang="en-GB"/>
              <a:t>Why are we doing this?</a:t>
            </a:r>
          </a:p>
        </p:txBody>
      </p:sp>
      <p:sp>
        <p:nvSpPr>
          <p:cNvPr id="3" name="Content Placeholder 2">
            <a:extLst>
              <a:ext uri="{FF2B5EF4-FFF2-40B4-BE49-F238E27FC236}">
                <a16:creationId xmlns:a16="http://schemas.microsoft.com/office/drawing/2014/main" id="{4DACF9A5-20DF-486A-04E0-D843AF0AB2B0}"/>
              </a:ext>
            </a:extLst>
          </p:cNvPr>
          <p:cNvSpPr>
            <a:spLocks noGrp="1"/>
          </p:cNvSpPr>
          <p:nvPr>
            <p:ph idx="1"/>
          </p:nvPr>
        </p:nvSpPr>
        <p:spPr>
          <a:xfrm>
            <a:off x="358538" y="1154562"/>
            <a:ext cx="11833461" cy="3879205"/>
          </a:xfrm>
        </p:spPr>
        <p:txBody>
          <a:bodyPr>
            <a:normAutofit/>
          </a:bodyPr>
          <a:lstStyle/>
          <a:p>
            <a:pPr marL="342900" indent="-342900">
              <a:buFont typeface="Symbol" panose="05050102010706020507" pitchFamily="18" charset="2"/>
              <a:buChar char=""/>
            </a:pPr>
            <a:r>
              <a:rPr lang="en-GB" sz="2000">
                <a:ea typeface="Times New Roman" panose="02020603050405020304" pitchFamily="18" charset="0"/>
              </a:rPr>
              <a:t>General practice pressure visible at system level</a:t>
            </a:r>
          </a:p>
          <a:p>
            <a:pPr marL="342900" indent="-342900">
              <a:buFont typeface="Symbol" panose="05050102010706020507" pitchFamily="18" charset="2"/>
              <a:buChar char=""/>
            </a:pPr>
            <a:endParaRPr lang="en-GB" sz="2000">
              <a:ea typeface="Times New Roman" panose="02020603050405020304" pitchFamily="18" charset="0"/>
            </a:endParaRPr>
          </a:p>
          <a:p>
            <a:pPr marL="342900" indent="-342900">
              <a:buFont typeface="Symbol" panose="05050102010706020507" pitchFamily="18" charset="2"/>
              <a:buChar char=""/>
            </a:pPr>
            <a:r>
              <a:rPr lang="en-GB" sz="2000">
                <a:ea typeface="Times New Roman" panose="02020603050405020304" pitchFamily="18" charset="0"/>
              </a:rPr>
              <a:t>Encourages practices to reflect on whether they are coping or need support</a:t>
            </a:r>
            <a:endParaRPr lang="en-GB" sz="2000">
              <a:ea typeface="Calibri" panose="020F0502020204030204" pitchFamily="34" charset="0"/>
            </a:endParaRPr>
          </a:p>
          <a:p>
            <a:pPr marL="342900" indent="-342900">
              <a:buFont typeface="Symbol" panose="05050102010706020507" pitchFamily="18" charset="2"/>
              <a:buChar char=""/>
            </a:pPr>
            <a:endParaRPr lang="en-GB" sz="2000">
              <a:ea typeface="Times New Roman" panose="02020603050405020304" pitchFamily="18" charset="0"/>
            </a:endParaRPr>
          </a:p>
          <a:p>
            <a:pPr marL="342900" indent="-342900">
              <a:buFont typeface="Symbol" panose="05050102010706020507" pitchFamily="18" charset="2"/>
              <a:buChar char=""/>
            </a:pPr>
            <a:r>
              <a:rPr lang="en-GB" sz="2000">
                <a:ea typeface="Times New Roman" panose="02020603050405020304" pitchFamily="18" charset="0"/>
              </a:rPr>
              <a:t>Identify which areas need support or prioritising</a:t>
            </a:r>
          </a:p>
          <a:p>
            <a:pPr marL="342900" indent="-342900">
              <a:buFont typeface="Symbol" panose="05050102010706020507" pitchFamily="18" charset="2"/>
              <a:buChar char=""/>
            </a:pPr>
            <a:endParaRPr lang="en-GB" sz="2000">
              <a:ea typeface="Times New Roman" panose="02020603050405020304" pitchFamily="18" charset="0"/>
            </a:endParaRPr>
          </a:p>
          <a:p>
            <a:pPr marL="342900" indent="-342900">
              <a:buFont typeface="Symbol" panose="05050102010706020507" pitchFamily="18" charset="2"/>
              <a:buChar char=""/>
            </a:pPr>
            <a:r>
              <a:rPr lang="en-GB" sz="2000">
                <a:ea typeface="Times New Roman" panose="02020603050405020304" pitchFamily="18" charset="0"/>
              </a:rPr>
              <a:t>Drive development of supportive interventions from HCP/ICB or </a:t>
            </a:r>
            <a:r>
              <a:rPr lang="en-GB" sz="2000" err="1">
                <a:ea typeface="Times New Roman" panose="02020603050405020304" pitchFamily="18" charset="0"/>
              </a:rPr>
              <a:t>eg</a:t>
            </a:r>
            <a:r>
              <a:rPr lang="en-GB" sz="2000">
                <a:ea typeface="Times New Roman" panose="02020603050405020304" pitchFamily="18" charset="0"/>
              </a:rPr>
              <a:t> (overflow hubs / redirect effectively to UTC)</a:t>
            </a:r>
            <a:endParaRPr lang="en-GB" sz="2000">
              <a:ea typeface="Calibri" panose="020F0502020204030204" pitchFamily="34" charset="0"/>
            </a:endParaRPr>
          </a:p>
          <a:p>
            <a:pPr marL="342900" indent="-342900">
              <a:buFont typeface="Symbol" panose="05050102010706020507" pitchFamily="18" charset="2"/>
              <a:buChar char=""/>
            </a:pPr>
            <a:endParaRPr lang="en-GB" sz="2000">
              <a:ea typeface="Times New Roman" panose="02020603050405020304" pitchFamily="18" charset="0"/>
            </a:endParaRPr>
          </a:p>
          <a:p>
            <a:pPr marL="342900" indent="-342900">
              <a:buFont typeface="Symbol" panose="05050102010706020507" pitchFamily="18" charset="2"/>
              <a:buChar char=""/>
            </a:pPr>
            <a:r>
              <a:rPr lang="en-GB" sz="2000">
                <a:ea typeface="Times New Roman" panose="02020603050405020304" pitchFamily="18" charset="0"/>
              </a:rPr>
              <a:t>Anonymous practice level data, held by LMC</a:t>
            </a:r>
            <a:endParaRPr lang="en-GB" sz="2000">
              <a:ea typeface="Calibri" panose="020F0502020204030204" pitchFamily="34" charset="0"/>
            </a:endParaRPr>
          </a:p>
          <a:p>
            <a:endParaRPr lang="en-GB"/>
          </a:p>
        </p:txBody>
      </p:sp>
    </p:spTree>
    <p:extLst>
      <p:ext uri="{BB962C8B-B14F-4D97-AF65-F5344CB8AC3E}">
        <p14:creationId xmlns:p14="http://schemas.microsoft.com/office/powerpoint/2010/main" val="289337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2FA4EFB5-78F4-199D-D3B5-9EF8C0C3BDBC}"/>
              </a:ext>
            </a:extLst>
          </p:cNvPr>
          <p:cNvPicPr>
            <a:picLocks noGrp="1" noChangeAspect="1"/>
          </p:cNvPicPr>
          <p:nvPr>
            <p:ph idx="1"/>
          </p:nvPr>
        </p:nvPicPr>
        <p:blipFill rotWithShape="1">
          <a:blip r:embed="rId3"/>
          <a:srcRect t="1919" b="3269"/>
          <a:stretch/>
        </p:blipFill>
        <p:spPr>
          <a:xfrm>
            <a:off x="531676" y="705348"/>
            <a:ext cx="9765263" cy="5067806"/>
          </a:xfrm>
        </p:spPr>
      </p:pic>
      <p:sp>
        <p:nvSpPr>
          <p:cNvPr id="2" name="TextBox 1">
            <a:extLst>
              <a:ext uri="{FF2B5EF4-FFF2-40B4-BE49-F238E27FC236}">
                <a16:creationId xmlns:a16="http://schemas.microsoft.com/office/drawing/2014/main" id="{09F8024E-1D54-FCC7-8941-82DA89C24326}"/>
              </a:ext>
            </a:extLst>
          </p:cNvPr>
          <p:cNvSpPr txBox="1"/>
          <p:nvPr/>
        </p:nvSpPr>
        <p:spPr>
          <a:xfrm>
            <a:off x="531676" y="182128"/>
            <a:ext cx="2572371" cy="523220"/>
          </a:xfrm>
          <a:prstGeom prst="rect">
            <a:avLst/>
          </a:prstGeom>
          <a:noFill/>
        </p:spPr>
        <p:txBody>
          <a:bodyPr wrap="none" rtlCol="0">
            <a:spAutoFit/>
          </a:bodyPr>
          <a:lstStyle/>
          <a:p>
            <a:r>
              <a:rPr lang="en-GB" sz="2800">
                <a:solidFill>
                  <a:schemeClr val="accent3">
                    <a:lumMod val="50000"/>
                  </a:schemeClr>
                </a:solidFill>
              </a:rPr>
              <a:t>GPAS definitions</a:t>
            </a:r>
          </a:p>
        </p:txBody>
      </p:sp>
    </p:spTree>
    <p:extLst>
      <p:ext uri="{BB962C8B-B14F-4D97-AF65-F5344CB8AC3E}">
        <p14:creationId xmlns:p14="http://schemas.microsoft.com/office/powerpoint/2010/main" val="243196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584F096-1B82-4714-2BF5-4D163C815152}"/>
              </a:ext>
            </a:extLst>
          </p:cNvPr>
          <p:cNvSpPr txBox="1">
            <a:spLocks/>
          </p:cNvSpPr>
          <p:nvPr/>
        </p:nvSpPr>
        <p:spPr>
          <a:xfrm>
            <a:off x="84841" y="698578"/>
            <a:ext cx="5280962" cy="332296"/>
          </a:xfrm>
          <a:prstGeom prst="rect">
            <a:avLst/>
          </a:prstGeom>
        </p:spPr>
        <p:txBody>
          <a:bodyPr anchor="b">
            <a:noAutofit/>
          </a:bodyPr>
          <a:lstStyle>
            <a:lvl1pPr algn="l" defTabSz="914400" rtl="0" eaLnBrk="1" latinLnBrk="0" hangingPunct="1">
              <a:lnSpc>
                <a:spcPct val="100000"/>
              </a:lnSpc>
              <a:spcBef>
                <a:spcPct val="0"/>
              </a:spcBef>
              <a:buNone/>
              <a:defRPr sz="1800" b="1" kern="1200">
                <a:solidFill>
                  <a:srgbClr val="006600"/>
                </a:solidFill>
                <a:latin typeface="+mj-lt"/>
                <a:ea typeface="+mj-ea"/>
                <a:cs typeface="+mj-cs"/>
              </a:defRPr>
            </a:lvl1pPr>
          </a:lstStyle>
          <a:p>
            <a:r>
              <a:rPr lang="en-US"/>
              <a:t>COUNTY LEVEL DATA</a:t>
            </a:r>
            <a:endParaRPr lang="en-GB"/>
          </a:p>
        </p:txBody>
      </p:sp>
      <p:cxnSp>
        <p:nvCxnSpPr>
          <p:cNvPr id="24" name="Straight Connector 23">
            <a:extLst>
              <a:ext uri="{FF2B5EF4-FFF2-40B4-BE49-F238E27FC236}">
                <a16:creationId xmlns:a16="http://schemas.microsoft.com/office/drawing/2014/main" id="{4E49066C-0606-DD81-40DE-F4DFCEB83D49}"/>
              </a:ext>
            </a:extLst>
          </p:cNvPr>
          <p:cNvCxnSpPr>
            <a:cxnSpLocks/>
          </p:cNvCxnSpPr>
          <p:nvPr/>
        </p:nvCxnSpPr>
        <p:spPr>
          <a:xfrm flipV="1">
            <a:off x="84841" y="3252157"/>
            <a:ext cx="11934334" cy="8559"/>
          </a:xfrm>
          <a:prstGeom prst="line">
            <a:avLst/>
          </a:prstGeom>
          <a:ln w="412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877947F6-B466-47CE-4DD5-566F7F7870D6}"/>
              </a:ext>
            </a:extLst>
          </p:cNvPr>
          <p:cNvSpPr txBox="1">
            <a:spLocks/>
          </p:cNvSpPr>
          <p:nvPr/>
        </p:nvSpPr>
        <p:spPr>
          <a:xfrm>
            <a:off x="6724970" y="960400"/>
            <a:ext cx="4671133" cy="371987"/>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2000" kern="1200">
                <a:solidFill>
                  <a:schemeClr val="tx1"/>
                </a:solidFill>
                <a:latin typeface="+mj-lt"/>
                <a:ea typeface="+mj-ea"/>
                <a:cs typeface="+mj-cs"/>
              </a:defRPr>
            </a:lvl1pPr>
          </a:lstStyle>
          <a:p>
            <a:r>
              <a:rPr lang="en-US" sz="1800" b="1">
                <a:solidFill>
                  <a:srgbClr val="006600"/>
                </a:solidFill>
              </a:rPr>
              <a:t>IMPORTANT FIGURES</a:t>
            </a:r>
            <a:endParaRPr lang="en-GB" sz="1800" b="1">
              <a:solidFill>
                <a:srgbClr val="006600"/>
              </a:solidFill>
            </a:endParaRPr>
          </a:p>
        </p:txBody>
      </p:sp>
      <p:sp>
        <p:nvSpPr>
          <p:cNvPr id="26" name="TextBox 25">
            <a:extLst>
              <a:ext uri="{FF2B5EF4-FFF2-40B4-BE49-F238E27FC236}">
                <a16:creationId xmlns:a16="http://schemas.microsoft.com/office/drawing/2014/main" id="{4DFC6274-B8C1-202B-3563-23D75BF1E1E3}"/>
              </a:ext>
            </a:extLst>
          </p:cNvPr>
          <p:cNvSpPr txBox="1"/>
          <p:nvPr/>
        </p:nvSpPr>
        <p:spPr>
          <a:xfrm>
            <a:off x="84841" y="157017"/>
            <a:ext cx="7322939" cy="424732"/>
          </a:xfrm>
          <a:prstGeom prst="rect">
            <a:avLst/>
          </a:prstGeom>
          <a:noFill/>
        </p:spPr>
        <p:txBody>
          <a:bodyPr wrap="square">
            <a:spAutoFit/>
          </a:bodyPr>
          <a:lstStyle/>
          <a:p>
            <a:pPr>
              <a:lnSpc>
                <a:spcPct val="90000"/>
              </a:lnSpc>
              <a:spcBef>
                <a:spcPct val="0"/>
              </a:spcBef>
              <a:spcAft>
                <a:spcPts val="600"/>
              </a:spcAft>
            </a:pPr>
            <a:r>
              <a:rPr lang="en-US" sz="2400" b="1" kern="1200">
                <a:solidFill>
                  <a:srgbClr val="006600"/>
                </a:solidFill>
                <a:latin typeface="+mj-lt"/>
                <a:ea typeface="+mj-ea"/>
                <a:cs typeface="+mj-cs"/>
              </a:rPr>
              <a:t>KENT &amp; MEDWAY GENERAL PRACTICE ALERT STATE SITREP:</a:t>
            </a:r>
          </a:p>
        </p:txBody>
      </p:sp>
      <p:sp>
        <p:nvSpPr>
          <p:cNvPr id="27" name="Title 1">
            <a:extLst>
              <a:ext uri="{FF2B5EF4-FFF2-40B4-BE49-F238E27FC236}">
                <a16:creationId xmlns:a16="http://schemas.microsoft.com/office/drawing/2014/main" id="{1020626E-2926-9BD7-1116-1F751455EF9B}"/>
              </a:ext>
            </a:extLst>
          </p:cNvPr>
          <p:cNvSpPr txBox="1">
            <a:spLocks/>
          </p:cNvSpPr>
          <p:nvPr/>
        </p:nvSpPr>
        <p:spPr>
          <a:xfrm>
            <a:off x="196011" y="3376771"/>
            <a:ext cx="5280962" cy="3322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800" b="1" kern="1200">
                <a:solidFill>
                  <a:srgbClr val="006600"/>
                </a:solidFill>
                <a:latin typeface="+mj-lt"/>
                <a:ea typeface="+mj-ea"/>
                <a:cs typeface="+mj-cs"/>
              </a:defRPr>
            </a:lvl1pPr>
          </a:lstStyle>
          <a:p>
            <a:r>
              <a:rPr lang="en-US"/>
              <a:t>LOCALITY DATA</a:t>
            </a:r>
            <a:endParaRPr lang="en-GB"/>
          </a:p>
        </p:txBody>
      </p:sp>
      <p:graphicFrame>
        <p:nvGraphicFramePr>
          <p:cNvPr id="28" name="Table 27">
            <a:extLst>
              <a:ext uri="{FF2B5EF4-FFF2-40B4-BE49-F238E27FC236}">
                <a16:creationId xmlns:a16="http://schemas.microsoft.com/office/drawing/2014/main" id="{025BF280-425E-4BCF-29C0-8B0AA64E890F}"/>
              </a:ext>
            </a:extLst>
          </p:cNvPr>
          <p:cNvGraphicFramePr>
            <a:graphicFrameLocks noGrp="1"/>
          </p:cNvGraphicFramePr>
          <p:nvPr>
            <p:extLst>
              <p:ext uri="{D42A27DB-BD31-4B8C-83A1-F6EECF244321}">
                <p14:modId xmlns:p14="http://schemas.microsoft.com/office/powerpoint/2010/main" val="750985200"/>
              </p:ext>
            </p:extLst>
          </p:nvPr>
        </p:nvGraphicFramePr>
        <p:xfrm>
          <a:off x="268604" y="3688284"/>
          <a:ext cx="4798967" cy="2242840"/>
        </p:xfrm>
        <a:graphic>
          <a:graphicData uri="http://schemas.openxmlformats.org/drawingml/2006/table">
            <a:tbl>
              <a:tblPr firstRow="1" bandRow="1">
                <a:tableStyleId>{2D5ABB26-0587-4C30-8999-92F81FD0307C}</a:tableStyleId>
              </a:tblPr>
              <a:tblGrid>
                <a:gridCol w="2126597">
                  <a:extLst>
                    <a:ext uri="{9D8B030D-6E8A-4147-A177-3AD203B41FA5}">
                      <a16:colId xmlns:a16="http://schemas.microsoft.com/office/drawing/2014/main" val="2913058143"/>
                    </a:ext>
                  </a:extLst>
                </a:gridCol>
                <a:gridCol w="1336185">
                  <a:extLst>
                    <a:ext uri="{9D8B030D-6E8A-4147-A177-3AD203B41FA5}">
                      <a16:colId xmlns:a16="http://schemas.microsoft.com/office/drawing/2014/main" val="2935908847"/>
                    </a:ext>
                  </a:extLst>
                </a:gridCol>
                <a:gridCol w="1336185">
                  <a:extLst>
                    <a:ext uri="{9D8B030D-6E8A-4147-A177-3AD203B41FA5}">
                      <a16:colId xmlns:a16="http://schemas.microsoft.com/office/drawing/2014/main" val="117042987"/>
                    </a:ext>
                  </a:extLst>
                </a:gridCol>
              </a:tblGrid>
              <a:tr h="370840">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r>
                        <a:rPr lang="en-GB" sz="1200" b="1"/>
                        <a:t>GPAS STATUS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r>
                        <a:rPr lang="en-GB" sz="1200" b="1"/>
                        <a:t>RETURN RATES </a:t>
                      </a:r>
                      <a:r>
                        <a:rPr lang="en-GB" sz="1100" b="0"/>
                        <a:t>(3)</a:t>
                      </a:r>
                      <a:endParaRPr lang="en-GB" sz="1200" b="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21744238"/>
                  </a:ext>
                </a:extLst>
              </a:tr>
              <a:tr h="468000">
                <a:tc>
                  <a:txBody>
                    <a:bodyPr/>
                    <a:lstStyle/>
                    <a:p>
                      <a:r>
                        <a:rPr lang="en-GB" sz="1200" b="1"/>
                        <a:t>DGS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BD59"/>
                    </a:solidFill>
                  </a:tcPr>
                </a:tc>
                <a:tc>
                  <a:txBody>
                    <a:bodyPr/>
                    <a:lstStyle/>
                    <a:p>
                      <a:pPr algn="ctr"/>
                      <a:r>
                        <a:rPr lang="en-GB" sz="1200">
                          <a:solidFill>
                            <a:schemeClr val="tx1"/>
                          </a:solidFill>
                        </a:rPr>
                        <a:t>50%</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22181905"/>
                  </a:ext>
                </a:extLst>
              </a:tr>
              <a:tr h="468000">
                <a:tc>
                  <a:txBody>
                    <a:bodyPr/>
                    <a:lstStyle/>
                    <a:p>
                      <a:r>
                        <a:rPr lang="en-GB" sz="1200" b="1"/>
                        <a:t>East Kent</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GB" sz="1200">
                        <a:solidFill>
                          <a:srgbClr val="FF1717"/>
                        </a:solidFill>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0000"/>
                    </a:solidFill>
                  </a:tcPr>
                </a:tc>
                <a:tc>
                  <a:txBody>
                    <a:bodyPr/>
                    <a:lstStyle/>
                    <a:p>
                      <a:pPr algn="ctr"/>
                      <a:r>
                        <a:rPr lang="en-GB" sz="1200">
                          <a:solidFill>
                            <a:schemeClr val="tx1"/>
                          </a:solidFill>
                        </a:rPr>
                        <a:t>48%</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60686678"/>
                  </a:ext>
                </a:extLst>
              </a:tr>
              <a:tr h="468000">
                <a:tc>
                  <a:txBody>
                    <a:bodyPr/>
                    <a:lstStyle/>
                    <a:p>
                      <a:r>
                        <a:rPr lang="en-GB" sz="1200" b="1"/>
                        <a:t>Medway &amp; Swale</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BD59"/>
                    </a:solidFill>
                  </a:tcPr>
                </a:tc>
                <a:tc>
                  <a:txBody>
                    <a:bodyPr/>
                    <a:lstStyle/>
                    <a:p>
                      <a:pPr algn="ctr"/>
                      <a:r>
                        <a:rPr lang="en-GB" sz="1200">
                          <a:solidFill>
                            <a:schemeClr val="tx1"/>
                          </a:solidFill>
                        </a:rPr>
                        <a:t>36%</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30466811"/>
                  </a:ext>
                </a:extLst>
              </a:tr>
              <a:tr h="468000">
                <a:tc>
                  <a:txBody>
                    <a:bodyPr/>
                    <a:lstStyle/>
                    <a:p>
                      <a:r>
                        <a:rPr lang="en-GB" sz="1200" b="1"/>
                        <a:t>West Kent</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BD59"/>
                    </a:solidFill>
                  </a:tcPr>
                </a:tc>
                <a:tc>
                  <a:txBody>
                    <a:bodyPr/>
                    <a:lstStyle/>
                    <a:p>
                      <a:pPr algn="ctr"/>
                      <a:r>
                        <a:rPr lang="en-GB" sz="1200">
                          <a:solidFill>
                            <a:schemeClr val="tx1"/>
                          </a:solidFill>
                        </a:rPr>
                        <a:t>49%</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69901188"/>
                  </a:ext>
                </a:extLst>
              </a:tr>
            </a:tbl>
          </a:graphicData>
        </a:graphic>
      </p:graphicFrame>
      <p:pic>
        <p:nvPicPr>
          <p:cNvPr id="29" name="Picture 2" descr="Kent LMC">
            <a:extLst>
              <a:ext uri="{FF2B5EF4-FFF2-40B4-BE49-F238E27FC236}">
                <a16:creationId xmlns:a16="http://schemas.microsoft.com/office/drawing/2014/main" id="{72246328-EAD5-2359-EF89-229967EE8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0375" y="165253"/>
            <a:ext cx="1820828" cy="12090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Table 29">
            <a:extLst>
              <a:ext uri="{FF2B5EF4-FFF2-40B4-BE49-F238E27FC236}">
                <a16:creationId xmlns:a16="http://schemas.microsoft.com/office/drawing/2014/main" id="{0A837FCF-E817-517C-3527-167B29D442BB}"/>
              </a:ext>
            </a:extLst>
          </p:cNvPr>
          <p:cNvGraphicFramePr>
            <a:graphicFrameLocks noGrp="1"/>
          </p:cNvGraphicFramePr>
          <p:nvPr>
            <p:extLst>
              <p:ext uri="{D42A27DB-BD31-4B8C-83A1-F6EECF244321}">
                <p14:modId xmlns:p14="http://schemas.microsoft.com/office/powerpoint/2010/main" val="3018256855"/>
              </p:ext>
            </p:extLst>
          </p:nvPr>
        </p:nvGraphicFramePr>
        <p:xfrm>
          <a:off x="2836492" y="1024485"/>
          <a:ext cx="3422258" cy="1373979"/>
        </p:xfrm>
        <a:graphic>
          <a:graphicData uri="http://schemas.openxmlformats.org/drawingml/2006/table">
            <a:tbl>
              <a:tblPr firstRow="1" bandRow="1">
                <a:tableStyleId>{2D5ABB26-0587-4C30-8999-92F81FD0307C}</a:tableStyleId>
              </a:tblPr>
              <a:tblGrid>
                <a:gridCol w="1711129">
                  <a:extLst>
                    <a:ext uri="{9D8B030D-6E8A-4147-A177-3AD203B41FA5}">
                      <a16:colId xmlns:a16="http://schemas.microsoft.com/office/drawing/2014/main" val="3909750144"/>
                    </a:ext>
                  </a:extLst>
                </a:gridCol>
                <a:gridCol w="1711129">
                  <a:extLst>
                    <a:ext uri="{9D8B030D-6E8A-4147-A177-3AD203B41FA5}">
                      <a16:colId xmlns:a16="http://schemas.microsoft.com/office/drawing/2014/main" val="3795642845"/>
                    </a:ext>
                  </a:extLst>
                </a:gridCol>
              </a:tblGrid>
              <a:tr h="401979">
                <a:tc>
                  <a:txBody>
                    <a:bodyPr/>
                    <a:lstStyle/>
                    <a:p>
                      <a:pPr algn="ctr"/>
                      <a:r>
                        <a:rPr lang="en-GB" sz="1200"/>
                        <a:t>OVERALL GPAS STATUS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r>
                        <a:rPr lang="en-GB" sz="1200"/>
                        <a:t>RETURN RATES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22614464"/>
                  </a:ext>
                </a:extLst>
              </a:tr>
              <a:tr h="972000">
                <a:tc>
                  <a:txBody>
                    <a:bodyPr/>
                    <a:lstStyle/>
                    <a:p>
                      <a:pPr algn="ctr"/>
                      <a:r>
                        <a:rPr lang="en-GB" sz="2400" b="1">
                          <a:solidFill>
                            <a:schemeClr val="tx1"/>
                          </a:solidFill>
                        </a:rPr>
                        <a:t>RED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0000"/>
                    </a:solidFill>
                  </a:tcPr>
                </a:tc>
                <a:tc>
                  <a:txBody>
                    <a:bodyPr/>
                    <a:lstStyle/>
                    <a:p>
                      <a:pPr algn="ctr"/>
                      <a:r>
                        <a:rPr lang="en-GB" sz="2400" b="1">
                          <a:solidFill>
                            <a:schemeClr val="tx1"/>
                          </a:solidFill>
                        </a:rPr>
                        <a:t>46%</a:t>
                      </a:r>
                      <a:r>
                        <a:rPr lang="en-GB" sz="1200" b="0">
                          <a:solidFill>
                            <a:schemeClr val="tx1"/>
                          </a:solidFill>
                        </a:rPr>
                        <a:t>(3)</a:t>
                      </a:r>
                      <a:endParaRPr lang="en-GB" sz="24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48397131"/>
                  </a:ext>
                </a:extLst>
              </a:tr>
            </a:tbl>
          </a:graphicData>
        </a:graphic>
      </p:graphicFrame>
      <p:sp>
        <p:nvSpPr>
          <p:cNvPr id="31" name="TextBox 30">
            <a:extLst>
              <a:ext uri="{FF2B5EF4-FFF2-40B4-BE49-F238E27FC236}">
                <a16:creationId xmlns:a16="http://schemas.microsoft.com/office/drawing/2014/main" id="{4984F313-DE4A-264B-37C6-E72667756F44}"/>
              </a:ext>
            </a:extLst>
          </p:cNvPr>
          <p:cNvSpPr txBox="1"/>
          <p:nvPr/>
        </p:nvSpPr>
        <p:spPr>
          <a:xfrm>
            <a:off x="1" y="6363498"/>
            <a:ext cx="5550408" cy="461665"/>
          </a:xfrm>
          <a:prstGeom prst="rect">
            <a:avLst/>
          </a:prstGeom>
          <a:noFill/>
        </p:spPr>
        <p:txBody>
          <a:bodyPr wrap="square" rtlCol="0">
            <a:spAutoFit/>
          </a:bodyPr>
          <a:lstStyle/>
          <a:p>
            <a:pPr marL="179388" indent="-179388">
              <a:buAutoNum type="arabicParenBoth"/>
            </a:pPr>
            <a:r>
              <a:rPr lang="en-GB" sz="800"/>
              <a:t>This figure is accurate and is the sum of the list sizes submitted from those practices registering as Amber, Red and Black.</a:t>
            </a:r>
          </a:p>
          <a:p>
            <a:pPr marL="179388" indent="-179388">
              <a:buAutoNum type="arabicParenBoth"/>
            </a:pPr>
            <a:r>
              <a:rPr lang="en-GB" sz="800"/>
              <a:t>This figure is approximate and calculated by using the clinical activity for reporting Kent &amp; Medway practices multiplied by 5.</a:t>
            </a:r>
          </a:p>
          <a:p>
            <a:pPr marL="179388" indent="-179388">
              <a:buAutoNum type="arabicParenBoth"/>
            </a:pPr>
            <a:r>
              <a:rPr lang="en-GB" sz="800"/>
              <a:t>Response rate of those practices signed up to GPAS</a:t>
            </a:r>
          </a:p>
        </p:txBody>
      </p:sp>
      <p:graphicFrame>
        <p:nvGraphicFramePr>
          <p:cNvPr id="32" name="Table 15">
            <a:extLst>
              <a:ext uri="{FF2B5EF4-FFF2-40B4-BE49-F238E27FC236}">
                <a16:creationId xmlns:a16="http://schemas.microsoft.com/office/drawing/2014/main" id="{C10E69E8-48FE-50E6-0880-FC8979237365}"/>
              </a:ext>
            </a:extLst>
          </p:cNvPr>
          <p:cNvGraphicFramePr>
            <a:graphicFrameLocks noGrp="1"/>
          </p:cNvGraphicFramePr>
          <p:nvPr>
            <p:extLst>
              <p:ext uri="{D42A27DB-BD31-4B8C-83A1-F6EECF244321}">
                <p14:modId xmlns:p14="http://schemas.microsoft.com/office/powerpoint/2010/main" val="2198065542"/>
              </p:ext>
            </p:extLst>
          </p:nvPr>
        </p:nvGraphicFramePr>
        <p:xfrm>
          <a:off x="6809292" y="1432539"/>
          <a:ext cx="4795467" cy="1280160"/>
        </p:xfrm>
        <a:graphic>
          <a:graphicData uri="http://schemas.openxmlformats.org/drawingml/2006/table">
            <a:tbl>
              <a:tblPr firstRow="1" bandRow="1">
                <a:tableStyleId>{5C22544A-7EE6-4342-B048-85BDC9FD1C3A}</a:tableStyleId>
              </a:tblPr>
              <a:tblGrid>
                <a:gridCol w="1256011">
                  <a:extLst>
                    <a:ext uri="{9D8B030D-6E8A-4147-A177-3AD203B41FA5}">
                      <a16:colId xmlns:a16="http://schemas.microsoft.com/office/drawing/2014/main" val="2125903690"/>
                    </a:ext>
                  </a:extLst>
                </a:gridCol>
                <a:gridCol w="3539456">
                  <a:extLst>
                    <a:ext uri="{9D8B030D-6E8A-4147-A177-3AD203B41FA5}">
                      <a16:colId xmlns:a16="http://schemas.microsoft.com/office/drawing/2014/main" val="2809116725"/>
                    </a:ext>
                  </a:extLst>
                </a:gridCol>
              </a:tblGrid>
              <a:tr h="640080">
                <a:tc>
                  <a:txBody>
                    <a:bodyPr/>
                    <a:lstStyle/>
                    <a:p>
                      <a:pPr algn="ctr"/>
                      <a:r>
                        <a:rPr lang="en-GB" sz="2000" b="1">
                          <a:solidFill>
                            <a:schemeClr val="bg1"/>
                          </a:solidFill>
                        </a:rPr>
                        <a:t>812,670</a:t>
                      </a:r>
                    </a:p>
                  </a:txBody>
                  <a:tcPr anchor="ctr">
                    <a:solidFill>
                      <a:srgbClr val="0066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MIN NUMBER OF PATIENTS COVERED BY </a:t>
                      </a:r>
                      <a:r>
                        <a:rPr lang="en-GB" sz="1200" b="1">
                          <a:solidFill>
                            <a:schemeClr val="tx1"/>
                          </a:solidFill>
                        </a:rPr>
                        <a:t>REPORTING AMBER + PRACTICES </a:t>
                      </a:r>
                      <a:r>
                        <a:rPr lang="en-GB" sz="1200" b="0">
                          <a:solidFill>
                            <a:schemeClr val="tx1"/>
                          </a:solidFill>
                        </a:rPr>
                        <a:t>(1)</a:t>
                      </a:r>
                    </a:p>
                  </a:txBody>
                  <a:tcPr anchor="ctr">
                    <a:noFill/>
                  </a:tcPr>
                </a:tc>
                <a:extLst>
                  <a:ext uri="{0D108BD9-81ED-4DB2-BD59-A6C34878D82A}">
                    <a16:rowId xmlns:a16="http://schemas.microsoft.com/office/drawing/2014/main" val="3889279792"/>
                  </a:ext>
                </a:extLst>
              </a:tr>
              <a:tr h="640080">
                <a:tc>
                  <a:txBody>
                    <a:bodyPr/>
                    <a:lstStyle/>
                    <a:p>
                      <a:pPr algn="ctr"/>
                      <a:r>
                        <a:rPr lang="en-GB" sz="2000" b="1">
                          <a:solidFill>
                            <a:schemeClr val="bg1"/>
                          </a:solidFill>
                        </a:rPr>
                        <a:t>109,858</a:t>
                      </a:r>
                    </a:p>
                  </a:txBody>
                  <a:tcPr anchor="ctr">
                    <a:solidFill>
                      <a:srgbClr val="0066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INDICATIVE NUMBER OF PATIENT CONTACTS IN GENERAL PRACTICE THIS WEEK BY </a:t>
                      </a:r>
                      <a:r>
                        <a:rPr lang="en-GB" sz="1200" b="1">
                          <a:solidFill>
                            <a:schemeClr val="tx1"/>
                          </a:solidFill>
                        </a:rPr>
                        <a:t>REPORTING</a:t>
                      </a:r>
                      <a:r>
                        <a:rPr lang="en-GB" sz="1200" b="0">
                          <a:solidFill>
                            <a:schemeClr val="tx1"/>
                          </a:solidFill>
                        </a:rPr>
                        <a:t> PRACTICES ONLY (2)</a:t>
                      </a:r>
                    </a:p>
                  </a:txBody>
                  <a:tcPr anchor="ctr">
                    <a:noFill/>
                  </a:tcPr>
                </a:tc>
                <a:extLst>
                  <a:ext uri="{0D108BD9-81ED-4DB2-BD59-A6C34878D82A}">
                    <a16:rowId xmlns:a16="http://schemas.microsoft.com/office/drawing/2014/main" val="188367690"/>
                  </a:ext>
                </a:extLst>
              </a:tr>
            </a:tbl>
          </a:graphicData>
        </a:graphic>
      </p:graphicFrame>
      <p:sp>
        <p:nvSpPr>
          <p:cNvPr id="33" name="TextBox 32">
            <a:extLst>
              <a:ext uri="{FF2B5EF4-FFF2-40B4-BE49-F238E27FC236}">
                <a16:creationId xmlns:a16="http://schemas.microsoft.com/office/drawing/2014/main" id="{C85A1EED-CC9A-1FB9-77ED-DC2CD279A407}"/>
              </a:ext>
            </a:extLst>
          </p:cNvPr>
          <p:cNvSpPr txBox="1"/>
          <p:nvPr/>
        </p:nvSpPr>
        <p:spPr>
          <a:xfrm>
            <a:off x="7340345" y="147193"/>
            <a:ext cx="3001781" cy="400110"/>
          </a:xfrm>
          <a:prstGeom prst="rect">
            <a:avLst/>
          </a:prstGeom>
          <a:noFill/>
        </p:spPr>
        <p:txBody>
          <a:bodyPr wrap="square" rtlCol="0">
            <a:spAutoFit/>
          </a:bodyPr>
          <a:lstStyle/>
          <a:p>
            <a:r>
              <a:rPr lang="en-GB" sz="2000" b="1"/>
              <a:t>w/c 25th September 2023</a:t>
            </a:r>
          </a:p>
        </p:txBody>
      </p:sp>
      <p:sp>
        <p:nvSpPr>
          <p:cNvPr id="34" name="Title 1">
            <a:extLst>
              <a:ext uri="{FF2B5EF4-FFF2-40B4-BE49-F238E27FC236}">
                <a16:creationId xmlns:a16="http://schemas.microsoft.com/office/drawing/2014/main" id="{E09DB8D6-85E3-2B3B-5BB1-BD8B8971DDF3}"/>
              </a:ext>
            </a:extLst>
          </p:cNvPr>
          <p:cNvSpPr txBox="1">
            <a:spLocks/>
          </p:cNvSpPr>
          <p:nvPr/>
        </p:nvSpPr>
        <p:spPr>
          <a:xfrm>
            <a:off x="5326680" y="4767717"/>
            <a:ext cx="5774109" cy="324294"/>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800" b="1" kern="1200">
                <a:solidFill>
                  <a:srgbClr val="006600"/>
                </a:solidFill>
                <a:latin typeface="+mj-lt"/>
                <a:ea typeface="+mj-ea"/>
                <a:cs typeface="+mj-cs"/>
              </a:defRPr>
            </a:lvl1pPr>
          </a:lstStyle>
          <a:p>
            <a:r>
              <a:rPr lang="en-US"/>
              <a:t>COUNTY LEVEL SUMMARY</a:t>
            </a:r>
            <a:endParaRPr lang="en-GB"/>
          </a:p>
        </p:txBody>
      </p:sp>
      <p:sp>
        <p:nvSpPr>
          <p:cNvPr id="35" name="TextBox 34">
            <a:extLst>
              <a:ext uri="{FF2B5EF4-FFF2-40B4-BE49-F238E27FC236}">
                <a16:creationId xmlns:a16="http://schemas.microsoft.com/office/drawing/2014/main" id="{34360411-84A5-E801-1503-B36ACD9F51FF}"/>
              </a:ext>
            </a:extLst>
          </p:cNvPr>
          <p:cNvSpPr txBox="1"/>
          <p:nvPr/>
        </p:nvSpPr>
        <p:spPr>
          <a:xfrm>
            <a:off x="5581728" y="5024714"/>
            <a:ext cx="6519013" cy="1169551"/>
          </a:xfrm>
          <a:prstGeom prst="rect">
            <a:avLst/>
          </a:prstGeom>
          <a:noFill/>
        </p:spPr>
        <p:txBody>
          <a:bodyPr wrap="square" rtlCol="0">
            <a:spAutoFit/>
          </a:bodyPr>
          <a:lstStyle/>
          <a:p>
            <a:pPr marL="285750" indent="-228600">
              <a:buFont typeface="Arial" panose="020B0604020202020204" pitchFamily="34" charset="0"/>
              <a:buChar char="•"/>
            </a:pPr>
            <a:r>
              <a:rPr lang="en-US" sz="1400" b="1"/>
              <a:t>82% </a:t>
            </a:r>
            <a:r>
              <a:rPr lang="en-US" sz="1400"/>
              <a:t>of responding practices are unable to fully meet patient demand and are working beyond </a:t>
            </a:r>
            <a:r>
              <a:rPr lang="en-US" sz="1400">
                <a:hlinkClick r:id="rId4">
                  <a:extLst>
                    <a:ext uri="{A12FA001-AC4F-418D-AE19-62706E023703}">
                      <ahyp:hlinkClr xmlns:ahyp="http://schemas.microsoft.com/office/drawing/2018/hyperlinkcolor" val="tx"/>
                    </a:ext>
                  </a:extLst>
                </a:hlinkClick>
              </a:rPr>
              <a:t>recommended safe working limits</a:t>
            </a:r>
            <a:r>
              <a:rPr lang="en-US" sz="1400"/>
              <a:t>.</a:t>
            </a:r>
          </a:p>
          <a:p>
            <a:pPr marL="285750" indent="-228600">
              <a:buFont typeface="Arial" panose="020B0604020202020204" pitchFamily="34" charset="0"/>
              <a:buChar char="•"/>
            </a:pPr>
            <a:r>
              <a:rPr lang="en-US" sz="1400" b="1"/>
              <a:t>30%</a:t>
            </a:r>
            <a:r>
              <a:rPr lang="en-US" sz="1400"/>
              <a:t> of practices have declared they may only be able to maintain safe services for a brief period of time without support and intervention.</a:t>
            </a:r>
          </a:p>
          <a:p>
            <a:pPr marL="285750" indent="-228600">
              <a:buFont typeface="Arial" panose="020B0604020202020204" pitchFamily="34" charset="0"/>
              <a:buChar char="•"/>
            </a:pPr>
            <a:r>
              <a:rPr lang="en-US" sz="1400" b="1"/>
              <a:t>86</a:t>
            </a:r>
            <a:r>
              <a:rPr lang="en-US" sz="1400"/>
              <a:t>% of practices have signed up to GPAS</a:t>
            </a:r>
            <a:endParaRPr lang="en-GB" sz="2000"/>
          </a:p>
        </p:txBody>
      </p:sp>
      <p:graphicFrame>
        <p:nvGraphicFramePr>
          <p:cNvPr id="36" name="Table 35">
            <a:extLst>
              <a:ext uri="{FF2B5EF4-FFF2-40B4-BE49-F238E27FC236}">
                <a16:creationId xmlns:a16="http://schemas.microsoft.com/office/drawing/2014/main" id="{8D956734-31C4-6557-3047-786099AE38B4}"/>
              </a:ext>
            </a:extLst>
          </p:cNvPr>
          <p:cNvGraphicFramePr>
            <a:graphicFrameLocks noGrp="1"/>
          </p:cNvGraphicFramePr>
          <p:nvPr>
            <p:extLst>
              <p:ext uri="{D42A27DB-BD31-4B8C-83A1-F6EECF244321}">
                <p14:modId xmlns:p14="http://schemas.microsoft.com/office/powerpoint/2010/main" val="243382871"/>
              </p:ext>
            </p:extLst>
          </p:nvPr>
        </p:nvGraphicFramePr>
        <p:xfrm>
          <a:off x="4747443" y="3315965"/>
          <a:ext cx="7134084" cy="370840"/>
        </p:xfrm>
        <a:graphic>
          <a:graphicData uri="http://schemas.openxmlformats.org/drawingml/2006/table">
            <a:tbl>
              <a:tblPr firstRow="1" bandRow="1">
                <a:tableStyleId>{2D5ABB26-0587-4C30-8999-92F81FD0307C}</a:tableStyleId>
              </a:tblPr>
              <a:tblGrid>
                <a:gridCol w="1783521">
                  <a:extLst>
                    <a:ext uri="{9D8B030D-6E8A-4147-A177-3AD203B41FA5}">
                      <a16:colId xmlns:a16="http://schemas.microsoft.com/office/drawing/2014/main" val="3655039587"/>
                    </a:ext>
                  </a:extLst>
                </a:gridCol>
                <a:gridCol w="1783521">
                  <a:extLst>
                    <a:ext uri="{9D8B030D-6E8A-4147-A177-3AD203B41FA5}">
                      <a16:colId xmlns:a16="http://schemas.microsoft.com/office/drawing/2014/main" val="1613750187"/>
                    </a:ext>
                  </a:extLst>
                </a:gridCol>
                <a:gridCol w="1783521">
                  <a:extLst>
                    <a:ext uri="{9D8B030D-6E8A-4147-A177-3AD203B41FA5}">
                      <a16:colId xmlns:a16="http://schemas.microsoft.com/office/drawing/2014/main" val="3646810239"/>
                    </a:ext>
                  </a:extLst>
                </a:gridCol>
                <a:gridCol w="1783521">
                  <a:extLst>
                    <a:ext uri="{9D8B030D-6E8A-4147-A177-3AD203B41FA5}">
                      <a16:colId xmlns:a16="http://schemas.microsoft.com/office/drawing/2014/main" val="4075225701"/>
                    </a:ext>
                  </a:extLst>
                </a:gridCol>
              </a:tblGrid>
              <a:tr h="370840">
                <a:tc>
                  <a:txBody>
                    <a:bodyPr/>
                    <a:lstStyle/>
                    <a:p>
                      <a:pPr algn="ctr"/>
                      <a:r>
                        <a:rPr lang="en-GB" sz="1200" b="1"/>
                        <a:t>DGS          </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r>
                        <a:rPr lang="en-GB" sz="1200" b="1"/>
                        <a:t>    East Kent</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r>
                        <a:rPr lang="en-GB" sz="1200" b="1"/>
                        <a:t>             Medway &amp; Swale</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r>
                        <a:rPr lang="en-GB" sz="1200" b="1"/>
                        <a:t>                West Kent</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81897024"/>
                  </a:ext>
                </a:extLst>
              </a:tr>
            </a:tbl>
          </a:graphicData>
        </a:graphic>
      </p:graphicFrame>
      <p:pic>
        <p:nvPicPr>
          <p:cNvPr id="37" name="Picture 36">
            <a:extLst>
              <a:ext uri="{FF2B5EF4-FFF2-40B4-BE49-F238E27FC236}">
                <a16:creationId xmlns:a16="http://schemas.microsoft.com/office/drawing/2014/main" id="{89788D38-E7B3-A24B-7D5C-754C87C55A79}"/>
              </a:ext>
            </a:extLst>
          </p:cNvPr>
          <p:cNvPicPr>
            <a:picLocks noChangeAspect="1"/>
          </p:cNvPicPr>
          <p:nvPr/>
        </p:nvPicPr>
        <p:blipFill rotWithShape="1">
          <a:blip r:embed="rId5"/>
          <a:srcRect l="19690" t="16415" r="33981" b="5825"/>
          <a:stretch/>
        </p:blipFill>
        <p:spPr>
          <a:xfrm>
            <a:off x="114479" y="1010863"/>
            <a:ext cx="2498817" cy="2170515"/>
          </a:xfrm>
          <a:prstGeom prst="rect">
            <a:avLst/>
          </a:prstGeom>
        </p:spPr>
      </p:pic>
      <p:pic>
        <p:nvPicPr>
          <p:cNvPr id="38" name="Picture 37" descr="A screenshot of a computer&#10;&#10;Description automatically generated">
            <a:extLst>
              <a:ext uri="{FF2B5EF4-FFF2-40B4-BE49-F238E27FC236}">
                <a16:creationId xmlns:a16="http://schemas.microsoft.com/office/drawing/2014/main" id="{6D1F3CE8-CA1B-2DA6-8E6F-D6E4A99F43E8}"/>
              </a:ext>
            </a:extLst>
          </p:cNvPr>
          <p:cNvPicPr>
            <a:picLocks noChangeAspect="1"/>
          </p:cNvPicPr>
          <p:nvPr/>
        </p:nvPicPr>
        <p:blipFill rotWithShape="1">
          <a:blip r:embed="rId6"/>
          <a:srcRect l="74102" t="33543" r="3609" b="44784"/>
          <a:stretch/>
        </p:blipFill>
        <p:spPr bwMode="auto">
          <a:xfrm>
            <a:off x="5195095" y="3515837"/>
            <a:ext cx="6686432" cy="1218634"/>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8028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678C-851E-4D72-C7DC-132A8D5A162B}"/>
              </a:ext>
            </a:extLst>
          </p:cNvPr>
          <p:cNvSpPr txBox="1">
            <a:spLocks/>
          </p:cNvSpPr>
          <p:nvPr/>
        </p:nvSpPr>
        <p:spPr>
          <a:xfrm>
            <a:off x="239186" y="55166"/>
            <a:ext cx="5280962" cy="332296"/>
          </a:xfrm>
          <a:prstGeom prst="rect">
            <a:avLst/>
          </a:prstGeom>
        </p:spPr>
        <p:txBody>
          <a:bodyPr anchor="b">
            <a:noAutofit/>
          </a:bodyPr>
          <a:lstStyle>
            <a:lvl1pPr algn="l" defTabSz="914400" rtl="0" eaLnBrk="1" latinLnBrk="0" hangingPunct="1">
              <a:lnSpc>
                <a:spcPct val="100000"/>
              </a:lnSpc>
              <a:spcBef>
                <a:spcPct val="0"/>
              </a:spcBef>
              <a:buNone/>
              <a:defRPr sz="1800" b="1" kern="1200">
                <a:solidFill>
                  <a:srgbClr val="006600"/>
                </a:solidFill>
                <a:latin typeface="+mj-lt"/>
                <a:ea typeface="+mj-ea"/>
                <a:cs typeface="+mj-cs"/>
              </a:defRPr>
            </a:lvl1pPr>
          </a:lstStyle>
          <a:p>
            <a:r>
              <a:rPr lang="en-US"/>
              <a:t>GPAS CHANGE SINCE LAST SITREP</a:t>
            </a:r>
            <a:endParaRPr lang="en-GB"/>
          </a:p>
        </p:txBody>
      </p:sp>
      <p:cxnSp>
        <p:nvCxnSpPr>
          <p:cNvPr id="3" name="Straight Connector 2">
            <a:extLst>
              <a:ext uri="{FF2B5EF4-FFF2-40B4-BE49-F238E27FC236}">
                <a16:creationId xmlns:a16="http://schemas.microsoft.com/office/drawing/2014/main" id="{3A5FFFE0-22CE-60A7-142D-1850CDC38DCA}"/>
              </a:ext>
            </a:extLst>
          </p:cNvPr>
          <p:cNvCxnSpPr>
            <a:cxnSpLocks/>
          </p:cNvCxnSpPr>
          <p:nvPr/>
        </p:nvCxnSpPr>
        <p:spPr>
          <a:xfrm flipV="1">
            <a:off x="111170" y="3093349"/>
            <a:ext cx="11934334" cy="8559"/>
          </a:xfrm>
          <a:prstGeom prst="line">
            <a:avLst/>
          </a:prstGeom>
          <a:ln w="412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2134B918-D032-D4C5-4957-9078857C07C7}"/>
              </a:ext>
            </a:extLst>
          </p:cNvPr>
          <p:cNvSpPr txBox="1">
            <a:spLocks/>
          </p:cNvSpPr>
          <p:nvPr/>
        </p:nvSpPr>
        <p:spPr>
          <a:xfrm>
            <a:off x="5142271" y="11711"/>
            <a:ext cx="6023969" cy="354658"/>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2000" kern="1200">
                <a:solidFill>
                  <a:schemeClr val="tx1"/>
                </a:solidFill>
                <a:latin typeface="+mj-lt"/>
                <a:ea typeface="+mj-ea"/>
                <a:cs typeface="+mj-cs"/>
              </a:defRPr>
            </a:lvl1pPr>
          </a:lstStyle>
          <a:p>
            <a:r>
              <a:rPr lang="en-US" sz="1800" b="1">
                <a:solidFill>
                  <a:srgbClr val="006600"/>
                </a:solidFill>
              </a:rPr>
              <a:t>A QUICK GUIDE TO THE GPAS STATES</a:t>
            </a:r>
            <a:endParaRPr lang="en-GB" sz="1800" b="1">
              <a:solidFill>
                <a:srgbClr val="006600"/>
              </a:solidFill>
            </a:endParaRPr>
          </a:p>
        </p:txBody>
      </p:sp>
      <p:sp>
        <p:nvSpPr>
          <p:cNvPr id="6" name="Title 1">
            <a:extLst>
              <a:ext uri="{FF2B5EF4-FFF2-40B4-BE49-F238E27FC236}">
                <a16:creationId xmlns:a16="http://schemas.microsoft.com/office/drawing/2014/main" id="{14412927-6A5D-11D5-D640-41C8F986A1CD}"/>
              </a:ext>
            </a:extLst>
          </p:cNvPr>
          <p:cNvSpPr txBox="1">
            <a:spLocks/>
          </p:cNvSpPr>
          <p:nvPr/>
        </p:nvSpPr>
        <p:spPr>
          <a:xfrm>
            <a:off x="0" y="3157495"/>
            <a:ext cx="5280962" cy="3322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800" b="1" kern="1200">
                <a:solidFill>
                  <a:srgbClr val="006600"/>
                </a:solidFill>
                <a:latin typeface="+mj-lt"/>
                <a:ea typeface="+mj-ea"/>
                <a:cs typeface="+mj-cs"/>
              </a:defRPr>
            </a:lvl1pPr>
          </a:lstStyle>
          <a:p>
            <a:r>
              <a:rPr lang="en-US" sz="1600"/>
              <a:t>COMMENTS FROM PRACTICES</a:t>
            </a:r>
            <a:endParaRPr lang="en-GB" sz="1600"/>
          </a:p>
        </p:txBody>
      </p:sp>
      <p:graphicFrame>
        <p:nvGraphicFramePr>
          <p:cNvPr id="7" name="Table 27">
            <a:extLst>
              <a:ext uri="{FF2B5EF4-FFF2-40B4-BE49-F238E27FC236}">
                <a16:creationId xmlns:a16="http://schemas.microsoft.com/office/drawing/2014/main" id="{C2288EDF-FB42-823A-1B25-ED246079EB36}"/>
              </a:ext>
            </a:extLst>
          </p:cNvPr>
          <p:cNvGraphicFramePr>
            <a:graphicFrameLocks noGrp="1"/>
          </p:cNvGraphicFramePr>
          <p:nvPr>
            <p:extLst>
              <p:ext uri="{D42A27DB-BD31-4B8C-83A1-F6EECF244321}">
                <p14:modId xmlns:p14="http://schemas.microsoft.com/office/powerpoint/2010/main" val="3661519497"/>
              </p:ext>
            </p:extLst>
          </p:nvPr>
        </p:nvGraphicFramePr>
        <p:xfrm>
          <a:off x="111170" y="358543"/>
          <a:ext cx="4941595" cy="2314541"/>
        </p:xfrm>
        <a:graphic>
          <a:graphicData uri="http://schemas.openxmlformats.org/drawingml/2006/table">
            <a:tbl>
              <a:tblPr firstRow="1" bandRow="1">
                <a:tableStyleId>{2D5ABB26-0587-4C30-8999-92F81FD0307C}</a:tableStyleId>
              </a:tblPr>
              <a:tblGrid>
                <a:gridCol w="1359411">
                  <a:extLst>
                    <a:ext uri="{9D8B030D-6E8A-4147-A177-3AD203B41FA5}">
                      <a16:colId xmlns:a16="http://schemas.microsoft.com/office/drawing/2014/main" val="2913058143"/>
                    </a:ext>
                  </a:extLst>
                </a:gridCol>
                <a:gridCol w="895546">
                  <a:extLst>
                    <a:ext uri="{9D8B030D-6E8A-4147-A177-3AD203B41FA5}">
                      <a16:colId xmlns:a16="http://schemas.microsoft.com/office/drawing/2014/main" val="2935908847"/>
                    </a:ext>
                  </a:extLst>
                </a:gridCol>
                <a:gridCol w="895546">
                  <a:extLst>
                    <a:ext uri="{9D8B030D-6E8A-4147-A177-3AD203B41FA5}">
                      <a16:colId xmlns:a16="http://schemas.microsoft.com/office/drawing/2014/main" val="413933197"/>
                    </a:ext>
                  </a:extLst>
                </a:gridCol>
                <a:gridCol w="895546">
                  <a:extLst>
                    <a:ext uri="{9D8B030D-6E8A-4147-A177-3AD203B41FA5}">
                      <a16:colId xmlns:a16="http://schemas.microsoft.com/office/drawing/2014/main" val="2343487855"/>
                    </a:ext>
                  </a:extLst>
                </a:gridCol>
                <a:gridCol w="895546">
                  <a:extLst>
                    <a:ext uri="{9D8B030D-6E8A-4147-A177-3AD203B41FA5}">
                      <a16:colId xmlns:a16="http://schemas.microsoft.com/office/drawing/2014/main" val="117042987"/>
                    </a:ext>
                  </a:extLst>
                </a:gridCol>
              </a:tblGrid>
              <a:tr h="388709">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n-GB" sz="1200"/>
                        <a:t>LAST WEEK</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n-GB" sz="1200"/>
                        <a:t>THIS WEEK</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n-GB" sz="1200"/>
                        <a:t>TREND</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21744238"/>
                  </a:ext>
                </a:extLst>
              </a:tr>
              <a:tr h="481458">
                <a:tc>
                  <a:txBody>
                    <a:bodyPr/>
                    <a:lstStyle/>
                    <a:p>
                      <a:r>
                        <a:rPr lang="en-GB" sz="1200"/>
                        <a:t>DGS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1717"/>
                    </a:solid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BD59"/>
                    </a:solid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22181905"/>
                  </a:ext>
                </a:extLst>
              </a:tr>
              <a:tr h="481458">
                <a:tc>
                  <a:txBody>
                    <a:bodyPr/>
                    <a:lstStyle/>
                    <a:p>
                      <a:r>
                        <a:rPr lang="en-GB" sz="1200"/>
                        <a:t>East Kent</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1717"/>
                    </a:solidFill>
                  </a:tcPr>
                </a:tc>
                <a:tc>
                  <a:txBody>
                    <a:bodyPr/>
                    <a:lstStyle/>
                    <a:p>
                      <a:pPr marL="0" algn="l" defTabSz="914400" rtl="0" eaLnBrk="1" latinLnBrk="0" hangingPunct="1"/>
                      <a:endParaRPr lang="en-GB" sz="1200" kern="1200">
                        <a:solidFill>
                          <a:schemeClr val="tx1"/>
                        </a:solidFill>
                        <a:latin typeface="+mn-lt"/>
                        <a:ea typeface="+mn-ea"/>
                        <a:cs typeface="+mn-cs"/>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0000"/>
                    </a:solid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60686678"/>
                  </a:ext>
                </a:extLst>
              </a:tr>
              <a:tr h="481458">
                <a:tc>
                  <a:txBody>
                    <a:bodyPr/>
                    <a:lstStyle/>
                    <a:p>
                      <a:r>
                        <a:rPr lang="en-GB" sz="1200"/>
                        <a:t>Medway &amp; Swale</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1717"/>
                    </a:solid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BD59"/>
                    </a:solid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30466811"/>
                  </a:ext>
                </a:extLst>
              </a:tr>
              <a:tr h="481458">
                <a:tc>
                  <a:txBody>
                    <a:bodyPr/>
                    <a:lstStyle/>
                    <a:p>
                      <a:r>
                        <a:rPr lang="en-GB" sz="1200"/>
                        <a:t>West Kent</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BD59"/>
                    </a:solid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BD59"/>
                    </a:solid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GB" sz="12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69901188"/>
                  </a:ext>
                </a:extLst>
              </a:tr>
            </a:tbl>
          </a:graphicData>
        </a:graphic>
      </p:graphicFrame>
      <p:graphicFrame>
        <p:nvGraphicFramePr>
          <p:cNvPr id="8" name="Table 27">
            <a:extLst>
              <a:ext uri="{FF2B5EF4-FFF2-40B4-BE49-F238E27FC236}">
                <a16:creationId xmlns:a16="http://schemas.microsoft.com/office/drawing/2014/main" id="{A809BAFF-E78E-1100-A1CC-99D6DB3115EF}"/>
              </a:ext>
            </a:extLst>
          </p:cNvPr>
          <p:cNvGraphicFramePr>
            <a:graphicFrameLocks noGrp="1"/>
          </p:cNvGraphicFramePr>
          <p:nvPr>
            <p:extLst>
              <p:ext uri="{D42A27DB-BD31-4B8C-83A1-F6EECF244321}">
                <p14:modId xmlns:p14="http://schemas.microsoft.com/office/powerpoint/2010/main" val="81330370"/>
              </p:ext>
            </p:extLst>
          </p:nvPr>
        </p:nvGraphicFramePr>
        <p:xfrm>
          <a:off x="4897143" y="358543"/>
          <a:ext cx="6715432" cy="2383909"/>
        </p:xfrm>
        <a:graphic>
          <a:graphicData uri="http://schemas.openxmlformats.org/drawingml/2006/table">
            <a:tbl>
              <a:tblPr firstRow="1" bandRow="1">
                <a:tableStyleId>{2D5ABB26-0587-4C30-8999-92F81FD0307C}</a:tableStyleId>
              </a:tblPr>
              <a:tblGrid>
                <a:gridCol w="2049139">
                  <a:extLst>
                    <a:ext uri="{9D8B030D-6E8A-4147-A177-3AD203B41FA5}">
                      <a16:colId xmlns:a16="http://schemas.microsoft.com/office/drawing/2014/main" val="2913058143"/>
                    </a:ext>
                  </a:extLst>
                </a:gridCol>
                <a:gridCol w="4666293">
                  <a:extLst>
                    <a:ext uri="{9D8B030D-6E8A-4147-A177-3AD203B41FA5}">
                      <a16:colId xmlns:a16="http://schemas.microsoft.com/office/drawing/2014/main" val="2935908847"/>
                    </a:ext>
                  </a:extLst>
                </a:gridCol>
              </a:tblGrid>
              <a:tr h="616813">
                <a:tc>
                  <a:txBody>
                    <a:bodyPr/>
                    <a:lstStyle/>
                    <a:p>
                      <a:pPr algn="ctr"/>
                      <a:r>
                        <a:rPr lang="en-GB" sz="2400" b="1">
                          <a:solidFill>
                            <a:schemeClr val="bg1"/>
                          </a:solidFill>
                        </a:rPr>
                        <a:t>BLACK</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r>
                        <a:rPr lang="en-GB" sz="1200" b="0" i="0" u="none" strike="noStrike" kern="1200">
                          <a:solidFill>
                            <a:schemeClr val="tx1"/>
                          </a:solidFill>
                          <a:effectLst/>
                          <a:latin typeface="+mn-lt"/>
                          <a:ea typeface="+mn-ea"/>
                          <a:cs typeface="+mn-cs"/>
                        </a:rPr>
                        <a:t>Practice may fail within one month. Urgent system intervention required.</a:t>
                      </a:r>
                      <a:endParaRPr lang="en-GB" sz="120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22181905"/>
                  </a:ext>
                </a:extLst>
              </a:tr>
              <a:tr h="563508">
                <a:tc>
                  <a:txBody>
                    <a:bodyPr/>
                    <a:lstStyle/>
                    <a:p>
                      <a:pPr algn="ctr"/>
                      <a:r>
                        <a:rPr lang="en-GB" sz="2400" b="1">
                          <a:solidFill>
                            <a:schemeClr val="tx1"/>
                          </a:solidFill>
                        </a:rPr>
                        <a:t>RED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1717"/>
                    </a:solidFill>
                  </a:tcPr>
                </a:tc>
                <a:tc>
                  <a:txBody>
                    <a:bodyPr/>
                    <a:lstStyle/>
                    <a:p>
                      <a:r>
                        <a:rPr lang="en-GB" sz="1200" b="0" i="0" u="none" strike="noStrike" kern="1200">
                          <a:solidFill>
                            <a:schemeClr val="tx1"/>
                          </a:solidFill>
                          <a:effectLst/>
                          <a:latin typeface="+mn-lt"/>
                          <a:ea typeface="+mn-ea"/>
                          <a:cs typeface="+mn-cs"/>
                        </a:rPr>
                        <a:t>Sustainable in the short term. Needs system support. </a:t>
                      </a:r>
                      <a:endParaRPr lang="en-GB" sz="120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60686678"/>
                  </a:ext>
                </a:extLst>
              </a:tr>
              <a:tr h="563508">
                <a:tc>
                  <a:txBody>
                    <a:bodyPr/>
                    <a:lstStyle/>
                    <a:p>
                      <a:pPr algn="ctr"/>
                      <a:r>
                        <a:rPr lang="en-GB" sz="2400" b="1">
                          <a:solidFill>
                            <a:schemeClr val="tx1"/>
                          </a:solidFill>
                        </a:rPr>
                        <a:t>AMBER</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BD59"/>
                    </a:solidFill>
                  </a:tcPr>
                </a:tc>
                <a:tc>
                  <a:txBody>
                    <a:bodyPr/>
                    <a:lstStyle/>
                    <a:p>
                      <a:r>
                        <a:rPr lang="en-GB" sz="1200" b="0" i="0" u="none" strike="noStrike" kern="1200">
                          <a:solidFill>
                            <a:schemeClr val="tx1"/>
                          </a:solidFill>
                          <a:effectLst/>
                          <a:latin typeface="+mn-lt"/>
                          <a:ea typeface="+mn-ea"/>
                          <a:cs typeface="+mn-cs"/>
                        </a:rPr>
                        <a:t>Sustainable in the medium term (6 months max). </a:t>
                      </a:r>
                      <a:endParaRPr lang="en-GB" sz="1200" b="0" i="0" kern="1200">
                        <a:solidFill>
                          <a:schemeClr val="tx1"/>
                        </a:solidFill>
                        <a:effectLst/>
                        <a:latin typeface="+mn-lt"/>
                        <a:ea typeface="+mn-ea"/>
                        <a:cs typeface="+mn-cs"/>
                      </a:endParaRPr>
                    </a:p>
                    <a:p>
                      <a:r>
                        <a:rPr lang="en-GB" sz="1200" b="0" i="0" u="none" strike="noStrike" kern="1200">
                          <a:solidFill>
                            <a:schemeClr val="tx1"/>
                          </a:solidFill>
                          <a:effectLst/>
                          <a:latin typeface="+mn-lt"/>
                          <a:ea typeface="+mn-ea"/>
                          <a:cs typeface="+mn-cs"/>
                        </a:rPr>
                        <a:t>Probably needs system support.</a:t>
                      </a:r>
                      <a:endParaRPr lang="en-GB" sz="1200" b="0" i="0" kern="1200">
                        <a:solidFill>
                          <a:schemeClr val="tx1"/>
                        </a:solidFill>
                        <a:effectLst/>
                        <a:latin typeface="+mn-lt"/>
                        <a:ea typeface="+mn-ea"/>
                        <a:cs typeface="+mn-cs"/>
                      </a:endParaRPr>
                    </a:p>
                    <a:p>
                      <a:endParaRPr lang="en-GB" sz="120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30466811"/>
                  </a:ext>
                </a:extLst>
              </a:tr>
              <a:tr h="563508">
                <a:tc>
                  <a:txBody>
                    <a:bodyPr/>
                    <a:lstStyle/>
                    <a:p>
                      <a:pPr algn="ctr"/>
                      <a:r>
                        <a:rPr lang="en-GB" sz="2400" b="1">
                          <a:solidFill>
                            <a:schemeClr val="tx1"/>
                          </a:solidFill>
                        </a:rPr>
                        <a:t>GREEN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7ED956"/>
                    </a:solidFill>
                  </a:tcPr>
                </a:tc>
                <a:tc>
                  <a:txBody>
                    <a:bodyPr/>
                    <a:lstStyle/>
                    <a:p>
                      <a:r>
                        <a:rPr lang="en-GB" sz="1200" b="0" i="0" u="none" strike="noStrike" kern="1200">
                          <a:solidFill>
                            <a:schemeClr val="tx1"/>
                          </a:solidFill>
                          <a:effectLst/>
                          <a:latin typeface="+mn-lt"/>
                          <a:ea typeface="+mn-ea"/>
                          <a:cs typeface="+mn-cs"/>
                        </a:rPr>
                        <a:t>Fully Sustainable </a:t>
                      </a:r>
                      <a:endParaRPr lang="en-GB" sz="120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69901188"/>
                  </a:ext>
                </a:extLst>
              </a:tr>
            </a:tbl>
          </a:graphicData>
        </a:graphic>
      </p:graphicFrame>
      <p:sp>
        <p:nvSpPr>
          <p:cNvPr id="9" name="TextBox 8">
            <a:extLst>
              <a:ext uri="{FF2B5EF4-FFF2-40B4-BE49-F238E27FC236}">
                <a16:creationId xmlns:a16="http://schemas.microsoft.com/office/drawing/2014/main" id="{8B73FBD2-3032-D46E-EF3D-C98EC52DA53E}"/>
              </a:ext>
            </a:extLst>
          </p:cNvPr>
          <p:cNvSpPr txBox="1"/>
          <p:nvPr/>
        </p:nvSpPr>
        <p:spPr>
          <a:xfrm>
            <a:off x="5142272" y="2771890"/>
            <a:ext cx="6622382" cy="285567"/>
          </a:xfrm>
          <a:prstGeom prst="rect">
            <a:avLst/>
          </a:prstGeom>
          <a:noFill/>
        </p:spPr>
        <p:txBody>
          <a:bodyPr wrap="square" rtlCol="0">
            <a:spAutoFit/>
          </a:bodyPr>
          <a:lstStyle/>
          <a:p>
            <a:r>
              <a:rPr lang="en-GB" sz="1200"/>
              <a:t>For a detailed guide please click </a:t>
            </a:r>
            <a:r>
              <a:rPr lang="en-GB" sz="1200">
                <a:hlinkClick r:id="rId3"/>
              </a:rPr>
              <a:t>HERE</a:t>
            </a:r>
            <a:endParaRPr lang="en-GB" sz="1200"/>
          </a:p>
        </p:txBody>
      </p:sp>
      <p:cxnSp>
        <p:nvCxnSpPr>
          <p:cNvPr id="10" name="Straight Arrow Connector 9">
            <a:extLst>
              <a:ext uri="{FF2B5EF4-FFF2-40B4-BE49-F238E27FC236}">
                <a16:creationId xmlns:a16="http://schemas.microsoft.com/office/drawing/2014/main" id="{B43736CD-ADD0-2F45-38D5-3F62FDA01B6A}"/>
              </a:ext>
            </a:extLst>
          </p:cNvPr>
          <p:cNvCxnSpPr>
            <a:cxnSpLocks/>
          </p:cNvCxnSpPr>
          <p:nvPr/>
        </p:nvCxnSpPr>
        <p:spPr>
          <a:xfrm>
            <a:off x="3536266" y="802505"/>
            <a:ext cx="0" cy="386215"/>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F451593-19AC-DBDB-1D5A-CAF8CD755925}"/>
              </a:ext>
            </a:extLst>
          </p:cNvPr>
          <p:cNvCxnSpPr>
            <a:cxnSpLocks/>
          </p:cNvCxnSpPr>
          <p:nvPr/>
        </p:nvCxnSpPr>
        <p:spPr>
          <a:xfrm>
            <a:off x="3313264" y="1457627"/>
            <a:ext cx="575035"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CA0B918-B749-4835-D86A-176107FB2188}"/>
              </a:ext>
            </a:extLst>
          </p:cNvPr>
          <p:cNvCxnSpPr>
            <a:cxnSpLocks/>
          </p:cNvCxnSpPr>
          <p:nvPr/>
        </p:nvCxnSpPr>
        <p:spPr>
          <a:xfrm>
            <a:off x="3536266" y="1760220"/>
            <a:ext cx="0" cy="42291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027DB58-F67F-9663-B9C3-C0E1123D9E44}"/>
              </a:ext>
            </a:extLst>
          </p:cNvPr>
          <p:cNvCxnSpPr>
            <a:cxnSpLocks/>
          </p:cNvCxnSpPr>
          <p:nvPr/>
        </p:nvCxnSpPr>
        <p:spPr>
          <a:xfrm>
            <a:off x="3296236" y="2400941"/>
            <a:ext cx="613835"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7818CB2-AA8B-1F38-5791-845182E59413}"/>
              </a:ext>
            </a:extLst>
          </p:cNvPr>
          <p:cNvSpPr txBox="1"/>
          <p:nvPr/>
        </p:nvSpPr>
        <p:spPr>
          <a:xfrm>
            <a:off x="0" y="3510526"/>
            <a:ext cx="12192000" cy="2308324"/>
          </a:xfrm>
          <a:prstGeom prst="rect">
            <a:avLst/>
          </a:prstGeom>
          <a:noFill/>
        </p:spPr>
        <p:txBody>
          <a:bodyPr wrap="square">
            <a:spAutoFit/>
          </a:bodyPr>
          <a:lstStyle/>
          <a:p>
            <a:pPr marL="285750" indent="-285750">
              <a:buFont typeface="Arial" panose="020B0604020202020204" pitchFamily="34" charset="0"/>
              <a:buChar char="•"/>
            </a:pPr>
            <a:r>
              <a:rPr lang="en-GB" sz="1600"/>
              <a:t>Pressure on workforce increasing with having to now undertake and prioritise housebound and care home covid and flu vaccinations. Sickness in admin workforce is affecting morale and patients not understanding of the pressure on general practice. Care Homes generating disproportionate workload. </a:t>
            </a:r>
          </a:p>
          <a:p>
            <a:pPr marL="285750" indent="-285750">
              <a:buFont typeface="Arial" panose="020B0604020202020204" pitchFamily="34" charset="0"/>
              <a:buChar char="•"/>
            </a:pPr>
            <a:r>
              <a:rPr lang="en-GB" sz="1600"/>
              <a:t>COVID is on the increase especially in staff. Our flu and COVID clinics are extremely busy adding to staff workload, with little extra resources.  </a:t>
            </a:r>
          </a:p>
          <a:p>
            <a:pPr marL="285750" indent="-285750">
              <a:buFont typeface="Arial" panose="020B0604020202020204" pitchFamily="34" charset="0"/>
              <a:buChar char="•"/>
            </a:pPr>
            <a:r>
              <a:rPr lang="en-GB" sz="1600"/>
              <a:t>Increasing demand and slow IT systems</a:t>
            </a:r>
          </a:p>
          <a:p>
            <a:pPr marL="285750" indent="-285750">
              <a:buFont typeface="Arial" panose="020B0604020202020204" pitchFamily="34" charset="0"/>
              <a:buChar char="•"/>
            </a:pPr>
            <a:r>
              <a:rPr lang="en-GB" sz="1600"/>
              <a:t>High levels of sickness among the staff, no routine appt for six weeks, not sure how long we can keep going like this. </a:t>
            </a:r>
          </a:p>
          <a:p>
            <a:pPr marL="285750" indent="-285750">
              <a:buFont typeface="Arial" panose="020B0604020202020204" pitchFamily="34" charset="0"/>
              <a:buChar char="•"/>
            </a:pPr>
            <a:r>
              <a:rPr lang="en-GB" sz="1600"/>
              <a:t>"Increasing numbers of Covid positive patients. Member of the Admin team off with Covid."</a:t>
            </a:r>
          </a:p>
          <a:p>
            <a:pPr marL="285750" indent="-285750">
              <a:buFont typeface="Arial" panose="020B0604020202020204" pitchFamily="34" charset="0"/>
              <a:buChar char="•"/>
            </a:pPr>
            <a:r>
              <a:rPr lang="en-GB" sz="1600"/>
              <a:t>We had a major outage on phoneline on the Monday  - open reach did not come until afternoon so we in business continuity mode all morning.  We also had half staff off sick, flu like symptoms. </a:t>
            </a:r>
          </a:p>
        </p:txBody>
      </p:sp>
    </p:spTree>
    <p:extLst>
      <p:ext uri="{BB962C8B-B14F-4D97-AF65-F5344CB8AC3E}">
        <p14:creationId xmlns:p14="http://schemas.microsoft.com/office/powerpoint/2010/main" val="151129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24E4-2BC0-BB8D-7FB5-D400980427D2}"/>
              </a:ext>
            </a:extLst>
          </p:cNvPr>
          <p:cNvSpPr>
            <a:spLocks noGrp="1"/>
          </p:cNvSpPr>
          <p:nvPr>
            <p:ph type="title"/>
          </p:nvPr>
        </p:nvSpPr>
        <p:spPr>
          <a:xfrm>
            <a:off x="183718" y="-159205"/>
            <a:ext cx="7272808" cy="1224136"/>
          </a:xfrm>
        </p:spPr>
        <p:txBody>
          <a:bodyPr/>
          <a:lstStyle/>
          <a:p>
            <a:pPr algn="l"/>
            <a:r>
              <a:rPr lang="en-GB"/>
              <a:t>The responses tell a story..</a:t>
            </a:r>
          </a:p>
        </p:txBody>
      </p:sp>
      <p:pic>
        <p:nvPicPr>
          <p:cNvPr id="5" name="Picture 4">
            <a:extLst>
              <a:ext uri="{FF2B5EF4-FFF2-40B4-BE49-F238E27FC236}">
                <a16:creationId xmlns:a16="http://schemas.microsoft.com/office/drawing/2014/main" id="{CBCEC6E3-B2F3-6FDD-A624-3E05C73B50D4}"/>
              </a:ext>
            </a:extLst>
          </p:cNvPr>
          <p:cNvPicPr>
            <a:picLocks noChangeAspect="1"/>
          </p:cNvPicPr>
          <p:nvPr/>
        </p:nvPicPr>
        <p:blipFill>
          <a:blip r:embed="rId3"/>
          <a:stretch>
            <a:fillRect/>
          </a:stretch>
        </p:blipFill>
        <p:spPr>
          <a:xfrm>
            <a:off x="1918154" y="2524943"/>
            <a:ext cx="7309330" cy="1526310"/>
          </a:xfrm>
          <a:prstGeom prst="rect">
            <a:avLst/>
          </a:prstGeom>
        </p:spPr>
      </p:pic>
      <p:sp>
        <p:nvSpPr>
          <p:cNvPr id="6" name="TextBox 5">
            <a:extLst>
              <a:ext uri="{FF2B5EF4-FFF2-40B4-BE49-F238E27FC236}">
                <a16:creationId xmlns:a16="http://schemas.microsoft.com/office/drawing/2014/main" id="{851B3C6D-3ADE-C874-596F-B450A332C1AA}"/>
              </a:ext>
            </a:extLst>
          </p:cNvPr>
          <p:cNvSpPr txBox="1"/>
          <p:nvPr/>
        </p:nvSpPr>
        <p:spPr>
          <a:xfrm>
            <a:off x="388695" y="2787787"/>
            <a:ext cx="1075744" cy="646331"/>
          </a:xfrm>
          <a:prstGeom prst="rect">
            <a:avLst/>
          </a:prstGeom>
          <a:noFill/>
        </p:spPr>
        <p:txBody>
          <a:bodyPr wrap="none" rtlCol="0">
            <a:spAutoFit/>
          </a:bodyPr>
          <a:lstStyle/>
          <a:p>
            <a:r>
              <a:rPr lang="en-GB"/>
              <a:t>March 23</a:t>
            </a:r>
          </a:p>
          <a:p>
            <a:r>
              <a:rPr lang="en-GB"/>
              <a:t>IT failure </a:t>
            </a:r>
          </a:p>
        </p:txBody>
      </p:sp>
      <p:pic>
        <p:nvPicPr>
          <p:cNvPr id="8" name="Picture 7">
            <a:extLst>
              <a:ext uri="{FF2B5EF4-FFF2-40B4-BE49-F238E27FC236}">
                <a16:creationId xmlns:a16="http://schemas.microsoft.com/office/drawing/2014/main" id="{9951F8B0-2A20-A6D8-6641-7EC44DDCA70A}"/>
              </a:ext>
            </a:extLst>
          </p:cNvPr>
          <p:cNvPicPr>
            <a:picLocks noChangeAspect="1"/>
          </p:cNvPicPr>
          <p:nvPr/>
        </p:nvPicPr>
        <p:blipFill rotWithShape="1">
          <a:blip r:embed="rId4"/>
          <a:srcRect l="2721" r="1863" b="4939"/>
          <a:stretch/>
        </p:blipFill>
        <p:spPr>
          <a:xfrm>
            <a:off x="2021950" y="4189019"/>
            <a:ext cx="7075972" cy="1389210"/>
          </a:xfrm>
          <a:prstGeom prst="rect">
            <a:avLst/>
          </a:prstGeom>
        </p:spPr>
      </p:pic>
      <p:sp>
        <p:nvSpPr>
          <p:cNvPr id="10" name="TextBox 9">
            <a:extLst>
              <a:ext uri="{FF2B5EF4-FFF2-40B4-BE49-F238E27FC236}">
                <a16:creationId xmlns:a16="http://schemas.microsoft.com/office/drawing/2014/main" id="{08E7EC02-C4F8-10F1-B9FC-7AF641194E55}"/>
              </a:ext>
            </a:extLst>
          </p:cNvPr>
          <p:cNvSpPr txBox="1"/>
          <p:nvPr/>
        </p:nvSpPr>
        <p:spPr>
          <a:xfrm>
            <a:off x="388695" y="4728210"/>
            <a:ext cx="1502912" cy="646331"/>
          </a:xfrm>
          <a:prstGeom prst="rect">
            <a:avLst/>
          </a:prstGeom>
          <a:noFill/>
        </p:spPr>
        <p:txBody>
          <a:bodyPr wrap="none" rtlCol="0">
            <a:spAutoFit/>
          </a:bodyPr>
          <a:lstStyle/>
          <a:p>
            <a:r>
              <a:rPr lang="en-GB"/>
              <a:t>June 23</a:t>
            </a:r>
          </a:p>
          <a:p>
            <a:r>
              <a:rPr lang="en-GB"/>
              <a:t>‘normal State’</a:t>
            </a:r>
          </a:p>
        </p:txBody>
      </p:sp>
      <p:pic>
        <p:nvPicPr>
          <p:cNvPr id="12" name="Picture 11">
            <a:extLst>
              <a:ext uri="{FF2B5EF4-FFF2-40B4-BE49-F238E27FC236}">
                <a16:creationId xmlns:a16="http://schemas.microsoft.com/office/drawing/2014/main" id="{C58CCF3C-B852-7BBC-339B-695CDA54D7C3}"/>
              </a:ext>
            </a:extLst>
          </p:cNvPr>
          <p:cNvPicPr>
            <a:picLocks noChangeAspect="1"/>
          </p:cNvPicPr>
          <p:nvPr/>
        </p:nvPicPr>
        <p:blipFill>
          <a:blip r:embed="rId5"/>
          <a:stretch>
            <a:fillRect/>
          </a:stretch>
        </p:blipFill>
        <p:spPr>
          <a:xfrm>
            <a:off x="1910585" y="927953"/>
            <a:ext cx="7309330" cy="1400723"/>
          </a:xfrm>
          <a:prstGeom prst="rect">
            <a:avLst/>
          </a:prstGeom>
        </p:spPr>
      </p:pic>
      <p:sp>
        <p:nvSpPr>
          <p:cNvPr id="13" name="TextBox 12">
            <a:extLst>
              <a:ext uri="{FF2B5EF4-FFF2-40B4-BE49-F238E27FC236}">
                <a16:creationId xmlns:a16="http://schemas.microsoft.com/office/drawing/2014/main" id="{6DA61820-CBF0-DA16-9FE8-6FD4BD278BCF}"/>
              </a:ext>
            </a:extLst>
          </p:cNvPr>
          <p:cNvSpPr txBox="1"/>
          <p:nvPr/>
        </p:nvSpPr>
        <p:spPr>
          <a:xfrm>
            <a:off x="318162" y="1290094"/>
            <a:ext cx="1743362" cy="646331"/>
          </a:xfrm>
          <a:prstGeom prst="rect">
            <a:avLst/>
          </a:prstGeom>
          <a:noFill/>
        </p:spPr>
        <p:txBody>
          <a:bodyPr wrap="none" rtlCol="0">
            <a:spAutoFit/>
          </a:bodyPr>
          <a:lstStyle/>
          <a:p>
            <a:r>
              <a:rPr lang="en-GB"/>
              <a:t>Mid January 23</a:t>
            </a:r>
          </a:p>
          <a:p>
            <a:r>
              <a:rPr lang="en-GB"/>
              <a:t>winter pressures</a:t>
            </a:r>
          </a:p>
        </p:txBody>
      </p:sp>
    </p:spTree>
    <p:extLst>
      <p:ext uri="{BB962C8B-B14F-4D97-AF65-F5344CB8AC3E}">
        <p14:creationId xmlns:p14="http://schemas.microsoft.com/office/powerpoint/2010/main" val="321503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1F4F-BD2A-E2C5-98E2-891662CBC55C}"/>
              </a:ext>
            </a:extLst>
          </p:cNvPr>
          <p:cNvSpPr>
            <a:spLocks noGrp="1"/>
          </p:cNvSpPr>
          <p:nvPr>
            <p:ph type="title"/>
          </p:nvPr>
        </p:nvSpPr>
        <p:spPr>
          <a:xfrm>
            <a:off x="1771135" y="-130588"/>
            <a:ext cx="7272808" cy="1224136"/>
          </a:xfrm>
        </p:spPr>
        <p:txBody>
          <a:bodyPr/>
          <a:lstStyle/>
          <a:p>
            <a:pPr algn="l"/>
            <a:r>
              <a:rPr lang="en-GB"/>
              <a:t>IT Failure</a:t>
            </a:r>
          </a:p>
        </p:txBody>
      </p:sp>
      <p:pic>
        <p:nvPicPr>
          <p:cNvPr id="7" name="Picture 6" descr="A close-up of a graph&#10;&#10;Description automatically generated">
            <a:extLst>
              <a:ext uri="{FF2B5EF4-FFF2-40B4-BE49-F238E27FC236}">
                <a16:creationId xmlns:a16="http://schemas.microsoft.com/office/drawing/2014/main" id="{3243B1D5-F825-A3AE-0BBD-015B15C82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135" y="775496"/>
            <a:ext cx="8353168" cy="4698070"/>
          </a:xfrm>
          <a:prstGeom prst="rect">
            <a:avLst/>
          </a:prstGeom>
        </p:spPr>
      </p:pic>
    </p:spTree>
    <p:extLst>
      <p:ext uri="{BB962C8B-B14F-4D97-AF65-F5344CB8AC3E}">
        <p14:creationId xmlns:p14="http://schemas.microsoft.com/office/powerpoint/2010/main" val="83530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F79A2-D58F-972A-323A-2A5AA3946241}"/>
              </a:ext>
            </a:extLst>
          </p:cNvPr>
          <p:cNvSpPr>
            <a:spLocks noGrp="1"/>
          </p:cNvSpPr>
          <p:nvPr>
            <p:ph type="title"/>
          </p:nvPr>
        </p:nvSpPr>
        <p:spPr>
          <a:xfrm>
            <a:off x="248819" y="-89451"/>
            <a:ext cx="7288355" cy="907415"/>
          </a:xfrm>
        </p:spPr>
        <p:txBody>
          <a:bodyPr/>
          <a:lstStyle/>
          <a:p>
            <a:pPr algn="l"/>
            <a:r>
              <a:rPr lang="en-GB"/>
              <a:t>GPAS Comments</a:t>
            </a:r>
          </a:p>
        </p:txBody>
      </p:sp>
      <p:sp>
        <p:nvSpPr>
          <p:cNvPr id="3" name="Content Placeholder 2">
            <a:extLst>
              <a:ext uri="{FF2B5EF4-FFF2-40B4-BE49-F238E27FC236}">
                <a16:creationId xmlns:a16="http://schemas.microsoft.com/office/drawing/2014/main" id="{1AA0F060-5428-3BAC-5BFE-F9F30DA23E67}"/>
              </a:ext>
            </a:extLst>
          </p:cNvPr>
          <p:cNvSpPr>
            <a:spLocks noGrp="1"/>
          </p:cNvSpPr>
          <p:nvPr>
            <p:ph idx="1"/>
          </p:nvPr>
        </p:nvSpPr>
        <p:spPr>
          <a:xfrm>
            <a:off x="0" y="927294"/>
            <a:ext cx="11694362" cy="5155453"/>
          </a:xfrm>
        </p:spPr>
        <p:txBody>
          <a:bodyPr>
            <a:normAutofit lnSpcReduction="10000"/>
          </a:bodyPr>
          <a:lstStyle/>
          <a:p>
            <a:r>
              <a:rPr lang="en-GB" sz="1200">
                <a:latin typeface="+mn-lt"/>
              </a:rPr>
              <a:t>another month, another non-payment from PCSE - this time the DES participation payments.  when will they be held to account for the havoc they regularly cause to practice and PCN finances &amp; why is nothing done to help practices through this?</a:t>
            </a:r>
          </a:p>
          <a:p>
            <a:r>
              <a:rPr lang="en-GB" sz="1200">
                <a:latin typeface="+mn-lt"/>
              </a:rPr>
              <a:t>amazed that when we are under so much pressure that the ICB is chasing practices to submit daily workforce returns.  Who is actually looking at this information and how is it being used to help practices?</a:t>
            </a:r>
          </a:p>
          <a:p>
            <a:r>
              <a:rPr lang="en-GB" sz="1200">
                <a:solidFill>
                  <a:srgbClr val="000000"/>
                </a:solidFill>
                <a:latin typeface="+mn-lt"/>
              </a:rPr>
              <a:t>demand this week has increased significantly due to the latest health concerns around Strep A.  But GP's are reporting the increasing amount of work that is being passed back to primary care from secondary care which needs to be addressed as we are dealing with increasingly angry patients that are being passed from pillar to post and ultimately being told to speak to your GP. </a:t>
            </a:r>
          </a:p>
          <a:p>
            <a:r>
              <a:rPr lang="en-GB" sz="1200">
                <a:solidFill>
                  <a:srgbClr val="000000"/>
                </a:solidFill>
                <a:latin typeface="+mn-lt"/>
              </a:rPr>
              <a:t>We have had some clinical staff go off with burnout/depression.</a:t>
            </a:r>
            <a:br>
              <a:rPr lang="en-GB" sz="1200">
                <a:solidFill>
                  <a:srgbClr val="000000"/>
                </a:solidFill>
                <a:latin typeface="+mn-lt"/>
              </a:rPr>
            </a:br>
            <a:r>
              <a:rPr lang="en-GB" sz="1200">
                <a:solidFill>
                  <a:srgbClr val="000000"/>
                </a:solidFill>
                <a:latin typeface="+mn-lt"/>
              </a:rPr>
              <a:t>We are struggling to find locums to cover these staff</a:t>
            </a:r>
            <a:r>
              <a:rPr lang="en-GB" sz="1200">
                <a:latin typeface="+mn-lt"/>
              </a:rPr>
              <a:t> </a:t>
            </a:r>
          </a:p>
          <a:p>
            <a:r>
              <a:rPr lang="en-GB" sz="1200">
                <a:solidFill>
                  <a:srgbClr val="000000"/>
                </a:solidFill>
                <a:latin typeface="+mn-lt"/>
              </a:rPr>
              <a:t>Unworkable, unsafe IT issues to contend with this week. Let down and left to face the consequences yet again with the patients as we are left with backlogs and no help.</a:t>
            </a:r>
            <a:r>
              <a:rPr lang="en-GB" sz="1200">
                <a:latin typeface="+mn-lt"/>
              </a:rPr>
              <a:t> </a:t>
            </a:r>
          </a:p>
          <a:p>
            <a:r>
              <a:rPr lang="en-GB" sz="1200">
                <a:solidFill>
                  <a:srgbClr val="000000"/>
                </a:solidFill>
                <a:latin typeface="+mn-lt"/>
              </a:rPr>
              <a:t>An absolutely disastrous 4 days in the practice due to the IT issues. Year end for QOF and for payroll so this could not have come at a worse time!  Where have the ICB been? A lack of comms and when we did receive an update there is a lack of a clear explanation and the reasons behind the IT issues. Quite an insulting communication from the ICB basically advising us to use "pen and paper". How much more can we endure in general practice. I am seriously thinking of ending my 19 year old career in practice management.</a:t>
            </a:r>
            <a:r>
              <a:rPr lang="en-GB" sz="1200">
                <a:latin typeface="+mn-lt"/>
              </a:rPr>
              <a:t> </a:t>
            </a:r>
          </a:p>
          <a:p>
            <a:r>
              <a:rPr lang="en-GB" sz="1200">
                <a:solidFill>
                  <a:srgbClr val="000000"/>
                </a:solidFill>
                <a:latin typeface="+mn-lt"/>
              </a:rPr>
              <a:t>The pressure on general practice is increasing.   We are pressured from patients especially  as there are long waiting lists.  We also have work sent back our way and more and more requests for help as they can't get through to other parts of the service.</a:t>
            </a:r>
            <a:br>
              <a:rPr lang="en-GB" sz="1200">
                <a:solidFill>
                  <a:srgbClr val="000000"/>
                </a:solidFill>
                <a:latin typeface="+mn-lt"/>
              </a:rPr>
            </a:br>
            <a:r>
              <a:rPr lang="en-GB" sz="1200">
                <a:solidFill>
                  <a:srgbClr val="000000"/>
                </a:solidFill>
                <a:latin typeface="+mn-lt"/>
              </a:rPr>
              <a:t>At this time, all parts of care should be pulling together - this is the only way out of this.</a:t>
            </a:r>
            <a:br>
              <a:rPr lang="en-GB" sz="1200">
                <a:solidFill>
                  <a:srgbClr val="000000"/>
                </a:solidFill>
                <a:latin typeface="+mn-lt"/>
              </a:rPr>
            </a:br>
            <a:r>
              <a:rPr lang="en-GB" sz="1200">
                <a:solidFill>
                  <a:srgbClr val="000000"/>
                </a:solidFill>
                <a:latin typeface="+mn-lt"/>
              </a:rPr>
              <a:t>The constant "health and wellbeing"  is also causing bad feeling as people do not feel that they are being looked after at all!</a:t>
            </a:r>
            <a:br>
              <a:rPr lang="en-GB" sz="1200">
                <a:solidFill>
                  <a:srgbClr val="000000"/>
                </a:solidFill>
                <a:latin typeface="+mn-lt"/>
              </a:rPr>
            </a:br>
            <a:r>
              <a:rPr lang="en-GB" sz="1200">
                <a:solidFill>
                  <a:srgbClr val="000000"/>
                </a:solidFill>
                <a:latin typeface="+mn-lt"/>
              </a:rPr>
              <a:t>We have patients needing to register with us, but we are so stretched, and list closed.  There are going to be 4,000 new residents in one of the new developments in our area, where are they going to go? Partners under a lot of stress, working full days then way into the night to complete their tasks, results and </a:t>
            </a:r>
            <a:r>
              <a:rPr lang="en-GB" sz="1200" err="1">
                <a:solidFill>
                  <a:srgbClr val="000000"/>
                </a:solidFill>
                <a:latin typeface="+mn-lt"/>
              </a:rPr>
              <a:t>docman</a:t>
            </a:r>
            <a:r>
              <a:rPr lang="en-GB" sz="1200">
                <a:solidFill>
                  <a:srgbClr val="000000"/>
                </a:solidFill>
                <a:latin typeface="+mn-lt"/>
              </a:rPr>
              <a:t> -it can't carry on! Now with the shambles of the flu/Covid co-administration just more pain for primary care to absorb.</a:t>
            </a:r>
            <a:r>
              <a:rPr lang="en-GB" sz="1200">
                <a:latin typeface="+mn-lt"/>
              </a:rPr>
              <a:t> </a:t>
            </a:r>
          </a:p>
          <a:p>
            <a:r>
              <a:rPr lang="en-GB" sz="1200">
                <a:solidFill>
                  <a:srgbClr val="000000"/>
                </a:solidFill>
                <a:latin typeface="+mn-lt"/>
              </a:rPr>
              <a:t>I have indicated red but we are very close to black.</a:t>
            </a:r>
            <a:br>
              <a:rPr lang="en-GB" sz="1200">
                <a:solidFill>
                  <a:srgbClr val="000000"/>
                </a:solidFill>
                <a:latin typeface="+mn-lt"/>
              </a:rPr>
            </a:br>
            <a:r>
              <a:rPr lang="en-GB" sz="1200">
                <a:solidFill>
                  <a:srgbClr val="000000"/>
                </a:solidFill>
                <a:latin typeface="+mn-lt"/>
              </a:rPr>
              <a:t>We have a number of clinicians off with Covid.</a:t>
            </a:r>
            <a:br>
              <a:rPr lang="en-GB" sz="1200">
                <a:solidFill>
                  <a:srgbClr val="000000"/>
                </a:solidFill>
                <a:latin typeface="+mn-lt"/>
              </a:rPr>
            </a:br>
            <a:r>
              <a:rPr lang="en-GB" sz="1200">
                <a:solidFill>
                  <a:srgbClr val="000000"/>
                </a:solidFill>
                <a:latin typeface="+mn-lt"/>
              </a:rPr>
              <a:t>We have to take so much time out of clinical time for tick box exercises and meeting attendance.</a:t>
            </a:r>
            <a:br>
              <a:rPr lang="en-GB" sz="1200">
                <a:solidFill>
                  <a:srgbClr val="000000"/>
                </a:solidFill>
                <a:latin typeface="+mn-lt"/>
              </a:rPr>
            </a:br>
            <a:r>
              <a:rPr lang="en-GB" sz="1200">
                <a:solidFill>
                  <a:srgbClr val="000000"/>
                </a:solidFill>
                <a:latin typeface="+mn-lt"/>
              </a:rPr>
              <a:t>Staff are at the point of burnout - we have some admin vacancies which are proving hard to appoint to.</a:t>
            </a:r>
            <a:br>
              <a:rPr lang="en-GB" sz="1200">
                <a:solidFill>
                  <a:srgbClr val="000000"/>
                </a:solidFill>
                <a:latin typeface="+mn-lt"/>
              </a:rPr>
            </a:br>
            <a:r>
              <a:rPr lang="en-GB" sz="1200">
                <a:solidFill>
                  <a:srgbClr val="000000"/>
                </a:solidFill>
                <a:latin typeface="+mn-lt"/>
              </a:rPr>
              <a:t>We are a well managed practice but even we are feeling on the edge!</a:t>
            </a:r>
            <a:br>
              <a:rPr lang="en-GB" sz="1200">
                <a:solidFill>
                  <a:srgbClr val="000000"/>
                </a:solidFill>
                <a:latin typeface="+mn-lt"/>
              </a:rPr>
            </a:br>
            <a:r>
              <a:rPr lang="en-GB" sz="1200">
                <a:solidFill>
                  <a:srgbClr val="000000"/>
                </a:solidFill>
                <a:latin typeface="+mn-lt"/>
              </a:rPr>
              <a:t>New Contract 23/24 did not help morale as the headlines just make things feel even worse!</a:t>
            </a:r>
            <a:br>
              <a:rPr lang="en-GB" sz="1200">
                <a:solidFill>
                  <a:srgbClr val="000000"/>
                </a:solidFill>
                <a:latin typeface="+mn-lt"/>
              </a:rPr>
            </a:br>
            <a:r>
              <a:rPr lang="en-GB" sz="1200">
                <a:solidFill>
                  <a:srgbClr val="000000"/>
                </a:solidFill>
                <a:latin typeface="+mn-lt"/>
              </a:rPr>
              <a:t>Retirements are being brought forward in both admin and clinical.</a:t>
            </a:r>
            <a:r>
              <a:rPr lang="en-GB" sz="1200">
                <a:latin typeface="+mn-lt"/>
              </a:rPr>
              <a:t> </a:t>
            </a:r>
          </a:p>
        </p:txBody>
      </p:sp>
    </p:spTree>
    <p:extLst>
      <p:ext uri="{BB962C8B-B14F-4D97-AF65-F5344CB8AC3E}">
        <p14:creationId xmlns:p14="http://schemas.microsoft.com/office/powerpoint/2010/main" val="615153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0A23-6C8D-EBC7-4F0C-06CD4174BD81}"/>
              </a:ext>
            </a:extLst>
          </p:cNvPr>
          <p:cNvSpPr>
            <a:spLocks noGrp="1"/>
          </p:cNvSpPr>
          <p:nvPr>
            <p:ph type="title"/>
          </p:nvPr>
        </p:nvSpPr>
        <p:spPr>
          <a:xfrm>
            <a:off x="375726" y="-69574"/>
            <a:ext cx="7272808" cy="1224136"/>
          </a:xfrm>
        </p:spPr>
        <p:txBody>
          <a:bodyPr/>
          <a:lstStyle/>
          <a:p>
            <a:pPr algn="l"/>
            <a:r>
              <a:rPr lang="en-GB"/>
              <a:t>Stakeholders</a:t>
            </a:r>
          </a:p>
        </p:txBody>
      </p:sp>
      <p:sp>
        <p:nvSpPr>
          <p:cNvPr id="8" name="TextBox 7">
            <a:extLst>
              <a:ext uri="{FF2B5EF4-FFF2-40B4-BE49-F238E27FC236}">
                <a16:creationId xmlns:a16="http://schemas.microsoft.com/office/drawing/2014/main" id="{5B0330C1-CD1F-9A4A-8AF4-B20F140E3ECB}"/>
              </a:ext>
            </a:extLst>
          </p:cNvPr>
          <p:cNvSpPr txBox="1"/>
          <p:nvPr/>
        </p:nvSpPr>
        <p:spPr>
          <a:xfrm>
            <a:off x="375726" y="1412848"/>
            <a:ext cx="2602187" cy="2585323"/>
          </a:xfrm>
          <a:prstGeom prst="rect">
            <a:avLst/>
          </a:prstGeom>
          <a:noFill/>
        </p:spPr>
        <p:txBody>
          <a:bodyPr wrap="none" rtlCol="0">
            <a:spAutoFit/>
          </a:bodyPr>
          <a:lstStyle/>
          <a:p>
            <a:pPr marL="285750" indent="-285750">
              <a:buFont typeface="Arial" panose="020B0604020202020204" pitchFamily="34" charset="0"/>
              <a:buChar char="•"/>
            </a:pPr>
            <a:r>
              <a:rPr lang="en-GB"/>
              <a:t>NHSE</a:t>
            </a:r>
          </a:p>
          <a:p>
            <a:endParaRPr lang="en-GB"/>
          </a:p>
          <a:p>
            <a:pPr marL="285750" indent="-285750">
              <a:buFont typeface="Arial" panose="020B0604020202020204" pitchFamily="34" charset="0"/>
              <a:buChar char="•"/>
            </a:pPr>
            <a:r>
              <a:rPr lang="en-GB"/>
              <a:t>HACPs</a:t>
            </a:r>
          </a:p>
          <a:p>
            <a:endParaRPr lang="en-GB"/>
          </a:p>
          <a:p>
            <a:pPr marL="285750" indent="-285750">
              <a:buFont typeface="Arial" panose="020B0604020202020204" pitchFamily="34" charset="0"/>
              <a:buChar char="•"/>
            </a:pPr>
            <a:r>
              <a:rPr lang="en-GB"/>
              <a:t>ICB executives</a:t>
            </a:r>
          </a:p>
          <a:p>
            <a:endParaRPr lang="en-GB"/>
          </a:p>
          <a:p>
            <a:pPr marL="285750" indent="-285750">
              <a:buFont typeface="Arial" panose="020B0604020202020204" pitchFamily="34" charset="0"/>
              <a:buChar char="•"/>
            </a:pPr>
            <a:r>
              <a:rPr lang="en-GB"/>
              <a:t>ICB Primary Care Team</a:t>
            </a:r>
          </a:p>
          <a:p>
            <a:endParaRPr lang="en-GB"/>
          </a:p>
          <a:p>
            <a:pPr marL="285750" indent="-285750">
              <a:buFont typeface="Arial" panose="020B0604020202020204" pitchFamily="34" charset="0"/>
              <a:buChar char="•"/>
            </a:pPr>
            <a:r>
              <a:rPr lang="en-GB"/>
              <a:t>All registered practices</a:t>
            </a:r>
          </a:p>
        </p:txBody>
      </p:sp>
    </p:spTree>
    <p:extLst>
      <p:ext uri="{BB962C8B-B14F-4D97-AF65-F5344CB8AC3E}">
        <p14:creationId xmlns:p14="http://schemas.microsoft.com/office/powerpoint/2010/main" val="3141455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07274d46-fa5f-4f52-9124-efa73cb48559" xsi:nil="true"/>
    <lcf76f155ced4ddcb4097134ff3c332f xmlns="07274d46-fa5f-4f52-9124-efa73cb48559">
      <Terms xmlns="http://schemas.microsoft.com/office/infopath/2007/PartnerControls"/>
    </lcf76f155ced4ddcb4097134ff3c332f>
    <TaxCatchAll xmlns="394027af-35d9-4c88-8584-9b352b36e25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2DBA744DCFAE4AAF0CAB891EEA3DF8" ma:contentTypeVersion="18" ma:contentTypeDescription="Create a new document." ma:contentTypeScope="" ma:versionID="2c86539245649e2ca46c0fd8884389e8">
  <xsd:schema xmlns:xsd="http://www.w3.org/2001/XMLSchema" xmlns:xs="http://www.w3.org/2001/XMLSchema" xmlns:p="http://schemas.microsoft.com/office/2006/metadata/properties" xmlns:ns2="07274d46-fa5f-4f52-9124-efa73cb48559" xmlns:ns3="394027af-35d9-4c88-8584-9b352b36e25d" targetNamespace="http://schemas.microsoft.com/office/2006/metadata/properties" ma:root="true" ma:fieldsID="2f180946307c8401623d6b80f9528f3c" ns2:_="" ns3:_="">
    <xsd:import namespace="07274d46-fa5f-4f52-9124-efa73cb48559"/>
    <xsd:import namespace="394027af-35d9-4c88-8584-9b352b36e2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Date"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74d46-fa5f-4f52-9124-efa73cb485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Date" ma:index="14" nillable="true" ma:displayName="Date" ma:format="DateOnly" ma:internalName="Date">
      <xsd:simpleType>
        <xsd:restriction base="dms:DateTim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8e4348a-d1b2-4097-b21e-7ed78eaae7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4027af-35d9-4c88-8584-9b352b36e25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e28919a-908f-4a7e-bdaf-af2f662e1869}" ma:internalName="TaxCatchAll" ma:showField="CatchAllData" ma:web="394027af-35d9-4c88-8584-9b352b36e2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CEB381-C44F-4A05-B92F-37FE12AFA912}">
  <ds:schemaRefs>
    <ds:schemaRef ds:uri="http://schemas.microsoft.com/sharepoint/v3/contenttype/forms"/>
  </ds:schemaRefs>
</ds:datastoreItem>
</file>

<file path=customXml/itemProps2.xml><?xml version="1.0" encoding="utf-8"?>
<ds:datastoreItem xmlns:ds="http://schemas.openxmlformats.org/officeDocument/2006/customXml" ds:itemID="{552AA49D-B338-4E5C-8D75-B55CDFF53C3A}">
  <ds:schemaRefs>
    <ds:schemaRef ds:uri="07274d46-fa5f-4f52-9124-efa73cb48559"/>
    <ds:schemaRef ds:uri="394027af-35d9-4c88-8584-9b352b36e2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AF08596-30B3-407D-8055-3D8C3A73C66F}">
  <ds:schemaRefs>
    <ds:schemaRef ds:uri="07274d46-fa5f-4f52-9124-efa73cb48559"/>
    <ds:schemaRef ds:uri="394027af-35d9-4c88-8584-9b352b36e2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1254</Words>
  <Application>Microsoft Office PowerPoint</Application>
  <PresentationFormat>Widescreen</PresentationFormat>
  <Paragraphs>131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Symbol</vt:lpstr>
      <vt:lpstr>Office Theme</vt:lpstr>
      <vt:lpstr>GPAS FIRST YEAR REVIEW</vt:lpstr>
      <vt:lpstr>Why are we doing this?</vt:lpstr>
      <vt:lpstr>PowerPoint Presentation</vt:lpstr>
      <vt:lpstr>PowerPoint Presentation</vt:lpstr>
      <vt:lpstr>PowerPoint Presentation</vt:lpstr>
      <vt:lpstr>The responses tell a story..</vt:lpstr>
      <vt:lpstr>IT Failure</vt:lpstr>
      <vt:lpstr>GPAS Comments</vt:lpstr>
      <vt:lpstr>Stakeholders</vt:lpstr>
      <vt:lpstr>GPAS value</vt:lpstr>
      <vt:lpstr>PowerPoint Presentation</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 LMC Survey 2023</dc:title>
  <dc:creator>Caroline Rickard - Kent Local Medical Committee</dc:creator>
  <cp:lastModifiedBy>Kay Acott - Kent Local Medical Committee</cp:lastModifiedBy>
  <cp:revision>2</cp:revision>
  <cp:lastPrinted>2023-10-02T08:30:28Z</cp:lastPrinted>
  <dcterms:created xsi:type="dcterms:W3CDTF">2023-09-18T14:10:10Z</dcterms:created>
  <dcterms:modified xsi:type="dcterms:W3CDTF">2023-10-16T09:54:38Z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0x010100AB2DBA744DCFAE4AAF0CAB891EEA3DF8</vt:lpwstr>
  </property>
  <property fmtid="{D5CDD505-2E9C-101B-9397-08002B2CF9AE}" pid="3" name="MediaServiceImageTags">
    <vt:lpwstr/>
  </property>
</Properties>
</file>