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65" r:id="rId5"/>
    <p:sldId id="267" r:id="rId6"/>
    <p:sldId id="310" r:id="rId7"/>
    <p:sldId id="309" r:id="rId8"/>
    <p:sldId id="268" r:id="rId9"/>
    <p:sldId id="314" r:id="rId10"/>
    <p:sldId id="307" r:id="rId11"/>
    <p:sldId id="313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81" r:id="rId20"/>
    <p:sldId id="283" r:id="rId21"/>
    <p:sldId id="286" r:id="rId22"/>
    <p:sldId id="285" r:id="rId23"/>
    <p:sldId id="287" r:id="rId24"/>
    <p:sldId id="288" r:id="rId25"/>
    <p:sldId id="289" r:id="rId26"/>
    <p:sldId id="312" r:id="rId27"/>
    <p:sldId id="293" r:id="rId28"/>
    <p:sldId id="294" r:id="rId29"/>
    <p:sldId id="295" r:id="rId30"/>
    <p:sldId id="297" r:id="rId31"/>
    <p:sldId id="299" r:id="rId32"/>
    <p:sldId id="311" r:id="rId33"/>
    <p:sldId id="301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3" autoAdjust="0"/>
    <p:restoredTop sz="94674" autoAdjust="0"/>
  </p:normalViewPr>
  <p:slideViewPr>
    <p:cSldViewPr snapToGrid="0" snapToObjects="1">
      <p:cViewPr varScale="1">
        <p:scale>
          <a:sx n="60" d="100"/>
          <a:sy n="60" d="100"/>
        </p:scale>
        <p:origin x="171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72071546612206E-2"/>
          <c:y val="7.2411542818172997E-2"/>
          <c:w val="0.70772463627231796"/>
          <c:h val="0.83741802438457003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2018/19 = 769</c:v>
                </c:pt>
              </c:strCache>
            </c:strRef>
          </c:tx>
          <c:marker>
            <c:symbol val="none"/>
          </c:marker>
          <c:cat>
            <c:strRef>
              <c:f>Sheet2!$B$2:$M$2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Sheet2!$B$3:$M$3</c:f>
              <c:numCache>
                <c:formatCode>General</c:formatCode>
                <c:ptCount val="12"/>
                <c:pt idx="0">
                  <c:v>43</c:v>
                </c:pt>
                <c:pt idx="1">
                  <c:v>53</c:v>
                </c:pt>
                <c:pt idx="2">
                  <c:v>78</c:v>
                </c:pt>
                <c:pt idx="3">
                  <c:v>125</c:v>
                </c:pt>
                <c:pt idx="4">
                  <c:v>83</c:v>
                </c:pt>
                <c:pt idx="5">
                  <c:v>46</c:v>
                </c:pt>
                <c:pt idx="6">
                  <c:v>62</c:v>
                </c:pt>
                <c:pt idx="7">
                  <c:v>43</c:v>
                </c:pt>
                <c:pt idx="8">
                  <c:v>49</c:v>
                </c:pt>
                <c:pt idx="9">
                  <c:v>66</c:v>
                </c:pt>
                <c:pt idx="10">
                  <c:v>54</c:v>
                </c:pt>
                <c:pt idx="11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7-4303-A54E-891D7015703E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2019/20 = 1311</c:v>
                </c:pt>
              </c:strCache>
            </c:strRef>
          </c:tx>
          <c:marker>
            <c:symbol val="none"/>
          </c:marker>
          <c:cat>
            <c:strRef>
              <c:f>Sheet2!$B$2:$M$2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Sheet2!$B$4:$M$4</c:f>
              <c:numCache>
                <c:formatCode>General</c:formatCode>
                <c:ptCount val="12"/>
                <c:pt idx="0">
                  <c:v>73</c:v>
                </c:pt>
                <c:pt idx="1">
                  <c:v>105</c:v>
                </c:pt>
                <c:pt idx="2">
                  <c:v>139</c:v>
                </c:pt>
                <c:pt idx="3">
                  <c:v>207</c:v>
                </c:pt>
                <c:pt idx="4">
                  <c:v>112</c:v>
                </c:pt>
                <c:pt idx="5">
                  <c:v>91</c:v>
                </c:pt>
                <c:pt idx="6">
                  <c:v>90</c:v>
                </c:pt>
                <c:pt idx="7">
                  <c:v>102</c:v>
                </c:pt>
                <c:pt idx="8">
                  <c:v>80</c:v>
                </c:pt>
                <c:pt idx="9">
                  <c:v>83</c:v>
                </c:pt>
                <c:pt idx="10">
                  <c:v>126</c:v>
                </c:pt>
                <c:pt idx="11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B7-4303-A54E-891D7015703E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2020/21 = 1274</c:v>
                </c:pt>
              </c:strCache>
            </c:strRef>
          </c:tx>
          <c:marker>
            <c:symbol val="none"/>
          </c:marker>
          <c:cat>
            <c:strRef>
              <c:f>Sheet2!$B$2:$M$2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Sheet2!$B$5:$M$5</c:f>
              <c:numCache>
                <c:formatCode>General</c:formatCode>
                <c:ptCount val="12"/>
                <c:pt idx="0">
                  <c:v>103</c:v>
                </c:pt>
                <c:pt idx="1">
                  <c:v>87</c:v>
                </c:pt>
                <c:pt idx="2">
                  <c:v>101</c:v>
                </c:pt>
                <c:pt idx="3">
                  <c:v>172</c:v>
                </c:pt>
                <c:pt idx="4">
                  <c:v>123</c:v>
                </c:pt>
                <c:pt idx="5">
                  <c:v>102</c:v>
                </c:pt>
                <c:pt idx="6">
                  <c:v>107</c:v>
                </c:pt>
                <c:pt idx="7">
                  <c:v>108</c:v>
                </c:pt>
                <c:pt idx="8">
                  <c:v>84</c:v>
                </c:pt>
                <c:pt idx="9">
                  <c:v>117</c:v>
                </c:pt>
                <c:pt idx="10">
                  <c:v>93</c:v>
                </c:pt>
                <c:pt idx="11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B7-4303-A54E-891D7015703E}"/>
            </c:ext>
          </c:extLst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2012/22 = 288</c:v>
                </c:pt>
              </c:strCache>
            </c:strRef>
          </c:tx>
          <c:marker>
            <c:symbol val="none"/>
          </c:marker>
          <c:cat>
            <c:strRef>
              <c:f>Sheet2!$B$2:$M$2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Sheet2!$B$6:$M$6</c:f>
              <c:numCache>
                <c:formatCode>General</c:formatCode>
                <c:ptCount val="12"/>
                <c:pt idx="0">
                  <c:v>21</c:v>
                </c:pt>
                <c:pt idx="1">
                  <c:v>15</c:v>
                </c:pt>
                <c:pt idx="2">
                  <c:v>42</c:v>
                </c:pt>
                <c:pt idx="3">
                  <c:v>94</c:v>
                </c:pt>
                <c:pt idx="4">
                  <c:v>25</c:v>
                </c:pt>
                <c:pt idx="5">
                  <c:v>15</c:v>
                </c:pt>
                <c:pt idx="6">
                  <c:v>15</c:v>
                </c:pt>
                <c:pt idx="7">
                  <c:v>23</c:v>
                </c:pt>
                <c:pt idx="8">
                  <c:v>5</c:v>
                </c:pt>
                <c:pt idx="9">
                  <c:v>15</c:v>
                </c:pt>
                <c:pt idx="10">
                  <c:v>14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B7-4303-A54E-891D7015703E}"/>
            </c:ext>
          </c:extLst>
        </c:ser>
        <c:ser>
          <c:idx val="4"/>
          <c:order val="4"/>
          <c:tx>
            <c:strRef>
              <c:f>Sheet2!$A$7</c:f>
              <c:strCache>
                <c:ptCount val="1"/>
                <c:pt idx="0">
                  <c:v>2022/23 = 218</c:v>
                </c:pt>
              </c:strCache>
            </c:strRef>
          </c:tx>
          <c:marker>
            <c:symbol val="none"/>
          </c:marker>
          <c:cat>
            <c:strRef>
              <c:f>Sheet2!$B$2:$M$2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Sheet2!$B$7:$M$7</c:f>
              <c:numCache>
                <c:formatCode>General</c:formatCode>
                <c:ptCount val="12"/>
                <c:pt idx="0">
                  <c:v>5</c:v>
                </c:pt>
                <c:pt idx="1">
                  <c:v>18</c:v>
                </c:pt>
                <c:pt idx="2">
                  <c:v>7</c:v>
                </c:pt>
                <c:pt idx="3">
                  <c:v>81</c:v>
                </c:pt>
                <c:pt idx="4">
                  <c:v>21</c:v>
                </c:pt>
                <c:pt idx="5">
                  <c:v>26</c:v>
                </c:pt>
                <c:pt idx="6">
                  <c:v>9</c:v>
                </c:pt>
                <c:pt idx="7">
                  <c:v>13</c:v>
                </c:pt>
                <c:pt idx="8">
                  <c:v>9</c:v>
                </c:pt>
                <c:pt idx="9">
                  <c:v>12</c:v>
                </c:pt>
                <c:pt idx="10">
                  <c:v>11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B7-4303-A54E-891D70157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4221952"/>
        <c:axId val="-1872539216"/>
      </c:lineChart>
      <c:catAx>
        <c:axId val="-177422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872539216"/>
        <c:crosses val="autoZero"/>
        <c:auto val="1"/>
        <c:lblAlgn val="ctr"/>
        <c:lblOffset val="100"/>
        <c:noMultiLvlLbl val="0"/>
      </c:catAx>
      <c:valAx>
        <c:axId val="-187253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74221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AFE0E-1018-7443-AFBC-7B4322383050}" type="doc">
      <dgm:prSet loTypeId="urn:microsoft.com/office/officeart/2005/8/layout/hProcess4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4EC4D2F3-7CB2-FB4A-9F4E-AC2957C7D6B6}">
      <dgm:prSet phldrT="[Text]"/>
      <dgm:spPr/>
      <dgm:t>
        <a:bodyPr/>
        <a:lstStyle/>
        <a:p>
          <a:r>
            <a:rPr lang="en-GB" dirty="0">
              <a:latin typeface="Tahoma"/>
              <a:cs typeface="Tahoma"/>
            </a:rPr>
            <a:t>Cycle of appraisal &amp; review</a:t>
          </a:r>
        </a:p>
      </dgm:t>
    </dgm:pt>
    <dgm:pt modelId="{1246671D-CB0B-4648-9BD1-0871159DD6BB}" type="parTrans" cxnId="{EBA89AA6-F15D-744C-A022-E7F900D3B3F8}">
      <dgm:prSet/>
      <dgm:spPr/>
      <dgm:t>
        <a:bodyPr/>
        <a:lstStyle/>
        <a:p>
          <a:endParaRPr lang="en-GB"/>
        </a:p>
      </dgm:t>
    </dgm:pt>
    <dgm:pt modelId="{4C125E32-5820-5943-AAED-BB5214D85452}" type="sibTrans" cxnId="{EBA89AA6-F15D-744C-A022-E7F900D3B3F8}">
      <dgm:prSet/>
      <dgm:spPr/>
      <dgm:t>
        <a:bodyPr/>
        <a:lstStyle/>
        <a:p>
          <a:endParaRPr lang="en-GB"/>
        </a:p>
      </dgm:t>
    </dgm:pt>
    <dgm:pt modelId="{99060B30-68C2-5746-BE71-CD511E12CF68}">
      <dgm:prSet phldrT="[Text]"/>
      <dgm:spPr/>
      <dgm:t>
        <a:bodyPr/>
        <a:lstStyle/>
        <a:p>
          <a:r>
            <a:rPr lang="en-GB" dirty="0">
              <a:latin typeface="Tahoma"/>
              <a:cs typeface="Tahoma"/>
            </a:rPr>
            <a:t>Doctor</a:t>
          </a:r>
        </a:p>
      </dgm:t>
    </dgm:pt>
    <dgm:pt modelId="{688DD503-A746-FC4A-8C79-BD04A126F1CC}" type="parTrans" cxnId="{04DD52E9-56BA-B04B-82C9-739251D2B051}">
      <dgm:prSet/>
      <dgm:spPr/>
      <dgm:t>
        <a:bodyPr/>
        <a:lstStyle/>
        <a:p>
          <a:endParaRPr lang="en-GB"/>
        </a:p>
      </dgm:t>
    </dgm:pt>
    <dgm:pt modelId="{0F9B4BEC-2B64-2847-9262-BA97D7A21323}" type="sibTrans" cxnId="{04DD52E9-56BA-B04B-82C9-739251D2B051}">
      <dgm:prSet/>
      <dgm:spPr/>
      <dgm:t>
        <a:bodyPr/>
        <a:lstStyle/>
        <a:p>
          <a:endParaRPr lang="en-GB"/>
        </a:p>
      </dgm:t>
    </dgm:pt>
    <dgm:pt modelId="{6F5FA576-F1DE-0F48-B36D-D8A0237E450D}">
      <dgm:prSet phldrT="[Text]"/>
      <dgm:spPr/>
      <dgm:t>
        <a:bodyPr/>
        <a:lstStyle/>
        <a:p>
          <a:r>
            <a:rPr lang="en-GB" dirty="0">
              <a:latin typeface="Tahoma"/>
              <a:cs typeface="Tahoma"/>
            </a:rPr>
            <a:t>Appraiser</a:t>
          </a:r>
        </a:p>
      </dgm:t>
    </dgm:pt>
    <dgm:pt modelId="{BCFC5269-3EAA-FF4E-894F-FAD2CFF9E258}" type="parTrans" cxnId="{8CF358BA-C11D-ED44-A39B-6FD1B4D3FC81}">
      <dgm:prSet/>
      <dgm:spPr/>
      <dgm:t>
        <a:bodyPr/>
        <a:lstStyle/>
        <a:p>
          <a:endParaRPr lang="en-GB"/>
        </a:p>
      </dgm:t>
    </dgm:pt>
    <dgm:pt modelId="{805C571A-9291-2D49-8A13-A1A37B35C5B7}" type="sibTrans" cxnId="{8CF358BA-C11D-ED44-A39B-6FD1B4D3FC81}">
      <dgm:prSet/>
      <dgm:spPr/>
      <dgm:t>
        <a:bodyPr/>
        <a:lstStyle/>
        <a:p>
          <a:endParaRPr lang="en-GB"/>
        </a:p>
      </dgm:t>
    </dgm:pt>
    <dgm:pt modelId="{83915E69-C5C2-7445-A018-C8FE64AB18FD}">
      <dgm:prSet phldrT="[Text]"/>
      <dgm:spPr/>
      <dgm:t>
        <a:bodyPr/>
        <a:lstStyle/>
        <a:p>
          <a:r>
            <a:rPr lang="en-GB" dirty="0">
              <a:latin typeface="Tahoma"/>
              <a:cs typeface="Tahoma"/>
            </a:rPr>
            <a:t>Revalidation recommendation</a:t>
          </a:r>
        </a:p>
      </dgm:t>
    </dgm:pt>
    <dgm:pt modelId="{FC969D07-306D-8541-A79D-3616281C6A8B}" type="parTrans" cxnId="{3630608B-10E0-434B-8ECA-87C36A82E8FF}">
      <dgm:prSet/>
      <dgm:spPr/>
      <dgm:t>
        <a:bodyPr/>
        <a:lstStyle/>
        <a:p>
          <a:endParaRPr lang="en-GB"/>
        </a:p>
      </dgm:t>
    </dgm:pt>
    <dgm:pt modelId="{AB277238-F750-744D-BD78-53312822D89B}" type="sibTrans" cxnId="{3630608B-10E0-434B-8ECA-87C36A82E8FF}">
      <dgm:prSet/>
      <dgm:spPr/>
      <dgm:t>
        <a:bodyPr/>
        <a:lstStyle/>
        <a:p>
          <a:endParaRPr lang="en-GB"/>
        </a:p>
      </dgm:t>
    </dgm:pt>
    <dgm:pt modelId="{5B712366-319D-2745-A8EC-87080D3BA365}">
      <dgm:prSet phldrT="[Text]"/>
      <dgm:spPr/>
      <dgm:t>
        <a:bodyPr/>
        <a:lstStyle/>
        <a:p>
          <a:r>
            <a:rPr lang="en-GB" dirty="0">
              <a:latin typeface="Tahoma"/>
              <a:cs typeface="Tahoma"/>
            </a:rPr>
            <a:t>Responsible Officer</a:t>
          </a:r>
        </a:p>
      </dgm:t>
    </dgm:pt>
    <dgm:pt modelId="{C7BA1658-C62F-7040-A78F-9B9647DE9591}" type="parTrans" cxnId="{66E718B4-B80D-1B45-813F-005455F45929}">
      <dgm:prSet/>
      <dgm:spPr/>
      <dgm:t>
        <a:bodyPr/>
        <a:lstStyle/>
        <a:p>
          <a:endParaRPr lang="en-GB"/>
        </a:p>
      </dgm:t>
    </dgm:pt>
    <dgm:pt modelId="{402A6D3E-9B60-0D4A-BE42-5F141A1E1B21}" type="sibTrans" cxnId="{66E718B4-B80D-1B45-813F-005455F45929}">
      <dgm:prSet/>
      <dgm:spPr/>
      <dgm:t>
        <a:bodyPr/>
        <a:lstStyle/>
        <a:p>
          <a:endParaRPr lang="en-GB"/>
        </a:p>
      </dgm:t>
    </dgm:pt>
    <dgm:pt modelId="{BADB73B1-E446-F74A-A3B0-F8D935354AE2}">
      <dgm:prSet phldrT="[Text]"/>
      <dgm:spPr/>
      <dgm:t>
        <a:bodyPr/>
        <a:lstStyle/>
        <a:p>
          <a:r>
            <a:rPr lang="en-GB" dirty="0">
              <a:latin typeface="Tahoma"/>
              <a:cs typeface="Tahoma"/>
            </a:rPr>
            <a:t>Revalidation decision</a:t>
          </a:r>
        </a:p>
      </dgm:t>
    </dgm:pt>
    <dgm:pt modelId="{BFDFF320-1C1F-964F-A0EB-1A5DEAFA37AC}" type="parTrans" cxnId="{9C7768FB-1E12-964B-BFF1-FA221B1E93E6}">
      <dgm:prSet/>
      <dgm:spPr/>
      <dgm:t>
        <a:bodyPr/>
        <a:lstStyle/>
        <a:p>
          <a:endParaRPr lang="en-GB"/>
        </a:p>
      </dgm:t>
    </dgm:pt>
    <dgm:pt modelId="{CCB748B2-19CA-0F4D-A68A-C1A9D4893308}" type="sibTrans" cxnId="{9C7768FB-1E12-964B-BFF1-FA221B1E93E6}">
      <dgm:prSet/>
      <dgm:spPr/>
      <dgm:t>
        <a:bodyPr/>
        <a:lstStyle/>
        <a:p>
          <a:endParaRPr lang="en-GB"/>
        </a:p>
      </dgm:t>
    </dgm:pt>
    <dgm:pt modelId="{6DE64EA2-3B56-EE49-8991-C3637F130C73}">
      <dgm:prSet phldrT="[Text]"/>
      <dgm:spPr/>
      <dgm:t>
        <a:bodyPr/>
        <a:lstStyle/>
        <a:p>
          <a:r>
            <a:rPr lang="en-GB" dirty="0">
              <a:latin typeface="Tahoma"/>
              <a:cs typeface="Tahoma"/>
            </a:rPr>
            <a:t>General Medical Council</a:t>
          </a:r>
        </a:p>
      </dgm:t>
    </dgm:pt>
    <dgm:pt modelId="{1B102FF5-3C15-BB46-9745-E6A18F087247}" type="parTrans" cxnId="{0D48CC27-8312-514C-A760-2DC1CDE118BC}">
      <dgm:prSet/>
      <dgm:spPr/>
      <dgm:t>
        <a:bodyPr/>
        <a:lstStyle/>
        <a:p>
          <a:endParaRPr lang="en-GB"/>
        </a:p>
      </dgm:t>
    </dgm:pt>
    <dgm:pt modelId="{E17F3A79-EAB2-2349-94F2-929C8B30237E}" type="sibTrans" cxnId="{0D48CC27-8312-514C-A760-2DC1CDE118BC}">
      <dgm:prSet/>
      <dgm:spPr/>
      <dgm:t>
        <a:bodyPr/>
        <a:lstStyle/>
        <a:p>
          <a:endParaRPr lang="en-GB"/>
        </a:p>
      </dgm:t>
    </dgm:pt>
    <dgm:pt modelId="{FBD34665-F294-3D4C-B8C4-F89182E7474E}" type="pres">
      <dgm:prSet presAssocID="{A55AFE0E-1018-7443-AFBC-7B4322383050}" presName="Name0" presStyleCnt="0">
        <dgm:presLayoutVars>
          <dgm:dir/>
          <dgm:animLvl val="lvl"/>
          <dgm:resizeHandles val="exact"/>
        </dgm:presLayoutVars>
      </dgm:prSet>
      <dgm:spPr/>
    </dgm:pt>
    <dgm:pt modelId="{1917C94E-CC71-D94C-8547-71CB4DE8393D}" type="pres">
      <dgm:prSet presAssocID="{A55AFE0E-1018-7443-AFBC-7B4322383050}" presName="tSp" presStyleCnt="0"/>
      <dgm:spPr/>
    </dgm:pt>
    <dgm:pt modelId="{C6A28AEE-AE28-8A4E-A79C-5B48AEB1AE9B}" type="pres">
      <dgm:prSet presAssocID="{A55AFE0E-1018-7443-AFBC-7B4322383050}" presName="bSp" presStyleCnt="0"/>
      <dgm:spPr/>
    </dgm:pt>
    <dgm:pt modelId="{E173B31A-045D-CD46-8644-A580AD7EAD45}" type="pres">
      <dgm:prSet presAssocID="{A55AFE0E-1018-7443-AFBC-7B4322383050}" presName="process" presStyleCnt="0"/>
      <dgm:spPr/>
    </dgm:pt>
    <dgm:pt modelId="{4B657F42-3AE0-C44B-BF01-FB0851B63E4D}" type="pres">
      <dgm:prSet presAssocID="{4EC4D2F3-7CB2-FB4A-9F4E-AC2957C7D6B6}" presName="composite1" presStyleCnt="0"/>
      <dgm:spPr/>
    </dgm:pt>
    <dgm:pt modelId="{A20B6C97-1542-E248-8698-93284776FE7A}" type="pres">
      <dgm:prSet presAssocID="{4EC4D2F3-7CB2-FB4A-9F4E-AC2957C7D6B6}" presName="dummyNode1" presStyleLbl="node1" presStyleIdx="0" presStyleCnt="3"/>
      <dgm:spPr/>
    </dgm:pt>
    <dgm:pt modelId="{BBE3CD9F-7302-DD4F-B23C-D91B49DF276F}" type="pres">
      <dgm:prSet presAssocID="{4EC4D2F3-7CB2-FB4A-9F4E-AC2957C7D6B6}" presName="childNode1" presStyleLbl="bgAcc1" presStyleIdx="0" presStyleCnt="3">
        <dgm:presLayoutVars>
          <dgm:bulletEnabled val="1"/>
        </dgm:presLayoutVars>
      </dgm:prSet>
      <dgm:spPr/>
    </dgm:pt>
    <dgm:pt modelId="{C440F99A-5170-B844-BDE9-B12EEDEA8E53}" type="pres">
      <dgm:prSet presAssocID="{4EC4D2F3-7CB2-FB4A-9F4E-AC2957C7D6B6}" presName="childNode1tx" presStyleLbl="bgAcc1" presStyleIdx="0" presStyleCnt="3">
        <dgm:presLayoutVars>
          <dgm:bulletEnabled val="1"/>
        </dgm:presLayoutVars>
      </dgm:prSet>
      <dgm:spPr/>
    </dgm:pt>
    <dgm:pt modelId="{FD46B010-E7FD-AE43-9FAE-7E39608375C0}" type="pres">
      <dgm:prSet presAssocID="{4EC4D2F3-7CB2-FB4A-9F4E-AC2957C7D6B6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57F6029-979F-AB46-AE92-4C938457FDAB}" type="pres">
      <dgm:prSet presAssocID="{4EC4D2F3-7CB2-FB4A-9F4E-AC2957C7D6B6}" presName="connSite1" presStyleCnt="0"/>
      <dgm:spPr/>
    </dgm:pt>
    <dgm:pt modelId="{8B22C232-03E8-D74D-817E-801AE14AB55A}" type="pres">
      <dgm:prSet presAssocID="{4C125E32-5820-5943-AAED-BB5214D85452}" presName="Name9" presStyleLbl="sibTrans2D1" presStyleIdx="0" presStyleCnt="2"/>
      <dgm:spPr/>
    </dgm:pt>
    <dgm:pt modelId="{6B6816FD-54D7-D74F-8004-39F027284CB0}" type="pres">
      <dgm:prSet presAssocID="{83915E69-C5C2-7445-A018-C8FE64AB18FD}" presName="composite2" presStyleCnt="0"/>
      <dgm:spPr/>
    </dgm:pt>
    <dgm:pt modelId="{C4F2B255-135A-BF4C-B98C-04C8F1EEF688}" type="pres">
      <dgm:prSet presAssocID="{83915E69-C5C2-7445-A018-C8FE64AB18FD}" presName="dummyNode2" presStyleLbl="node1" presStyleIdx="0" presStyleCnt="3"/>
      <dgm:spPr/>
    </dgm:pt>
    <dgm:pt modelId="{4DEF6AEF-2086-8A45-86C5-F7B6AADE5A7F}" type="pres">
      <dgm:prSet presAssocID="{83915E69-C5C2-7445-A018-C8FE64AB18FD}" presName="childNode2" presStyleLbl="bgAcc1" presStyleIdx="1" presStyleCnt="3">
        <dgm:presLayoutVars>
          <dgm:bulletEnabled val="1"/>
        </dgm:presLayoutVars>
      </dgm:prSet>
      <dgm:spPr/>
    </dgm:pt>
    <dgm:pt modelId="{F631EF7B-D705-844A-BB6D-559E7A2A68EC}" type="pres">
      <dgm:prSet presAssocID="{83915E69-C5C2-7445-A018-C8FE64AB18FD}" presName="childNode2tx" presStyleLbl="bgAcc1" presStyleIdx="1" presStyleCnt="3">
        <dgm:presLayoutVars>
          <dgm:bulletEnabled val="1"/>
        </dgm:presLayoutVars>
      </dgm:prSet>
      <dgm:spPr/>
    </dgm:pt>
    <dgm:pt modelId="{B615266C-41D1-2E41-8EB1-E504DD65AE0D}" type="pres">
      <dgm:prSet presAssocID="{83915E69-C5C2-7445-A018-C8FE64AB18F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0FB65B1-A6DB-9942-978C-997612D7205D}" type="pres">
      <dgm:prSet presAssocID="{83915E69-C5C2-7445-A018-C8FE64AB18FD}" presName="connSite2" presStyleCnt="0"/>
      <dgm:spPr/>
    </dgm:pt>
    <dgm:pt modelId="{2142B8BE-AEC1-FA48-AA26-477538C01529}" type="pres">
      <dgm:prSet presAssocID="{AB277238-F750-744D-BD78-53312822D89B}" presName="Name18" presStyleLbl="sibTrans2D1" presStyleIdx="1" presStyleCnt="2"/>
      <dgm:spPr/>
    </dgm:pt>
    <dgm:pt modelId="{65F0010E-4A21-B942-8F0E-D3AB35622799}" type="pres">
      <dgm:prSet presAssocID="{BADB73B1-E446-F74A-A3B0-F8D935354AE2}" presName="composite1" presStyleCnt="0"/>
      <dgm:spPr/>
    </dgm:pt>
    <dgm:pt modelId="{2223FE91-512F-F84B-88D0-D233DDCE7B73}" type="pres">
      <dgm:prSet presAssocID="{BADB73B1-E446-F74A-A3B0-F8D935354AE2}" presName="dummyNode1" presStyleLbl="node1" presStyleIdx="1" presStyleCnt="3"/>
      <dgm:spPr/>
    </dgm:pt>
    <dgm:pt modelId="{D29FEBF7-D890-8140-97F6-A2C42B34B009}" type="pres">
      <dgm:prSet presAssocID="{BADB73B1-E446-F74A-A3B0-F8D935354AE2}" presName="childNode1" presStyleLbl="bgAcc1" presStyleIdx="2" presStyleCnt="3">
        <dgm:presLayoutVars>
          <dgm:bulletEnabled val="1"/>
        </dgm:presLayoutVars>
      </dgm:prSet>
      <dgm:spPr/>
    </dgm:pt>
    <dgm:pt modelId="{307E5E8E-58DA-4F43-B7E3-C652F02BF243}" type="pres">
      <dgm:prSet presAssocID="{BADB73B1-E446-F74A-A3B0-F8D935354AE2}" presName="childNode1tx" presStyleLbl="bgAcc1" presStyleIdx="2" presStyleCnt="3">
        <dgm:presLayoutVars>
          <dgm:bulletEnabled val="1"/>
        </dgm:presLayoutVars>
      </dgm:prSet>
      <dgm:spPr/>
    </dgm:pt>
    <dgm:pt modelId="{5D63DA1E-8409-DA43-80AD-A6D8386235C9}" type="pres">
      <dgm:prSet presAssocID="{BADB73B1-E446-F74A-A3B0-F8D935354AE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E15FFD5-C102-FA4A-9ECF-373835CC3707}" type="pres">
      <dgm:prSet presAssocID="{BADB73B1-E446-F74A-A3B0-F8D935354AE2}" presName="connSite1" presStyleCnt="0"/>
      <dgm:spPr/>
    </dgm:pt>
  </dgm:ptLst>
  <dgm:cxnLst>
    <dgm:cxn modelId="{F033160E-E4C4-C54F-A0BA-71EFE60B8ACC}" type="presOf" srcId="{BADB73B1-E446-F74A-A3B0-F8D935354AE2}" destId="{5D63DA1E-8409-DA43-80AD-A6D8386235C9}" srcOrd="0" destOrd="0" presId="urn:microsoft.com/office/officeart/2005/8/layout/hProcess4"/>
    <dgm:cxn modelId="{0D48CC27-8312-514C-A760-2DC1CDE118BC}" srcId="{BADB73B1-E446-F74A-A3B0-F8D935354AE2}" destId="{6DE64EA2-3B56-EE49-8991-C3637F130C73}" srcOrd="0" destOrd="0" parTransId="{1B102FF5-3C15-BB46-9745-E6A18F087247}" sibTransId="{E17F3A79-EAB2-2349-94F2-929C8B30237E}"/>
    <dgm:cxn modelId="{B3A30871-672D-7C4C-B2A9-51F48BFD07AC}" type="presOf" srcId="{6F5FA576-F1DE-0F48-B36D-D8A0237E450D}" destId="{BBE3CD9F-7302-DD4F-B23C-D91B49DF276F}" srcOrd="0" destOrd="1" presId="urn:microsoft.com/office/officeart/2005/8/layout/hProcess4"/>
    <dgm:cxn modelId="{89E9C875-D99A-0F47-979D-E601E4B8FAE3}" type="presOf" srcId="{5B712366-319D-2745-A8EC-87080D3BA365}" destId="{F631EF7B-D705-844A-BB6D-559E7A2A68EC}" srcOrd="1" destOrd="0" presId="urn:microsoft.com/office/officeart/2005/8/layout/hProcess4"/>
    <dgm:cxn modelId="{3630608B-10E0-434B-8ECA-87C36A82E8FF}" srcId="{A55AFE0E-1018-7443-AFBC-7B4322383050}" destId="{83915E69-C5C2-7445-A018-C8FE64AB18FD}" srcOrd="1" destOrd="0" parTransId="{FC969D07-306D-8541-A79D-3616281C6A8B}" sibTransId="{AB277238-F750-744D-BD78-53312822D89B}"/>
    <dgm:cxn modelId="{3E36A98B-57BB-E941-80A7-20F4CAA1A12D}" type="presOf" srcId="{4EC4D2F3-7CB2-FB4A-9F4E-AC2957C7D6B6}" destId="{FD46B010-E7FD-AE43-9FAE-7E39608375C0}" srcOrd="0" destOrd="0" presId="urn:microsoft.com/office/officeart/2005/8/layout/hProcess4"/>
    <dgm:cxn modelId="{436A448F-9A48-1047-8646-3B9DDA131491}" type="presOf" srcId="{99060B30-68C2-5746-BE71-CD511E12CF68}" destId="{C440F99A-5170-B844-BDE9-B12EEDEA8E53}" srcOrd="1" destOrd="0" presId="urn:microsoft.com/office/officeart/2005/8/layout/hProcess4"/>
    <dgm:cxn modelId="{FBEBAB91-06EA-A94A-92AD-3ED94B3AF9BA}" type="presOf" srcId="{4C125E32-5820-5943-AAED-BB5214D85452}" destId="{8B22C232-03E8-D74D-817E-801AE14AB55A}" srcOrd="0" destOrd="0" presId="urn:microsoft.com/office/officeart/2005/8/layout/hProcess4"/>
    <dgm:cxn modelId="{F0C8F294-F5DB-A747-BD9F-B505C16E70C4}" type="presOf" srcId="{5B712366-319D-2745-A8EC-87080D3BA365}" destId="{4DEF6AEF-2086-8A45-86C5-F7B6AADE5A7F}" srcOrd="0" destOrd="0" presId="urn:microsoft.com/office/officeart/2005/8/layout/hProcess4"/>
    <dgm:cxn modelId="{EBA89AA6-F15D-744C-A022-E7F900D3B3F8}" srcId="{A55AFE0E-1018-7443-AFBC-7B4322383050}" destId="{4EC4D2F3-7CB2-FB4A-9F4E-AC2957C7D6B6}" srcOrd="0" destOrd="0" parTransId="{1246671D-CB0B-4648-9BD1-0871159DD6BB}" sibTransId="{4C125E32-5820-5943-AAED-BB5214D85452}"/>
    <dgm:cxn modelId="{453C15AE-C548-B544-85B4-B399FD91BEC7}" type="presOf" srcId="{6DE64EA2-3B56-EE49-8991-C3637F130C73}" destId="{D29FEBF7-D890-8140-97F6-A2C42B34B009}" srcOrd="0" destOrd="0" presId="urn:microsoft.com/office/officeart/2005/8/layout/hProcess4"/>
    <dgm:cxn modelId="{A6CB96B0-9651-614F-9C56-A622F017B41C}" type="presOf" srcId="{6DE64EA2-3B56-EE49-8991-C3637F130C73}" destId="{307E5E8E-58DA-4F43-B7E3-C652F02BF243}" srcOrd="1" destOrd="0" presId="urn:microsoft.com/office/officeart/2005/8/layout/hProcess4"/>
    <dgm:cxn modelId="{66E718B4-B80D-1B45-813F-005455F45929}" srcId="{83915E69-C5C2-7445-A018-C8FE64AB18FD}" destId="{5B712366-319D-2745-A8EC-87080D3BA365}" srcOrd="0" destOrd="0" parTransId="{C7BA1658-C62F-7040-A78F-9B9647DE9591}" sibTransId="{402A6D3E-9B60-0D4A-BE42-5F141A1E1B21}"/>
    <dgm:cxn modelId="{FC351FB5-DA71-694E-8661-C71D3F171DC5}" type="presOf" srcId="{83915E69-C5C2-7445-A018-C8FE64AB18FD}" destId="{B615266C-41D1-2E41-8EB1-E504DD65AE0D}" srcOrd="0" destOrd="0" presId="urn:microsoft.com/office/officeart/2005/8/layout/hProcess4"/>
    <dgm:cxn modelId="{8CF358BA-C11D-ED44-A39B-6FD1B4D3FC81}" srcId="{4EC4D2F3-7CB2-FB4A-9F4E-AC2957C7D6B6}" destId="{6F5FA576-F1DE-0F48-B36D-D8A0237E450D}" srcOrd="1" destOrd="0" parTransId="{BCFC5269-3EAA-FF4E-894F-FAD2CFF9E258}" sibTransId="{805C571A-9291-2D49-8A13-A1A37B35C5B7}"/>
    <dgm:cxn modelId="{C0A1F9D8-2C07-4448-983C-2B02D6732520}" type="presOf" srcId="{A55AFE0E-1018-7443-AFBC-7B4322383050}" destId="{FBD34665-F294-3D4C-B8C4-F89182E7474E}" srcOrd="0" destOrd="0" presId="urn:microsoft.com/office/officeart/2005/8/layout/hProcess4"/>
    <dgm:cxn modelId="{97A22BE7-1FB0-9440-92E0-DB6A2A761F7B}" type="presOf" srcId="{99060B30-68C2-5746-BE71-CD511E12CF68}" destId="{BBE3CD9F-7302-DD4F-B23C-D91B49DF276F}" srcOrd="0" destOrd="0" presId="urn:microsoft.com/office/officeart/2005/8/layout/hProcess4"/>
    <dgm:cxn modelId="{04DD52E9-56BA-B04B-82C9-739251D2B051}" srcId="{4EC4D2F3-7CB2-FB4A-9F4E-AC2957C7D6B6}" destId="{99060B30-68C2-5746-BE71-CD511E12CF68}" srcOrd="0" destOrd="0" parTransId="{688DD503-A746-FC4A-8C79-BD04A126F1CC}" sibTransId="{0F9B4BEC-2B64-2847-9262-BA97D7A21323}"/>
    <dgm:cxn modelId="{3DE23EFB-7917-5747-813D-CA633BBF908C}" type="presOf" srcId="{6F5FA576-F1DE-0F48-B36D-D8A0237E450D}" destId="{C440F99A-5170-B844-BDE9-B12EEDEA8E53}" srcOrd="1" destOrd="1" presId="urn:microsoft.com/office/officeart/2005/8/layout/hProcess4"/>
    <dgm:cxn modelId="{9C7768FB-1E12-964B-BFF1-FA221B1E93E6}" srcId="{A55AFE0E-1018-7443-AFBC-7B4322383050}" destId="{BADB73B1-E446-F74A-A3B0-F8D935354AE2}" srcOrd="2" destOrd="0" parTransId="{BFDFF320-1C1F-964F-A0EB-1A5DEAFA37AC}" sibTransId="{CCB748B2-19CA-0F4D-A68A-C1A9D4893308}"/>
    <dgm:cxn modelId="{0BCD8BFD-A699-1341-A05C-D9507DBE2504}" type="presOf" srcId="{AB277238-F750-744D-BD78-53312822D89B}" destId="{2142B8BE-AEC1-FA48-AA26-477538C01529}" srcOrd="0" destOrd="0" presId="urn:microsoft.com/office/officeart/2005/8/layout/hProcess4"/>
    <dgm:cxn modelId="{7F737D27-4574-DF4A-9CEC-4EA09A0234DE}" type="presParOf" srcId="{FBD34665-F294-3D4C-B8C4-F89182E7474E}" destId="{1917C94E-CC71-D94C-8547-71CB4DE8393D}" srcOrd="0" destOrd="0" presId="urn:microsoft.com/office/officeart/2005/8/layout/hProcess4"/>
    <dgm:cxn modelId="{CAE5C477-CBF8-534B-99D2-485C8F1E5361}" type="presParOf" srcId="{FBD34665-F294-3D4C-B8C4-F89182E7474E}" destId="{C6A28AEE-AE28-8A4E-A79C-5B48AEB1AE9B}" srcOrd="1" destOrd="0" presId="urn:microsoft.com/office/officeart/2005/8/layout/hProcess4"/>
    <dgm:cxn modelId="{40459DA2-CF89-624A-ADF8-59B959001DE5}" type="presParOf" srcId="{FBD34665-F294-3D4C-B8C4-F89182E7474E}" destId="{E173B31A-045D-CD46-8644-A580AD7EAD45}" srcOrd="2" destOrd="0" presId="urn:microsoft.com/office/officeart/2005/8/layout/hProcess4"/>
    <dgm:cxn modelId="{4DA22135-47A4-D34F-91CF-08D7D2F7933A}" type="presParOf" srcId="{E173B31A-045D-CD46-8644-A580AD7EAD45}" destId="{4B657F42-3AE0-C44B-BF01-FB0851B63E4D}" srcOrd="0" destOrd="0" presId="urn:microsoft.com/office/officeart/2005/8/layout/hProcess4"/>
    <dgm:cxn modelId="{F33A7D36-C47C-864B-9F6F-3F73D22B6610}" type="presParOf" srcId="{4B657F42-3AE0-C44B-BF01-FB0851B63E4D}" destId="{A20B6C97-1542-E248-8698-93284776FE7A}" srcOrd="0" destOrd="0" presId="urn:microsoft.com/office/officeart/2005/8/layout/hProcess4"/>
    <dgm:cxn modelId="{C7E16A64-1038-F94C-A6B7-43523D6657CF}" type="presParOf" srcId="{4B657F42-3AE0-C44B-BF01-FB0851B63E4D}" destId="{BBE3CD9F-7302-DD4F-B23C-D91B49DF276F}" srcOrd="1" destOrd="0" presId="urn:microsoft.com/office/officeart/2005/8/layout/hProcess4"/>
    <dgm:cxn modelId="{96FBA370-1B04-C14D-B351-3A9270AE1D34}" type="presParOf" srcId="{4B657F42-3AE0-C44B-BF01-FB0851B63E4D}" destId="{C440F99A-5170-B844-BDE9-B12EEDEA8E53}" srcOrd="2" destOrd="0" presId="urn:microsoft.com/office/officeart/2005/8/layout/hProcess4"/>
    <dgm:cxn modelId="{E38F1F24-2FFD-1E4C-81E9-EE1C6E59E30F}" type="presParOf" srcId="{4B657F42-3AE0-C44B-BF01-FB0851B63E4D}" destId="{FD46B010-E7FD-AE43-9FAE-7E39608375C0}" srcOrd="3" destOrd="0" presId="urn:microsoft.com/office/officeart/2005/8/layout/hProcess4"/>
    <dgm:cxn modelId="{E27E1DB7-B385-2549-B4C5-DBE2F3E34DDE}" type="presParOf" srcId="{4B657F42-3AE0-C44B-BF01-FB0851B63E4D}" destId="{857F6029-979F-AB46-AE92-4C938457FDAB}" srcOrd="4" destOrd="0" presId="urn:microsoft.com/office/officeart/2005/8/layout/hProcess4"/>
    <dgm:cxn modelId="{8FEB339A-6262-F641-80D9-259F3FBAA11B}" type="presParOf" srcId="{E173B31A-045D-CD46-8644-A580AD7EAD45}" destId="{8B22C232-03E8-D74D-817E-801AE14AB55A}" srcOrd="1" destOrd="0" presId="urn:microsoft.com/office/officeart/2005/8/layout/hProcess4"/>
    <dgm:cxn modelId="{46CDEC4A-EA01-5E42-A597-68D9FAB6B1BF}" type="presParOf" srcId="{E173B31A-045D-CD46-8644-A580AD7EAD45}" destId="{6B6816FD-54D7-D74F-8004-39F027284CB0}" srcOrd="2" destOrd="0" presId="urn:microsoft.com/office/officeart/2005/8/layout/hProcess4"/>
    <dgm:cxn modelId="{75B16CC4-37CE-714C-AB1C-CD896B7AE5DB}" type="presParOf" srcId="{6B6816FD-54D7-D74F-8004-39F027284CB0}" destId="{C4F2B255-135A-BF4C-B98C-04C8F1EEF688}" srcOrd="0" destOrd="0" presId="urn:microsoft.com/office/officeart/2005/8/layout/hProcess4"/>
    <dgm:cxn modelId="{FECF4863-BA7C-0244-9E9F-ADB545B198BC}" type="presParOf" srcId="{6B6816FD-54D7-D74F-8004-39F027284CB0}" destId="{4DEF6AEF-2086-8A45-86C5-F7B6AADE5A7F}" srcOrd="1" destOrd="0" presId="urn:microsoft.com/office/officeart/2005/8/layout/hProcess4"/>
    <dgm:cxn modelId="{CE26D006-CF27-384E-84E5-DB32DB55662B}" type="presParOf" srcId="{6B6816FD-54D7-D74F-8004-39F027284CB0}" destId="{F631EF7B-D705-844A-BB6D-559E7A2A68EC}" srcOrd="2" destOrd="0" presId="urn:microsoft.com/office/officeart/2005/8/layout/hProcess4"/>
    <dgm:cxn modelId="{EB73067E-4A97-8940-AF0A-C88A46E03808}" type="presParOf" srcId="{6B6816FD-54D7-D74F-8004-39F027284CB0}" destId="{B615266C-41D1-2E41-8EB1-E504DD65AE0D}" srcOrd="3" destOrd="0" presId="urn:microsoft.com/office/officeart/2005/8/layout/hProcess4"/>
    <dgm:cxn modelId="{EA0C3BDC-08F3-034D-9F91-6BC58E35A2CB}" type="presParOf" srcId="{6B6816FD-54D7-D74F-8004-39F027284CB0}" destId="{80FB65B1-A6DB-9942-978C-997612D7205D}" srcOrd="4" destOrd="0" presId="urn:microsoft.com/office/officeart/2005/8/layout/hProcess4"/>
    <dgm:cxn modelId="{D834D7D1-AA7D-0E4E-929C-1053F785B7D8}" type="presParOf" srcId="{E173B31A-045D-CD46-8644-A580AD7EAD45}" destId="{2142B8BE-AEC1-FA48-AA26-477538C01529}" srcOrd="3" destOrd="0" presId="urn:microsoft.com/office/officeart/2005/8/layout/hProcess4"/>
    <dgm:cxn modelId="{9AE821B4-7EFD-0A49-B5E3-490558D7EE6B}" type="presParOf" srcId="{E173B31A-045D-CD46-8644-A580AD7EAD45}" destId="{65F0010E-4A21-B942-8F0E-D3AB35622799}" srcOrd="4" destOrd="0" presId="urn:microsoft.com/office/officeart/2005/8/layout/hProcess4"/>
    <dgm:cxn modelId="{E562EB3A-AE58-4D4E-BE2E-8F2E94B9D748}" type="presParOf" srcId="{65F0010E-4A21-B942-8F0E-D3AB35622799}" destId="{2223FE91-512F-F84B-88D0-D233DDCE7B73}" srcOrd="0" destOrd="0" presId="urn:microsoft.com/office/officeart/2005/8/layout/hProcess4"/>
    <dgm:cxn modelId="{F6AC5152-35CC-0E48-B533-3B9DF4C8CA04}" type="presParOf" srcId="{65F0010E-4A21-B942-8F0E-D3AB35622799}" destId="{D29FEBF7-D890-8140-97F6-A2C42B34B009}" srcOrd="1" destOrd="0" presId="urn:microsoft.com/office/officeart/2005/8/layout/hProcess4"/>
    <dgm:cxn modelId="{B9065826-A2F9-D741-B8AE-6AE6753FEAC1}" type="presParOf" srcId="{65F0010E-4A21-B942-8F0E-D3AB35622799}" destId="{307E5E8E-58DA-4F43-B7E3-C652F02BF243}" srcOrd="2" destOrd="0" presId="urn:microsoft.com/office/officeart/2005/8/layout/hProcess4"/>
    <dgm:cxn modelId="{C9934EC9-B9AB-5A45-BF7B-B3F5B38D6DDB}" type="presParOf" srcId="{65F0010E-4A21-B942-8F0E-D3AB35622799}" destId="{5D63DA1E-8409-DA43-80AD-A6D8386235C9}" srcOrd="3" destOrd="0" presId="urn:microsoft.com/office/officeart/2005/8/layout/hProcess4"/>
    <dgm:cxn modelId="{30585D4A-A980-1540-9B58-69CA839280BB}" type="presParOf" srcId="{65F0010E-4A21-B942-8F0E-D3AB35622799}" destId="{AE15FFD5-C102-FA4A-9ECF-373835CC370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3CD9F-7302-DD4F-B23C-D91B49DF276F}">
      <dsp:nvSpPr>
        <dsp:cNvPr id="0" name=""/>
        <dsp:cNvSpPr/>
      </dsp:nvSpPr>
      <dsp:spPr>
        <a:xfrm>
          <a:off x="6933" y="557548"/>
          <a:ext cx="1298956" cy="1071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Tahoma"/>
              <a:cs typeface="Tahoma"/>
            </a:rPr>
            <a:t>Doctor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Tahoma"/>
              <a:cs typeface="Tahoma"/>
            </a:rPr>
            <a:t>Appraiser</a:t>
          </a:r>
        </a:p>
      </dsp:txBody>
      <dsp:txXfrm>
        <a:off x="31588" y="582203"/>
        <a:ext cx="1249646" cy="792478"/>
      </dsp:txXfrm>
    </dsp:sp>
    <dsp:sp modelId="{8B22C232-03E8-D74D-817E-801AE14AB55A}">
      <dsp:nvSpPr>
        <dsp:cNvPr id="0" name=""/>
        <dsp:cNvSpPr/>
      </dsp:nvSpPr>
      <dsp:spPr>
        <a:xfrm>
          <a:off x="729004" y="784310"/>
          <a:ext cx="1474469" cy="1474469"/>
        </a:xfrm>
        <a:prstGeom prst="leftCircularArrow">
          <a:avLst>
            <a:gd name="adj1" fmla="val 3437"/>
            <a:gd name="adj2" fmla="val 425806"/>
            <a:gd name="adj3" fmla="val 2201316"/>
            <a:gd name="adj4" fmla="val 9024489"/>
            <a:gd name="adj5" fmla="val 40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6B010-E7FD-AE43-9FAE-7E39608375C0}">
      <dsp:nvSpPr>
        <dsp:cNvPr id="0" name=""/>
        <dsp:cNvSpPr/>
      </dsp:nvSpPr>
      <dsp:spPr>
        <a:xfrm>
          <a:off x="295590" y="1399336"/>
          <a:ext cx="1154627" cy="459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Tahoma"/>
              <a:cs typeface="Tahoma"/>
            </a:rPr>
            <a:t>Cycle of appraisal &amp; review</a:t>
          </a:r>
        </a:p>
      </dsp:txBody>
      <dsp:txXfrm>
        <a:off x="309038" y="1412784"/>
        <a:ext cx="1127731" cy="432261"/>
      </dsp:txXfrm>
    </dsp:sp>
    <dsp:sp modelId="{4DEF6AEF-2086-8A45-86C5-F7B6AADE5A7F}">
      <dsp:nvSpPr>
        <dsp:cNvPr id="0" name=""/>
        <dsp:cNvSpPr/>
      </dsp:nvSpPr>
      <dsp:spPr>
        <a:xfrm>
          <a:off x="1691536" y="557548"/>
          <a:ext cx="1298956" cy="1071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Tahoma"/>
              <a:cs typeface="Tahoma"/>
            </a:rPr>
            <a:t>Responsible Officer</a:t>
          </a:r>
        </a:p>
      </dsp:txBody>
      <dsp:txXfrm>
        <a:off x="1716191" y="811782"/>
        <a:ext cx="1249646" cy="792478"/>
      </dsp:txXfrm>
    </dsp:sp>
    <dsp:sp modelId="{2142B8BE-AEC1-FA48-AA26-477538C01529}">
      <dsp:nvSpPr>
        <dsp:cNvPr id="0" name=""/>
        <dsp:cNvSpPr/>
      </dsp:nvSpPr>
      <dsp:spPr>
        <a:xfrm>
          <a:off x="2402782" y="-114323"/>
          <a:ext cx="1640447" cy="1640447"/>
        </a:xfrm>
        <a:prstGeom prst="circularArrow">
          <a:avLst>
            <a:gd name="adj1" fmla="val 3089"/>
            <a:gd name="adj2" fmla="val 379583"/>
            <a:gd name="adj3" fmla="val 19444906"/>
            <a:gd name="adj4" fmla="val 12575511"/>
            <a:gd name="adj5" fmla="val 360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5266C-41D1-2E41-8EB1-E504DD65AE0D}">
      <dsp:nvSpPr>
        <dsp:cNvPr id="0" name=""/>
        <dsp:cNvSpPr/>
      </dsp:nvSpPr>
      <dsp:spPr>
        <a:xfrm>
          <a:off x="1980193" y="327969"/>
          <a:ext cx="1154627" cy="459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Tahoma"/>
              <a:cs typeface="Tahoma"/>
            </a:rPr>
            <a:t>Revalidation recommendation</a:t>
          </a:r>
        </a:p>
      </dsp:txBody>
      <dsp:txXfrm>
        <a:off x="1993641" y="341417"/>
        <a:ext cx="1127731" cy="432261"/>
      </dsp:txXfrm>
    </dsp:sp>
    <dsp:sp modelId="{D29FEBF7-D890-8140-97F6-A2C42B34B009}">
      <dsp:nvSpPr>
        <dsp:cNvPr id="0" name=""/>
        <dsp:cNvSpPr/>
      </dsp:nvSpPr>
      <dsp:spPr>
        <a:xfrm>
          <a:off x="3376138" y="557548"/>
          <a:ext cx="1298956" cy="1071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Tahoma"/>
              <a:cs typeface="Tahoma"/>
            </a:rPr>
            <a:t>General Medical Council</a:t>
          </a:r>
        </a:p>
      </dsp:txBody>
      <dsp:txXfrm>
        <a:off x="3400793" y="582203"/>
        <a:ext cx="1249646" cy="792478"/>
      </dsp:txXfrm>
    </dsp:sp>
    <dsp:sp modelId="{5D63DA1E-8409-DA43-80AD-A6D8386235C9}">
      <dsp:nvSpPr>
        <dsp:cNvPr id="0" name=""/>
        <dsp:cNvSpPr/>
      </dsp:nvSpPr>
      <dsp:spPr>
        <a:xfrm>
          <a:off x="3664795" y="1399336"/>
          <a:ext cx="1154627" cy="459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Tahoma"/>
              <a:cs typeface="Tahoma"/>
            </a:rPr>
            <a:t>Revalidation decision</a:t>
          </a:r>
        </a:p>
      </dsp:txBody>
      <dsp:txXfrm>
        <a:off x="3678243" y="1412784"/>
        <a:ext cx="1127731" cy="432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0.28241</cdr:x>
      <cdr:y>0.02867</cdr:y>
    </cdr:from>
    <cdr:to>
      <cdr:x>0.75926</cdr:x>
      <cdr:y>0.07926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3075" y="80964"/>
          <a:ext cx="294322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C410F941-BEF4-E747-9C91-43E30FDA7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770DED1C-22FA-9B48-BD2D-DF3025ADF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251799E-497E-5343-8766-1770D5B6C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70790-BEA4-1249-86A5-E37AFCF9A3D1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10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9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ngland.southeast-revalidationandappraisal@nhs.ne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EF51-A59B-49D8-B145-C6D2C372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9" y="1955238"/>
            <a:ext cx="7886700" cy="2967278"/>
          </a:xfrm>
        </p:spPr>
        <p:txBody>
          <a:bodyPr/>
          <a:lstStyle/>
          <a:p>
            <a:r>
              <a:rPr lang="en-GB" dirty="0"/>
              <a:t>Appraisal and Performance</a:t>
            </a:r>
            <a:br>
              <a:rPr lang="en-GB" dirty="0"/>
            </a:br>
            <a:br>
              <a:rPr lang="en-GB" dirty="0"/>
            </a:br>
            <a:r>
              <a:rPr lang="en-GB" sz="2800" dirty="0"/>
              <a:t>Dr Jonty West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Clinical Appraisal Lead</a:t>
            </a:r>
            <a:br>
              <a:rPr lang="en-GB" sz="2800" dirty="0"/>
            </a:br>
            <a:r>
              <a:rPr lang="en-GB" sz="2800" dirty="0"/>
              <a:t>NHS England &amp; NHS Improvement</a:t>
            </a:r>
            <a:br>
              <a:rPr lang="en-GB" sz="2800" dirty="0"/>
            </a:br>
            <a:r>
              <a:rPr lang="en-GB" sz="2800" dirty="0"/>
              <a:t>South East (Kent Surrey &amp; Sussex)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08A49-3EB9-493C-B378-62279B285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39" y="5335111"/>
            <a:ext cx="6858000" cy="473244"/>
          </a:xfrm>
        </p:spPr>
        <p:txBody>
          <a:bodyPr/>
          <a:lstStyle/>
          <a:p>
            <a:r>
              <a:rPr lang="en-GB" dirty="0"/>
              <a:t>Wednesday 15</a:t>
            </a:r>
            <a:r>
              <a:rPr lang="en-GB" baseline="30000" dirty="0"/>
              <a:t>th</a:t>
            </a:r>
            <a:r>
              <a:rPr lang="en-GB" dirty="0"/>
              <a:t> May 2019</a:t>
            </a:r>
          </a:p>
        </p:txBody>
      </p:sp>
    </p:spTree>
    <p:extLst>
      <p:ext uri="{BB962C8B-B14F-4D97-AF65-F5344CB8AC3E}">
        <p14:creationId xmlns:p14="http://schemas.microsoft.com/office/powerpoint/2010/main" val="5293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190" y="2397512"/>
            <a:ext cx="7757259" cy="1984917"/>
          </a:xfrm>
        </p:spPr>
        <p:txBody>
          <a:bodyPr/>
          <a:lstStyle/>
          <a:p>
            <a:r>
              <a:rPr lang="en-US" sz="6600" dirty="0">
                <a:latin typeface="Arial" charset="0"/>
                <a:ea typeface="Arial" charset="0"/>
                <a:cs typeface="Arial" charset="0"/>
              </a:rPr>
              <a:t>But what does it all mean?</a:t>
            </a:r>
          </a:p>
        </p:txBody>
      </p:sp>
    </p:spTree>
    <p:extLst>
      <p:ext uri="{BB962C8B-B14F-4D97-AF65-F5344CB8AC3E}">
        <p14:creationId xmlns:p14="http://schemas.microsoft.com/office/powerpoint/2010/main" val="232434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61190" y="1918388"/>
            <a:ext cx="7841707" cy="3950736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It is time to shift the focus from refining processes to maximising the benefits of appraisal – A ‘Soft Re-boot’</a:t>
            </a:r>
          </a:p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A good appraisal should be felt to be useful to the appraisee</a:t>
            </a:r>
          </a:p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Formative, not purely Summative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Soft Reboot</a:t>
            </a:r>
          </a:p>
        </p:txBody>
      </p:sp>
    </p:spTree>
    <p:extLst>
      <p:ext uri="{BB962C8B-B14F-4D97-AF65-F5344CB8AC3E}">
        <p14:creationId xmlns:p14="http://schemas.microsoft.com/office/powerpoint/2010/main" val="75596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61190" y="2158414"/>
            <a:ext cx="7284426" cy="2963052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Good, safe, professional, resilient, confident, compassionate, principled, practical, healthy, diligent, kind doctors</a:t>
            </a: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That is how it leads to better patient care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want appraisal to achieve:</a:t>
            </a:r>
          </a:p>
        </p:txBody>
      </p:sp>
    </p:spTree>
    <p:extLst>
      <p:ext uri="{BB962C8B-B14F-4D97-AF65-F5344CB8AC3E}">
        <p14:creationId xmlns:p14="http://schemas.microsoft.com/office/powerpoint/2010/main" val="242405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  <a:p>
            <a:pPr marL="300038" lvl="1" indent="0">
              <a:buNone/>
            </a:pPr>
            <a:r>
              <a:rPr lang="en-GB" i="1" dirty="0">
                <a:latin typeface="Arial" charset="0"/>
                <a:ea typeface="Arial" charset="0"/>
                <a:cs typeface="Arial" charset="0"/>
              </a:rPr>
              <a:t>‘I need to postpone my appraisal because I am under a lot of pressure’</a:t>
            </a:r>
          </a:p>
          <a:p>
            <a:pPr marL="300038" lvl="1" indent="0">
              <a:buNone/>
            </a:pPr>
            <a:r>
              <a:rPr lang="en-GB" i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To:</a:t>
            </a:r>
          </a:p>
          <a:p>
            <a:pPr marL="300038" lvl="1" indent="0">
              <a:buNone/>
            </a:pPr>
            <a:r>
              <a:rPr lang="en-GB" i="1" dirty="0">
                <a:latin typeface="Arial" charset="0"/>
                <a:ea typeface="Arial" charset="0"/>
                <a:cs typeface="Arial" charset="0"/>
              </a:rPr>
              <a:t>‘I need my appraisal because I am under a lot of pressure’</a:t>
            </a:r>
          </a:p>
          <a:p>
            <a:pPr marL="300038" lvl="1" indent="0">
              <a:buNone/>
            </a:pP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 hope we can move from:</a:t>
            </a:r>
          </a:p>
        </p:txBody>
      </p:sp>
    </p:spTree>
    <p:extLst>
      <p:ext uri="{BB962C8B-B14F-4D97-AF65-F5344CB8AC3E}">
        <p14:creationId xmlns:p14="http://schemas.microsoft.com/office/powerpoint/2010/main" val="6540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D729C-35F9-2042-BCDB-4A09C3CC61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Scope of work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CPD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QIA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SEA / SUI / Learning Events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MSF / PSQ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Complaints &amp; Compliments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Health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Probity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E24CC2-D67C-4A43-8A21-38E253C5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What you need to do: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7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1CCB1-658F-4378-BAB5-CA563CB30D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1"/>
            <a:r>
              <a:rPr lang="en-GB" b="1" dirty="0">
                <a:latin typeface="Arial" charset="0"/>
                <a:ea typeface="Arial" charset="0"/>
                <a:cs typeface="Arial" charset="0"/>
              </a:rPr>
              <a:t>‘You must declare all the places you have worked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 and the roles you have carried out as a doctor since your last appraisal’</a:t>
            </a:r>
          </a:p>
          <a:p>
            <a:pPr lvl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Supporting information must cover your whole scope of practice</a:t>
            </a:r>
          </a:p>
          <a:p>
            <a:pPr lvl="2"/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Clinical and non-clinical</a:t>
            </a:r>
          </a:p>
          <a:p>
            <a:pPr lvl="2"/>
            <a:r>
              <a:rPr lang="en-GB" sz="2000" dirty="0">
                <a:latin typeface="Arial" charset="0"/>
                <a:ea typeface="Arial" charset="0"/>
                <a:cs typeface="Arial" charset="0"/>
              </a:rPr>
              <a:t>NHS, Independent sector and private work</a:t>
            </a:r>
          </a:p>
          <a:p>
            <a:pPr lvl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You must declare all places at which you work that require a licence to practice</a:t>
            </a:r>
          </a:p>
          <a:p>
            <a:pPr lvl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Locums must list the practices in which they work but do not require a structured reference for locum work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1CA8F-4D51-4454-8523-6CB826DE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90" y="854464"/>
            <a:ext cx="7010127" cy="611649"/>
          </a:xfrm>
        </p:spPr>
        <p:txBody>
          <a:bodyPr/>
          <a:lstStyle/>
          <a:p>
            <a:r>
              <a:rPr lang="en-GB" dirty="0"/>
              <a:t>GMC Guidance –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6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388D4-F80D-7743-A1BA-93CA963F9B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190" y="1784467"/>
            <a:ext cx="7841707" cy="39507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did you qualify for this role?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do you keep up to date?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you know that you are doing a good job?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672F24-4765-D443-9E5F-6BF0E046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ROAN 21 Reviewing all roles:</a:t>
            </a:r>
          </a:p>
        </p:txBody>
      </p:sp>
    </p:spTree>
    <p:extLst>
      <p:ext uri="{BB962C8B-B14F-4D97-AF65-F5344CB8AC3E}">
        <p14:creationId xmlns:p14="http://schemas.microsoft.com/office/powerpoint/2010/main" val="75491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E0D5CA-10E8-C742-9DE1-6AF2A1E0CA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1" y="1680294"/>
            <a:ext cx="4750419" cy="426330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Joint publication by BMA, NHS England &amp; RCGP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For doctors working fewer than 40 clinical sessions of UK General Practice per year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Reflective template to be discussed at appraisal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3DD09F-9057-8C4A-BB1A-6DCDD1D8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Volume of Clinical Work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1253E26-7998-E14D-AF01-1A2D50D27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53770"/>
              </p:ext>
            </p:extLst>
          </p:nvPr>
        </p:nvGraphicFramePr>
        <p:xfrm>
          <a:off x="5614854" y="1680295"/>
          <a:ext cx="2765425" cy="408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3" imgW="6438900" imgH="9461500" progId="Word.Document.12">
                  <p:embed/>
                </p:oleObj>
              </mc:Choice>
              <mc:Fallback>
                <p:oleObj name="Document" r:id="rId3" imgW="6438900" imgH="946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4854" y="1680295"/>
                        <a:ext cx="2765425" cy="408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55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608A-6432-1649-9004-CEF255BBF8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190" y="1806876"/>
            <a:ext cx="7841707" cy="395073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Expected to have at least 50 credits per twelve months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Over 5 year cycle should cover the breadth of the RCGP curriculum, to demonstrate you are up to date and fit to practice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Aim is 250 credits for revalidation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Credits for other roles (trainer, appraiser, private work,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GPwER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should be on top of the 50 / year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110D5B-E6F7-874A-8C68-1E0120A4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</a:t>
            </a:r>
          </a:p>
        </p:txBody>
      </p:sp>
    </p:spTree>
    <p:extLst>
      <p:ext uri="{BB962C8B-B14F-4D97-AF65-F5344CB8AC3E}">
        <p14:creationId xmlns:p14="http://schemas.microsoft.com/office/powerpoint/2010/main" val="130917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53A80-026F-4747-9854-8DD1B5CB28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No longer need to reflect on every single credit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Written reflection on at least one key learning event, or on CPD as a whole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Written reflection on at least one QIA activity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Written reflection on at least one activity that relates to Communication, Partnership &amp; Teamwork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Written reflection on all complaints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What? So what? What next?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A8356-A3E1-494A-9684-39F9DF28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15372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1A3717-BC65-284C-B962-53FE83460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4028" y="1404302"/>
            <a:ext cx="8326395" cy="3803318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Overview of Performance, Appraisal and Revalidation processes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you actually need to do for appraisal and your revalidation</a:t>
            </a:r>
          </a:p>
          <a:p>
            <a:endParaRPr lang="en-US" sz="2800" dirty="0"/>
          </a:p>
          <a:p>
            <a:r>
              <a:rPr lang="en-US" sz="2800" dirty="0"/>
              <a:t>Any other questions?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11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7EF84-ECDD-40CF-A0F2-1571D734F0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190" y="1769506"/>
            <a:ext cx="7841707" cy="42628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RCGP</a:t>
            </a:r>
          </a:p>
          <a:p>
            <a:pPr lvl="1"/>
            <a:r>
              <a:rPr lang="en-GB" sz="2600" dirty="0">
                <a:latin typeface="Arial" charset="0"/>
                <a:ea typeface="Arial" charset="0"/>
                <a:cs typeface="Arial" charset="0"/>
              </a:rPr>
              <a:t>Recommends that you demonstrate the ability to review and learn from your medical practice by reflecting on representative quality improvement activities (QIA) appropriate to your scope of practice and circumstances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</a:rPr>
              <a:t>every year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, with a spread of QIAs across your whole scope of practice over a five-year cycle</a:t>
            </a:r>
            <a:endParaRPr lang="en-GB" sz="2600" i="1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22033-BA98-46E2-8F9F-8774A1D6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Improvement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2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1B035-04CA-824D-A53B-8925F74DA4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190" y="1772894"/>
            <a:ext cx="7841707" cy="3950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An Audit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is no longer mandatory</a:t>
            </a:r>
          </a:p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Consider </a:t>
            </a:r>
          </a:p>
          <a:p>
            <a:pPr lvl="3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Case Reviews</a:t>
            </a:r>
          </a:p>
          <a:p>
            <a:pPr lvl="3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Learning Event Analysis</a:t>
            </a:r>
          </a:p>
          <a:p>
            <a:pPr lvl="3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PUNs and DENs – Where there has been improvement to practice</a:t>
            </a:r>
          </a:p>
          <a:p>
            <a:pPr lvl="3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Audit</a:t>
            </a:r>
          </a:p>
          <a:p>
            <a:pPr lvl="3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Teaching/Training </a:t>
            </a:r>
          </a:p>
          <a:p>
            <a:pPr lvl="3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Local, regional or national benchmarking data including CQC inspections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9E0982-6E21-724F-9BBA-28D02797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QIA</a:t>
            </a:r>
          </a:p>
        </p:txBody>
      </p:sp>
    </p:spTree>
    <p:extLst>
      <p:ext uri="{BB962C8B-B14F-4D97-AF65-F5344CB8AC3E}">
        <p14:creationId xmlns:p14="http://schemas.microsoft.com/office/powerpoint/2010/main" val="306750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EE8EF1-AA93-496C-A726-03E42135E0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Significant Untoward Incidents (SUI)</a:t>
            </a:r>
          </a:p>
          <a:p>
            <a:pPr lvl="1"/>
            <a:r>
              <a:rPr lang="en-GB" dirty="0">
                <a:latin typeface="Arial" charset="0"/>
                <a:ea typeface="Arial" charset="0"/>
                <a:cs typeface="Arial" charset="0"/>
              </a:rPr>
              <a:t>A GMC level incident where a patient 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has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could have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come to harm</a:t>
            </a:r>
          </a:p>
          <a:p>
            <a:pPr lvl="1"/>
            <a:r>
              <a:rPr lang="en-GB" i="1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must declare and reflect on every significant event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you were involved in since your last appraisal.’</a:t>
            </a:r>
          </a:p>
          <a:p>
            <a:pPr lvl="1"/>
            <a:r>
              <a:rPr lang="en-GB" dirty="0">
                <a:latin typeface="Arial" charset="0"/>
                <a:ea typeface="Arial" charset="0"/>
                <a:cs typeface="Arial" charset="0"/>
              </a:rPr>
              <a:t>‘Your reflection and discussion should 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focus on the insight and learning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from the event, rather than the facts or the number you have recorded.’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Learning Event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Previously called SEAs in General Practice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 be positive, negative or neutral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 form of QIA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3FE82-4823-4C7D-BEAA-5F675852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90" y="854464"/>
            <a:ext cx="7062354" cy="611649"/>
          </a:xfrm>
        </p:spPr>
        <p:txBody>
          <a:bodyPr>
            <a:normAutofit fontScale="90000"/>
          </a:bodyPr>
          <a:lstStyle/>
          <a:p>
            <a:r>
              <a:rPr lang="en-GB" dirty="0"/>
              <a:t>GMC Guidance – Significant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6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5180" y="1649627"/>
            <a:ext cx="7737674" cy="4683811"/>
          </a:xfrm>
        </p:spPr>
        <p:txBody>
          <a:bodyPr/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‘You should use standard questionnaires that have been validated and are independently administered to maintain objectivity and anonymity’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‘You should not personally select the patients asked to give feedback about you and make sure the method used allows responses to be obtained from a representative sample. ’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‘The colleagues you ask to give feedback must be chosen from across your whole scope of practice, and must include people from a range of different roles.’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‘You must reflect on what the feedback means for your current and future practice and discuss it at your appraisal.’</a:t>
            </a:r>
          </a:p>
          <a:p>
            <a:pPr marL="228600" lvl="1">
              <a:spcBef>
                <a:spcPts val="1000"/>
              </a:spcBef>
            </a:pPr>
            <a:endParaRPr lang="en-GB" sz="26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GMC Guidance MSF &amp; PSQ</a:t>
            </a:r>
          </a:p>
        </p:txBody>
      </p:sp>
    </p:spTree>
    <p:extLst>
      <p:ext uri="{BB962C8B-B14F-4D97-AF65-F5344CB8AC3E}">
        <p14:creationId xmlns:p14="http://schemas.microsoft.com/office/powerpoint/2010/main" val="21447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F82E8-A9D8-4BED-B61A-3716E9AB6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190" y="1895438"/>
            <a:ext cx="7841707" cy="44917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/>
            <a:r>
              <a:rPr lang="en-GB" i="1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You must declare and reflect on all formal complaints made about you at your appraisal for revalidation.’</a:t>
            </a:r>
          </a:p>
          <a:p>
            <a:pPr lvl="1"/>
            <a:r>
              <a:rPr lang="en-GB" sz="2600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</a:rPr>
              <a:t>You should discuss your insight and learning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 from the complaints, and demonstrate how you have reflected on your practice and what changes you have made or intend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to make.’</a:t>
            </a:r>
          </a:p>
          <a:p>
            <a:pPr lvl="1"/>
            <a:r>
              <a:rPr lang="en-GB" sz="2600" b="1" dirty="0"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such documentation and reflection should be completely </a:t>
            </a:r>
            <a:r>
              <a:rPr lang="en-US" sz="2600" b="1" dirty="0" err="1">
                <a:latin typeface="Arial" charset="0"/>
                <a:ea typeface="Arial" charset="0"/>
                <a:cs typeface="Arial" charset="0"/>
              </a:rPr>
              <a:t>anonymised</a:t>
            </a: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If this is not possible they should not be uploaded to the appraisal document but give an outline and bring any paper documentation to the appraisal discussion.</a:t>
            </a:r>
          </a:p>
          <a:p>
            <a:pPr lvl="2"/>
            <a:r>
              <a:rPr lang="en-GB" i="1" dirty="0" err="1">
                <a:latin typeface="Arial" charset="0"/>
                <a:ea typeface="Arial" charset="0"/>
                <a:cs typeface="Arial" charset="0"/>
              </a:rPr>
              <a:t>Bawa</a:t>
            </a:r>
            <a:r>
              <a:rPr lang="en-GB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i="1" dirty="0" err="1">
                <a:latin typeface="Arial" charset="0"/>
                <a:ea typeface="Arial" charset="0"/>
                <a:cs typeface="Arial" charset="0"/>
              </a:rPr>
              <a:t>Garba</a:t>
            </a:r>
            <a:r>
              <a:rPr lang="en-GB" i="1" dirty="0">
                <a:latin typeface="Arial" charset="0"/>
                <a:ea typeface="Arial" charset="0"/>
                <a:cs typeface="Arial" charset="0"/>
              </a:rPr>
              <a:t> case – ROAN factsheet 12 </a:t>
            </a:r>
          </a:p>
          <a:p>
            <a:pPr lvl="3"/>
            <a:r>
              <a:rPr lang="en-GB" i="1" dirty="0">
                <a:latin typeface="Arial" charset="0"/>
                <a:ea typeface="Arial" charset="0"/>
                <a:cs typeface="Arial" charset="0"/>
              </a:rPr>
              <a:t>Reflection should be Professional not Confessional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336D2F-2709-4B31-AE4D-78A5B3BF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GMC Guidance – Complaints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1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98A5F2-CD06-4E1B-AC6E-084E0650AF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80294"/>
            <a:ext cx="7841707" cy="43748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i="1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Compliments are important sources of evidence that can facilitate reflection on your practice. </a:t>
            </a:r>
          </a:p>
          <a:p>
            <a:pPr lvl="1"/>
            <a:r>
              <a:rPr lang="en-GB" dirty="0">
                <a:latin typeface="Arial" charset="0"/>
                <a:ea typeface="Arial" charset="0"/>
                <a:cs typeface="Arial" charset="0"/>
              </a:rPr>
              <a:t>They are a source of learning and reinforcement. Collecting, discussing and reflecting on compliments gives you the opportunity to affirm areas of strength in your practice and their positive impact on patient care. </a:t>
            </a:r>
          </a:p>
          <a:p>
            <a:pPr lvl="1"/>
            <a:r>
              <a:rPr lang="en-GB" dirty="0">
                <a:latin typeface="Arial" charset="0"/>
                <a:ea typeface="Arial" charset="0"/>
                <a:cs typeface="Arial" charset="0"/>
              </a:rPr>
              <a:t>This will help you understand what your patients and others you interact with every day think you do well.’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5D5F4-A1B5-4E83-B36C-7AE9AFE2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0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377D20F5-8FE0-1D4F-9EA4-979906F8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Annual statement of Health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2D4A4DED-EBB5-9E4F-8DC9-EFC6B95B83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2663" y="1902725"/>
            <a:ext cx="7704137" cy="33321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Self declaration: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 declare that I accept the professional obligations placed upon me in Good Medical Practice about my personal health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Should include any health issue or concern which does/may affect patient care</a:t>
            </a:r>
          </a:p>
        </p:txBody>
      </p:sp>
    </p:spTree>
    <p:extLst>
      <p:ext uri="{BB962C8B-B14F-4D97-AF65-F5344CB8AC3E}">
        <p14:creationId xmlns:p14="http://schemas.microsoft.com/office/powerpoint/2010/main" val="357297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94DFEAB1-8A32-A045-A450-64006193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Annual statement of Probity 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281308CD-CA90-E840-90E1-36F5BC96B4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2663" y="1973766"/>
            <a:ext cx="7704137" cy="402539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Self declaration that: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 declare that I accept the professional obligations placed upon me in Good Medical Practice in relation to probity, </a:t>
            </a:r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including the statutory obligation on me to ensure that I have adequate professional indemnity for all my professional roles and the professional obligation on me to manage my interests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319066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51942-2849-8E45-A1ED-D88697DF7F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564903"/>
            <a:ext cx="7841707" cy="3066127"/>
          </a:xfrm>
          <a:prstGeom prst="rect">
            <a:avLst/>
          </a:prstGeom>
        </p:spPr>
        <p:txBody>
          <a:bodyPr/>
          <a:lstStyle/>
          <a:p>
            <a:r>
              <a:rPr lang="en-GB" sz="4000" dirty="0">
                <a:latin typeface="Arial" charset="0"/>
                <a:ea typeface="Arial" charset="0"/>
                <a:cs typeface="Arial" charset="0"/>
              </a:rPr>
              <a:t>Less is more… do it by four!</a:t>
            </a:r>
          </a:p>
          <a:p>
            <a:endParaRPr lang="en-GB" sz="4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GB" dirty="0">
                <a:latin typeface="Arial" charset="0"/>
                <a:ea typeface="Arial" charset="0"/>
                <a:cs typeface="Arial" charset="0"/>
              </a:rPr>
              <a:t>Words of wisdom from ‘The South London Team’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2DFF7C-AB95-7F45-A54E-82843C9B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Outstanding items for revalidation…</a:t>
            </a:r>
          </a:p>
        </p:txBody>
      </p:sp>
    </p:spTree>
    <p:extLst>
      <p:ext uri="{BB962C8B-B14F-4D97-AF65-F5344CB8AC3E}">
        <p14:creationId xmlns:p14="http://schemas.microsoft.com/office/powerpoint/2010/main" val="2799362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C17BA6-B684-4411-805E-1ABF36C80F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97228" y="1419685"/>
            <a:ext cx="5582241" cy="42048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EACA1-183C-4D2B-A756-E6DFD8517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5EB8"/>
                </a:solidFill>
              </a:rPr>
              <a:pPr/>
              <a:t>29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53A3E4-3989-43E5-83D9-9E6973D9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5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5180" y="1649627"/>
            <a:ext cx="7737674" cy="3998819"/>
          </a:xfrm>
        </p:spPr>
        <p:txBody>
          <a:bodyPr/>
          <a:lstStyle/>
          <a:p>
            <a:r>
              <a:rPr lang="en-US" sz="2800" dirty="0"/>
              <a:t>210 Appraisers </a:t>
            </a:r>
          </a:p>
          <a:p>
            <a:r>
              <a:rPr lang="en-US" sz="2800" dirty="0"/>
              <a:t>3,610 appraisals completed in 2018-19</a:t>
            </a:r>
          </a:p>
          <a:p>
            <a:r>
              <a:rPr lang="en-US" sz="2800" dirty="0"/>
              <a:t>10 Senior Appraisers –20 appraisers each</a:t>
            </a:r>
          </a:p>
          <a:p>
            <a:r>
              <a:rPr lang="en-US" sz="2800" dirty="0"/>
              <a:t>Administration team</a:t>
            </a:r>
          </a:p>
          <a:p>
            <a:r>
              <a:rPr lang="en-US" sz="2800" dirty="0"/>
              <a:t>Please use your name &amp; GMC number in any contact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england.southeast-revalidationandappraisal@nhs.net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Appraisal</a:t>
            </a:r>
          </a:p>
        </p:txBody>
      </p:sp>
    </p:spTree>
    <p:extLst>
      <p:ext uri="{BB962C8B-B14F-4D97-AF65-F5344CB8AC3E}">
        <p14:creationId xmlns:p14="http://schemas.microsoft.com/office/powerpoint/2010/main" val="1622965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E6E1E-A822-6B40-8FEF-581CF2E7C4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190" y="1918388"/>
            <a:ext cx="7841707" cy="4373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Appraisal should be supportive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All roles should be discussed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Aim is 50 credits / year, 250 for revalidation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Annual QIA, audit not mandatory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If working less than 40 sessions use the Low Volumes Reflective template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We can revalidate on less than 5 appraisals, less than 250 credits – discuss with your appraiser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Less is more, do it by four!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C69A67-CF45-3744-AAD3-0258C215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331666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Revalidation </a:t>
            </a:r>
            <a:br>
              <a:rPr lang="en-GB" sz="3600" b="1" dirty="0"/>
            </a:br>
            <a:r>
              <a:rPr lang="en-GB" sz="3600" b="1" dirty="0"/>
              <a:t>Forecast 2018-2023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197" y="1412775"/>
          <a:ext cx="8229606" cy="1812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42400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78350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Apr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May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Jun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Jul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Aug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Sep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Oct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Nov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Dec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Jan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Feb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Mar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Total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2018/19 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78350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62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66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67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769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2019/20 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78350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139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207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1311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2020/21 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78350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1274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2012/22 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78350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288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2022/23 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78350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218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350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Total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3860</a:t>
                      </a:r>
                      <a:endParaRPr lang="en-GB" sz="1000" b="1" i="0" u="none" strike="noStrike" dirty="0">
                        <a:solidFill>
                          <a:srgbClr val="163EAE"/>
                        </a:solidFill>
                        <a:effectLst/>
                        <a:latin typeface="Calibri"/>
                      </a:endParaRPr>
                    </a:p>
                  </a:txBody>
                  <a:tcPr marL="8706" marR="8706" marT="870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31640" y="3429000"/>
          <a:ext cx="6172200" cy="29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55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276A1C3-1701-6047-933E-7009EB1E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143000"/>
            <a:ext cx="7704137" cy="1295400"/>
          </a:xfrm>
        </p:spPr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</a:rPr>
              <a:t>What is Revalidation?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2BFB3B6-A69F-DA41-8783-75D399D90C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4149" y="2056072"/>
            <a:ext cx="8072651" cy="33321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single integrated process by which doctors can demonstrate they are fit to practice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Comprises being up to date and complying with relevant professional standards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Involves a five yearly cycle, based on annual appraisal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E2EA775-84E3-F54C-A473-5D87564A30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8594961"/>
              </p:ext>
            </p:extLst>
          </p:nvPr>
        </p:nvGraphicFramePr>
        <p:xfrm>
          <a:off x="1842448" y="4541883"/>
          <a:ext cx="4826357" cy="218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804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5180" y="1649627"/>
            <a:ext cx="7737674" cy="4587399"/>
          </a:xfrm>
        </p:spPr>
        <p:txBody>
          <a:bodyPr/>
          <a:lstStyle/>
          <a:p>
            <a:r>
              <a:rPr lang="en-US" sz="2800" dirty="0"/>
              <a:t>Complaints reviews, PAG &amp; PLDP</a:t>
            </a:r>
          </a:p>
          <a:p>
            <a:r>
              <a:rPr lang="en-US" sz="2800" dirty="0"/>
              <a:t>396 concerns logged</a:t>
            </a:r>
          </a:p>
          <a:p>
            <a:r>
              <a:rPr lang="en-US" sz="2800" dirty="0"/>
              <a:t>70% Green</a:t>
            </a:r>
          </a:p>
          <a:p>
            <a:r>
              <a:rPr lang="en-US" sz="2800" dirty="0"/>
              <a:t>26% Amber</a:t>
            </a:r>
          </a:p>
          <a:p>
            <a:r>
              <a:rPr lang="en-US" sz="2800" dirty="0"/>
              <a:t>4% 	Red</a:t>
            </a:r>
          </a:p>
          <a:p>
            <a:r>
              <a:rPr lang="en-US" sz="2800" dirty="0"/>
              <a:t>Less than a quarter of concerns raised are considered by PAG</a:t>
            </a:r>
          </a:p>
          <a:p>
            <a:r>
              <a:rPr lang="en-US" sz="2800" dirty="0"/>
              <a:t>Approx. 5% referred to PLDP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3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4207162"/>
          </a:xfrm>
        </p:spPr>
        <p:txBody>
          <a:bodyPr/>
          <a:lstStyle/>
          <a:p>
            <a:r>
              <a:rPr lang="en-GB" sz="2800" dirty="0"/>
              <a:t>Low key approach to single issue low level concerns </a:t>
            </a:r>
          </a:p>
          <a:p>
            <a:r>
              <a:rPr lang="en-GB" sz="2800" dirty="0"/>
              <a:t>PAG tends to discharge these through appraisal</a:t>
            </a:r>
          </a:p>
          <a:p>
            <a:r>
              <a:rPr lang="en-GB" sz="2800" dirty="0"/>
              <a:t>GMC tends to take same approach for low level concerns</a:t>
            </a:r>
          </a:p>
          <a:p>
            <a:r>
              <a:rPr lang="en-GB" sz="2800" dirty="0"/>
              <a:t>PAG keen </a:t>
            </a:r>
            <a:r>
              <a:rPr lang="en-GB" sz="2800"/>
              <a:t>to support doctors </a:t>
            </a:r>
            <a:r>
              <a:rPr lang="en-GB" sz="2800" dirty="0"/>
              <a:t>and move cases through quickly to reduce the stress</a:t>
            </a:r>
          </a:p>
          <a:p>
            <a:r>
              <a:rPr lang="en-GB" sz="2800" dirty="0"/>
              <a:t>Often rely on reflections for assurance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16979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5180" y="1649627"/>
            <a:ext cx="7737674" cy="3645703"/>
          </a:xfrm>
        </p:spPr>
        <p:txBody>
          <a:bodyPr/>
          <a:lstStyle/>
          <a:p>
            <a:r>
              <a:rPr lang="en-US" sz="2800" dirty="0"/>
              <a:t>Clinical Incidents</a:t>
            </a:r>
          </a:p>
          <a:p>
            <a:r>
              <a:rPr lang="en-US" sz="2800" dirty="0"/>
              <a:t>Record keeping</a:t>
            </a:r>
          </a:p>
          <a:p>
            <a:r>
              <a:rPr lang="en-US" sz="2800" dirty="0"/>
              <a:t>Professional boundary issues</a:t>
            </a:r>
          </a:p>
          <a:p>
            <a:r>
              <a:rPr lang="en-US" sz="2800" dirty="0"/>
              <a:t>Probity</a:t>
            </a:r>
          </a:p>
          <a:p>
            <a:r>
              <a:rPr lang="en-US" sz="2800" dirty="0"/>
              <a:t>Conduct (bullying, sexual assault)</a:t>
            </a:r>
          </a:p>
          <a:p>
            <a:r>
              <a:rPr lang="en-US" sz="2800" dirty="0"/>
              <a:t>Health</a:t>
            </a:r>
          </a:p>
          <a:p>
            <a:r>
              <a:rPr lang="en-US" sz="2800" dirty="0"/>
              <a:t>Leadership – poor governance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Performance Themes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1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GMC &amp; RCGP Guidance on Supporting Information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Simplifying medical appraisal – ‘Soft Re-boot’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GMC – The Reflective Practitioner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Structured reflective template for doctors who undertake a low volume of clinical work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NHS England ROANs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Appraisal changes in the last year:</a:t>
            </a:r>
          </a:p>
        </p:txBody>
      </p:sp>
    </p:spTree>
    <p:extLst>
      <p:ext uri="{BB962C8B-B14F-4D97-AF65-F5344CB8AC3E}">
        <p14:creationId xmlns:p14="http://schemas.microsoft.com/office/powerpoint/2010/main" val="56559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4027af-35d9-4c88-8584-9b352b36e25d">
      <UserInfo>
        <DisplayName>Nicola Pollard</DisplayName>
        <AccountId>2842</AccountId>
        <AccountType/>
      </UserInfo>
      <UserInfo>
        <DisplayName>Shahin Alam</DisplayName>
        <AccountId>4938</AccountId>
        <AccountType/>
      </UserInfo>
      <UserInfo>
        <DisplayName>Lisa King</DisplayName>
        <AccountId>48</AccountId>
        <AccountType/>
      </UserInfo>
      <UserInfo>
        <DisplayName>Sade Cross</DisplayName>
        <AccountId>6199</AccountId>
        <AccountType/>
      </UserInfo>
      <UserInfo>
        <DisplayName>Roger Durack</DisplayName>
        <AccountId>2106</AccountId>
        <AccountType/>
      </UserInfo>
      <UserInfo>
        <DisplayName>Sarah Cooper</DisplayName>
        <AccountId>1135</AccountId>
        <AccountType/>
      </UserInfo>
    </SharedWithUsers>
    <Date xmlns="07274d46-fa5f-4f52-9124-efa73cb4855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2DBA744DCFAE4AAF0CAB891EEA3DF8" ma:contentTypeVersion="9" ma:contentTypeDescription="Create a new document." ma:contentTypeScope="" ma:versionID="11c380c0634e4f5ba305046e8d717ceb">
  <xsd:schema xmlns:xsd="http://www.w3.org/2001/XMLSchema" xmlns:xs="http://www.w3.org/2001/XMLSchema" xmlns:p="http://schemas.microsoft.com/office/2006/metadata/properties" xmlns:ns2="07274d46-fa5f-4f52-9124-efa73cb48559" xmlns:ns3="394027af-35d9-4c88-8584-9b352b36e25d" targetNamespace="http://schemas.microsoft.com/office/2006/metadata/properties" ma:root="true" ma:fieldsID="1536267a5ca243f1dac5f2602e9d7ca9" ns2:_="" ns3:_="">
    <xsd:import namespace="07274d46-fa5f-4f52-9124-efa73cb48559"/>
    <xsd:import namespace="394027af-35d9-4c88-8584-9b352b36e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Dat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74d46-fa5f-4f52-9124-efa73cb4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027af-35d9-4c88-8584-9b352b36e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FD49-C1C5-400A-B04D-90A236984D1F}">
  <ds:schemaRefs>
    <ds:schemaRef ds:uri="394027af-35d9-4c88-8584-9b352b36e25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7274d46-fa5f-4f52-9124-efa73cb4855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6B8B2-0598-4D48-B75C-1CE1C8F1E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74d46-fa5f-4f52-9124-efa73cb48559"/>
    <ds:schemaRef ds:uri="394027af-35d9-4c88-8584-9b352b36e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1259</Words>
  <Application>Microsoft Office PowerPoint</Application>
  <PresentationFormat>On-screen Show (4:3)</PresentationFormat>
  <Paragraphs>253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Office Theme</vt:lpstr>
      <vt:lpstr>Document</vt:lpstr>
      <vt:lpstr>Appraisal and Performance  Dr Jonty West  Clinical Appraisal Lead NHS England &amp; NHS Improvement South East (Kent Surrey &amp; Sussex)</vt:lpstr>
      <vt:lpstr>PowerPoint Presentation</vt:lpstr>
      <vt:lpstr>Appraisal</vt:lpstr>
      <vt:lpstr>Revalidation  Forecast 2018-2023</vt:lpstr>
      <vt:lpstr>What is Revalidation?</vt:lpstr>
      <vt:lpstr>Performance</vt:lpstr>
      <vt:lpstr>Performance</vt:lpstr>
      <vt:lpstr>Common Performance Themes</vt:lpstr>
      <vt:lpstr>Appraisal changes in the last year:</vt:lpstr>
      <vt:lpstr>But what does it all mean?</vt:lpstr>
      <vt:lpstr>The Soft Reboot</vt:lpstr>
      <vt:lpstr>We want appraisal to achieve:</vt:lpstr>
      <vt:lpstr>We hope we can move from:</vt:lpstr>
      <vt:lpstr>What you need to do:</vt:lpstr>
      <vt:lpstr>GMC Guidance – Scope of Work</vt:lpstr>
      <vt:lpstr>ROAN 21 Reviewing all roles:</vt:lpstr>
      <vt:lpstr>Low Volume of Clinical Work</vt:lpstr>
      <vt:lpstr>CPD</vt:lpstr>
      <vt:lpstr>Reflection</vt:lpstr>
      <vt:lpstr>Quality Improvement Activities</vt:lpstr>
      <vt:lpstr>Annual QIA</vt:lpstr>
      <vt:lpstr>GMC Guidance – Significant Events</vt:lpstr>
      <vt:lpstr>GMC Guidance MSF &amp; PSQ</vt:lpstr>
      <vt:lpstr>GMC Guidance – Complaints</vt:lpstr>
      <vt:lpstr>Compliments</vt:lpstr>
      <vt:lpstr>Annual statement of Health</vt:lpstr>
      <vt:lpstr>Annual statement of Probity </vt:lpstr>
      <vt:lpstr>Outstanding items for revalidation…</vt:lpstr>
      <vt:lpstr>PowerPoint Presentation</vt:lpstr>
      <vt:lpstr>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Sanderson</dc:creator>
  <cp:lastModifiedBy>Kelly Brown</cp:lastModifiedBy>
  <cp:revision>80</cp:revision>
  <cp:lastPrinted>2019-05-02T09:22:32Z</cp:lastPrinted>
  <dcterms:created xsi:type="dcterms:W3CDTF">2017-05-03T08:06:17Z</dcterms:created>
  <dcterms:modified xsi:type="dcterms:W3CDTF">2019-05-02T09:23:06Z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0x010100AB2DBA744DCFAE4AAF0CAB891EEA3DF8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</Properties>
</file>