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713" r:id="rId2"/>
    <p:sldMasterId id="2147483731" r:id="rId3"/>
    <p:sldMasterId id="2147483744" r:id="rId4"/>
    <p:sldMasterId id="2147483746" r:id="rId5"/>
  </p:sldMasterIdLst>
  <p:notesMasterIdLst>
    <p:notesMasterId r:id="rId18"/>
  </p:notesMasterIdLst>
  <p:handoutMasterIdLst>
    <p:handoutMasterId r:id="rId19"/>
  </p:handoutMasterIdLst>
  <p:sldIdLst>
    <p:sldId id="475" r:id="rId6"/>
    <p:sldId id="609" r:id="rId7"/>
    <p:sldId id="603" r:id="rId8"/>
    <p:sldId id="536" r:id="rId9"/>
    <p:sldId id="610" r:id="rId10"/>
    <p:sldId id="608" r:id="rId11"/>
    <p:sldId id="606" r:id="rId12"/>
    <p:sldId id="588" r:id="rId13"/>
    <p:sldId id="605" r:id="rId14"/>
    <p:sldId id="607" r:id="rId15"/>
    <p:sldId id="604" r:id="rId16"/>
    <p:sldId id="602" r:id="rId17"/>
  </p:sldIdLst>
  <p:sldSz cx="9906000" cy="6858000" type="A4"/>
  <p:notesSz cx="6797675" cy="9926638"/>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FFFFFF"/>
    <a:srgbClr val="57BA9E"/>
    <a:srgbClr val="57BA00"/>
    <a:srgbClr val="C10071"/>
    <a:srgbClr val="C100FF"/>
    <a:srgbClr val="DDD9C3"/>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9" autoAdjust="0"/>
    <p:restoredTop sz="80745" autoAdjust="0"/>
  </p:normalViewPr>
  <p:slideViewPr>
    <p:cSldViewPr>
      <p:cViewPr varScale="1">
        <p:scale>
          <a:sx n="51" d="100"/>
          <a:sy n="51" d="100"/>
        </p:scale>
        <p:origin x="1483" y="3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088879-5793-FE4C-9A31-5C158EC6BE82}" type="doc">
      <dgm:prSet loTypeId="urn:microsoft.com/office/officeart/2005/8/layout/matrix1" loCatId="" qsTypeId="urn:microsoft.com/office/officeart/2005/8/quickstyle/simple3" qsCatId="simple" csTypeId="urn:microsoft.com/office/officeart/2005/8/colors/accent6_5" csCatId="accent6" phldr="1"/>
      <dgm:spPr/>
      <dgm:t>
        <a:bodyPr/>
        <a:lstStyle/>
        <a:p>
          <a:endParaRPr lang="en-US"/>
        </a:p>
      </dgm:t>
    </dgm:pt>
    <dgm:pt modelId="{F12302F6-3739-2B4D-BA35-92B87E3D3E39}">
      <dgm:prSet phldrT="[Text]" custT="1"/>
      <dgm:spPr/>
      <dgm:t>
        <a:bodyPr/>
        <a:lstStyle/>
        <a:p>
          <a:r>
            <a:rPr lang="en-US" sz="2400" dirty="0">
              <a:solidFill>
                <a:srgbClr val="008000"/>
              </a:solidFill>
              <a:latin typeface="Calibri"/>
              <a:cs typeface="Calibri"/>
            </a:rPr>
            <a:t>Primary Care Quality standards</a:t>
          </a:r>
        </a:p>
      </dgm:t>
    </dgm:pt>
    <dgm:pt modelId="{F5ABCC9E-C3C1-CE4E-AAC5-06430D77AC81}" type="parTrans" cxnId="{E12EBE05-1B2B-544F-B7A2-CD893C0CE4AF}">
      <dgm:prSet/>
      <dgm:spPr/>
      <dgm:t>
        <a:bodyPr/>
        <a:lstStyle/>
        <a:p>
          <a:endParaRPr lang="en-US" sz="1200">
            <a:latin typeface="Calibri"/>
            <a:cs typeface="Calibri"/>
          </a:endParaRPr>
        </a:p>
      </dgm:t>
    </dgm:pt>
    <dgm:pt modelId="{7BE43A2B-5967-D644-A34F-22B110B82D3D}" type="sibTrans" cxnId="{E12EBE05-1B2B-544F-B7A2-CD893C0CE4AF}">
      <dgm:prSet/>
      <dgm:spPr/>
      <dgm:t>
        <a:bodyPr/>
        <a:lstStyle/>
        <a:p>
          <a:endParaRPr lang="en-US" sz="1200">
            <a:latin typeface="Calibri"/>
            <a:cs typeface="Calibri"/>
          </a:endParaRPr>
        </a:p>
      </dgm:t>
    </dgm:pt>
    <dgm:pt modelId="{72882220-9A4B-B34E-AB29-E1D0F381340C}">
      <dgm:prSet phldrT="[Text]" custT="1"/>
      <dgm:spPr>
        <a:solidFill>
          <a:schemeClr val="accent1">
            <a:lumMod val="75000"/>
            <a:alpha val="11000"/>
          </a:schemeClr>
        </a:solidFill>
        <a:ln>
          <a:solidFill>
            <a:schemeClr val="bg1">
              <a:lumMod val="50000"/>
            </a:schemeClr>
          </a:solidFill>
        </a:ln>
      </dgm:spPr>
      <dgm:t>
        <a:bodyPr/>
        <a:lstStyle/>
        <a:p>
          <a:r>
            <a:rPr lang="en-US" sz="1800" dirty="0">
              <a:latin typeface="Calibri"/>
              <a:cs typeface="Calibri"/>
            </a:rPr>
            <a:t> </a:t>
          </a:r>
          <a:r>
            <a:rPr lang="en-US" sz="1800" dirty="0">
              <a:solidFill>
                <a:srgbClr val="008000"/>
              </a:solidFill>
              <a:latin typeface="Calibri"/>
              <a:cs typeface="Calibri"/>
            </a:rPr>
            <a:t>  1. Service Development</a:t>
          </a:r>
        </a:p>
        <a:p>
          <a:endParaRPr lang="en-US" sz="500" dirty="0">
            <a:latin typeface="Calibri"/>
            <a:cs typeface="Calibri"/>
          </a:endParaRPr>
        </a:p>
        <a:p>
          <a:endParaRPr lang="en-US" sz="500" dirty="0">
            <a:latin typeface="Calibri"/>
            <a:cs typeface="Calibri"/>
          </a:endParaRPr>
        </a:p>
        <a:p>
          <a:endParaRPr lang="en-US" sz="500" dirty="0">
            <a:latin typeface="Calibri"/>
            <a:cs typeface="Calibri"/>
          </a:endParaRPr>
        </a:p>
      </dgm:t>
    </dgm:pt>
    <dgm:pt modelId="{CB5DD649-1A70-224A-9221-A7C63E3067B3}" type="parTrans" cxnId="{F34B6A75-288B-8142-8E36-56E8831C8D46}">
      <dgm:prSet/>
      <dgm:spPr/>
      <dgm:t>
        <a:bodyPr/>
        <a:lstStyle/>
        <a:p>
          <a:endParaRPr lang="en-US" sz="1200">
            <a:latin typeface="Calibri"/>
            <a:cs typeface="Calibri"/>
          </a:endParaRPr>
        </a:p>
      </dgm:t>
    </dgm:pt>
    <dgm:pt modelId="{3D6AD098-C8BE-364C-AFFD-FBAEC25F4332}" type="sibTrans" cxnId="{F34B6A75-288B-8142-8E36-56E8831C8D46}">
      <dgm:prSet/>
      <dgm:spPr/>
      <dgm:t>
        <a:bodyPr/>
        <a:lstStyle/>
        <a:p>
          <a:endParaRPr lang="en-US" sz="1200">
            <a:latin typeface="Calibri"/>
            <a:cs typeface="Calibri"/>
          </a:endParaRPr>
        </a:p>
      </dgm:t>
    </dgm:pt>
    <dgm:pt modelId="{F36E98BE-C728-7E40-8786-924E919F34C1}">
      <dgm:prSet phldrT="[Text]" custT="1"/>
      <dgm:spPr>
        <a:solidFill>
          <a:schemeClr val="accent1">
            <a:lumMod val="75000"/>
            <a:alpha val="11000"/>
          </a:schemeClr>
        </a:solidFill>
        <a:ln>
          <a:solidFill>
            <a:schemeClr val="bg1">
              <a:lumMod val="50000"/>
            </a:schemeClr>
          </a:solidFill>
        </a:ln>
      </dgm:spPr>
      <dgm:t>
        <a:bodyPr/>
        <a:lstStyle/>
        <a:p>
          <a:r>
            <a:rPr lang="en-US" sz="1800" dirty="0">
              <a:solidFill>
                <a:srgbClr val="008000"/>
              </a:solidFill>
              <a:latin typeface="Calibri"/>
              <a:cs typeface="Calibri"/>
            </a:rPr>
            <a:t>2. Supplier Development</a:t>
          </a:r>
        </a:p>
        <a:p>
          <a:endParaRPr lang="en-US" sz="500" dirty="0">
            <a:latin typeface="Calibri"/>
            <a:cs typeface="Calibri"/>
          </a:endParaRPr>
        </a:p>
        <a:p>
          <a:endParaRPr lang="en-US" sz="500" dirty="0">
            <a:latin typeface="Calibri"/>
            <a:cs typeface="Calibri"/>
          </a:endParaRPr>
        </a:p>
        <a:p>
          <a:endParaRPr lang="en-US" sz="500" dirty="0">
            <a:latin typeface="Calibri"/>
            <a:cs typeface="Calibri"/>
          </a:endParaRPr>
        </a:p>
      </dgm:t>
    </dgm:pt>
    <dgm:pt modelId="{E16EFB45-C67C-2B4B-9B14-CD64B65C4622}" type="parTrans" cxnId="{945E2E2F-C95A-9C43-8A90-5DC5E03B1DAA}">
      <dgm:prSet/>
      <dgm:spPr/>
      <dgm:t>
        <a:bodyPr/>
        <a:lstStyle/>
        <a:p>
          <a:endParaRPr lang="en-US" sz="1200">
            <a:latin typeface="Calibri"/>
            <a:cs typeface="Calibri"/>
          </a:endParaRPr>
        </a:p>
      </dgm:t>
    </dgm:pt>
    <dgm:pt modelId="{5E65D157-70E3-E94D-855A-2EF466454A0D}" type="sibTrans" cxnId="{945E2E2F-C95A-9C43-8A90-5DC5E03B1DAA}">
      <dgm:prSet/>
      <dgm:spPr/>
      <dgm:t>
        <a:bodyPr/>
        <a:lstStyle/>
        <a:p>
          <a:endParaRPr lang="en-US" sz="1200">
            <a:latin typeface="Calibri"/>
            <a:cs typeface="Calibri"/>
          </a:endParaRPr>
        </a:p>
      </dgm:t>
    </dgm:pt>
    <dgm:pt modelId="{70C3055B-3BBA-C244-AD45-28F2F4020E7E}">
      <dgm:prSet phldrT="[Text]" custT="1"/>
      <dgm:spPr>
        <a:solidFill>
          <a:schemeClr val="accent1">
            <a:lumMod val="75000"/>
            <a:alpha val="11000"/>
          </a:schemeClr>
        </a:solidFill>
        <a:ln>
          <a:solidFill>
            <a:schemeClr val="bg1">
              <a:lumMod val="50000"/>
            </a:schemeClr>
          </a:solidFill>
        </a:ln>
      </dgm:spPr>
      <dgm:t>
        <a:bodyPr/>
        <a:lstStyle/>
        <a:p>
          <a:r>
            <a:rPr lang="en-US" sz="1800" dirty="0">
              <a:solidFill>
                <a:srgbClr val="008000"/>
              </a:solidFill>
              <a:latin typeface="Calibri"/>
              <a:cs typeface="Calibri"/>
            </a:rPr>
            <a:t>4. Performance Management</a:t>
          </a:r>
        </a:p>
        <a:p>
          <a:endParaRPr lang="en-US" sz="500" dirty="0">
            <a:latin typeface="Calibri"/>
            <a:cs typeface="Calibri"/>
          </a:endParaRPr>
        </a:p>
        <a:p>
          <a:endParaRPr lang="en-US" sz="500" dirty="0">
            <a:latin typeface="Calibri"/>
            <a:cs typeface="Calibri"/>
          </a:endParaRPr>
        </a:p>
      </dgm:t>
    </dgm:pt>
    <dgm:pt modelId="{ACF2036D-BBC5-D840-B327-208B7DDA9FD6}" type="parTrans" cxnId="{CB0D4F56-053C-CC46-833D-F415DF420D54}">
      <dgm:prSet/>
      <dgm:spPr/>
      <dgm:t>
        <a:bodyPr/>
        <a:lstStyle/>
        <a:p>
          <a:endParaRPr lang="en-US" sz="1200">
            <a:latin typeface="Calibri"/>
            <a:cs typeface="Calibri"/>
          </a:endParaRPr>
        </a:p>
      </dgm:t>
    </dgm:pt>
    <dgm:pt modelId="{436B7271-2B10-5940-95BE-D95810449F7C}" type="sibTrans" cxnId="{CB0D4F56-053C-CC46-833D-F415DF420D54}">
      <dgm:prSet/>
      <dgm:spPr/>
      <dgm:t>
        <a:bodyPr/>
        <a:lstStyle/>
        <a:p>
          <a:endParaRPr lang="en-US" sz="1200">
            <a:latin typeface="Calibri"/>
            <a:cs typeface="Calibri"/>
          </a:endParaRPr>
        </a:p>
      </dgm:t>
    </dgm:pt>
    <dgm:pt modelId="{FF7DC414-92EA-384B-9ABE-DC51A7A3FC38}">
      <dgm:prSet phldrT="[Text]" custT="1"/>
      <dgm:spPr>
        <a:solidFill>
          <a:schemeClr val="accent1">
            <a:lumMod val="75000"/>
            <a:alpha val="11000"/>
          </a:schemeClr>
        </a:solidFill>
        <a:ln>
          <a:solidFill>
            <a:schemeClr val="bg1">
              <a:lumMod val="50000"/>
            </a:schemeClr>
          </a:solidFill>
        </a:ln>
      </dgm:spPr>
      <dgm:t>
        <a:bodyPr/>
        <a:lstStyle/>
        <a:p>
          <a:r>
            <a:rPr lang="en-US" sz="1800" dirty="0">
              <a:solidFill>
                <a:srgbClr val="008000"/>
              </a:solidFill>
              <a:latin typeface="Calibri"/>
              <a:cs typeface="Calibri"/>
            </a:rPr>
            <a:t>3. Contracting</a:t>
          </a:r>
          <a:endParaRPr lang="en-US" sz="500" dirty="0">
            <a:latin typeface="Calibri"/>
            <a:cs typeface="Calibri"/>
          </a:endParaRPr>
        </a:p>
        <a:p>
          <a:endParaRPr lang="en-US" sz="500" dirty="0">
            <a:latin typeface="Calibri"/>
            <a:cs typeface="Calibri"/>
          </a:endParaRPr>
        </a:p>
      </dgm:t>
    </dgm:pt>
    <dgm:pt modelId="{1DD50E9B-B8A7-EB4A-887C-A4019B5D4239}" type="parTrans" cxnId="{F3EB921F-4C72-7844-B6FF-FC03A65B74F2}">
      <dgm:prSet/>
      <dgm:spPr/>
      <dgm:t>
        <a:bodyPr/>
        <a:lstStyle/>
        <a:p>
          <a:endParaRPr lang="en-US" sz="1200">
            <a:latin typeface="Calibri"/>
            <a:cs typeface="Calibri"/>
          </a:endParaRPr>
        </a:p>
      </dgm:t>
    </dgm:pt>
    <dgm:pt modelId="{3F9F2516-580A-964D-BB45-213BDD7864E7}" type="sibTrans" cxnId="{F3EB921F-4C72-7844-B6FF-FC03A65B74F2}">
      <dgm:prSet/>
      <dgm:spPr/>
      <dgm:t>
        <a:bodyPr/>
        <a:lstStyle/>
        <a:p>
          <a:endParaRPr lang="en-US" sz="1200">
            <a:latin typeface="Calibri"/>
            <a:cs typeface="Calibri"/>
          </a:endParaRPr>
        </a:p>
      </dgm:t>
    </dgm:pt>
    <dgm:pt modelId="{433729D0-A69B-474E-BA38-D04A46DAA347}">
      <dgm:prSet phldrT="[Text]" custT="1"/>
      <dgm:spPr>
        <a:solidFill>
          <a:schemeClr val="accent1">
            <a:lumMod val="75000"/>
            <a:alpha val="11000"/>
          </a:schemeClr>
        </a:solidFill>
        <a:ln>
          <a:solidFill>
            <a:schemeClr val="bg1">
              <a:lumMod val="50000"/>
            </a:schemeClr>
          </a:solidFill>
        </a:ln>
      </dgm:spPr>
      <dgm:t>
        <a:bodyPr/>
        <a:lstStyle/>
        <a:p>
          <a:pPr marL="365125" indent="-188913"/>
          <a:r>
            <a:rPr lang="en-US" sz="1200" dirty="0">
              <a:latin typeface="Calibri"/>
              <a:cs typeface="Calibri"/>
            </a:rPr>
            <a:t>Proactive GP service</a:t>
          </a:r>
        </a:p>
      </dgm:t>
    </dgm:pt>
    <dgm:pt modelId="{88C0036B-C904-C54F-9B3B-8C4ED0E91E39}" type="parTrans" cxnId="{F358B4D8-2527-DE42-B9BA-280B12889EBC}">
      <dgm:prSet/>
      <dgm:spPr/>
      <dgm:t>
        <a:bodyPr/>
        <a:lstStyle/>
        <a:p>
          <a:endParaRPr lang="en-US" sz="1200">
            <a:latin typeface="Calibri"/>
            <a:cs typeface="Calibri"/>
          </a:endParaRPr>
        </a:p>
      </dgm:t>
    </dgm:pt>
    <dgm:pt modelId="{46B44DA5-A61B-724F-BE73-0CF6AD1D538B}" type="sibTrans" cxnId="{F358B4D8-2527-DE42-B9BA-280B12889EBC}">
      <dgm:prSet/>
      <dgm:spPr/>
      <dgm:t>
        <a:bodyPr/>
        <a:lstStyle/>
        <a:p>
          <a:endParaRPr lang="en-US" sz="1200">
            <a:latin typeface="Calibri"/>
            <a:cs typeface="Calibri"/>
          </a:endParaRPr>
        </a:p>
      </dgm:t>
    </dgm:pt>
    <dgm:pt modelId="{3D25B7E0-72DA-C144-B4D3-37B5A2E95C71}">
      <dgm:prSet custT="1"/>
      <dgm:spPr>
        <a:solidFill>
          <a:schemeClr val="accent1">
            <a:lumMod val="75000"/>
            <a:alpha val="11000"/>
          </a:schemeClr>
        </a:solidFill>
        <a:ln>
          <a:solidFill>
            <a:schemeClr val="bg1">
              <a:lumMod val="50000"/>
            </a:schemeClr>
          </a:solidFill>
        </a:ln>
      </dgm:spPr>
      <dgm:t>
        <a:bodyPr/>
        <a:lstStyle/>
        <a:p>
          <a:pPr marL="269875" indent="-176213"/>
          <a:r>
            <a:rPr lang="en-US" sz="1200" dirty="0">
              <a:latin typeface="Calibri"/>
              <a:cs typeface="Calibri"/>
            </a:rPr>
            <a:t>New contract mechanisms</a:t>
          </a:r>
        </a:p>
      </dgm:t>
    </dgm:pt>
    <dgm:pt modelId="{2130734E-1491-4B4E-B0DB-1EF80796BF87}" type="parTrans" cxnId="{314FEED6-66A3-B84D-8028-656BB2E704C1}">
      <dgm:prSet/>
      <dgm:spPr/>
      <dgm:t>
        <a:bodyPr/>
        <a:lstStyle/>
        <a:p>
          <a:endParaRPr lang="en-US" sz="1200">
            <a:latin typeface="Calibri"/>
            <a:cs typeface="Calibri"/>
          </a:endParaRPr>
        </a:p>
      </dgm:t>
    </dgm:pt>
    <dgm:pt modelId="{28D1279E-D5BC-E642-838F-665DAD710810}" type="sibTrans" cxnId="{314FEED6-66A3-B84D-8028-656BB2E704C1}">
      <dgm:prSet/>
      <dgm:spPr/>
      <dgm:t>
        <a:bodyPr/>
        <a:lstStyle/>
        <a:p>
          <a:endParaRPr lang="en-US" sz="1200">
            <a:latin typeface="Calibri"/>
            <a:cs typeface="Calibri"/>
          </a:endParaRPr>
        </a:p>
      </dgm:t>
    </dgm:pt>
    <dgm:pt modelId="{2CA57476-EC54-C440-9F51-38152623494F}">
      <dgm:prSet phldrT="[Text]" custT="1"/>
      <dgm:spPr>
        <a:solidFill>
          <a:schemeClr val="accent1">
            <a:lumMod val="75000"/>
            <a:alpha val="11000"/>
          </a:schemeClr>
        </a:solidFill>
        <a:ln>
          <a:solidFill>
            <a:schemeClr val="bg1">
              <a:lumMod val="50000"/>
            </a:schemeClr>
          </a:solidFill>
        </a:ln>
      </dgm:spPr>
      <dgm:t>
        <a:bodyPr/>
        <a:lstStyle/>
        <a:p>
          <a:pPr marL="365125" indent="-188913"/>
          <a:r>
            <a:rPr lang="en-US" sz="1200" dirty="0">
              <a:latin typeface="Calibri"/>
              <a:cs typeface="Calibri"/>
            </a:rPr>
            <a:t>Performance management and monitoring of outcomes</a:t>
          </a:r>
        </a:p>
      </dgm:t>
    </dgm:pt>
    <dgm:pt modelId="{3F080743-3061-B74F-ADB1-B2F1E7549287}" type="parTrans" cxnId="{88B7700A-6178-2847-B1FD-9EBA77F2E3F8}">
      <dgm:prSet/>
      <dgm:spPr/>
      <dgm:t>
        <a:bodyPr/>
        <a:lstStyle/>
        <a:p>
          <a:endParaRPr lang="en-US" sz="1200">
            <a:latin typeface="Calibri"/>
            <a:cs typeface="Calibri"/>
          </a:endParaRPr>
        </a:p>
      </dgm:t>
    </dgm:pt>
    <dgm:pt modelId="{DE6EEC51-21FF-2043-91E2-13BAE8FF4646}" type="sibTrans" cxnId="{88B7700A-6178-2847-B1FD-9EBA77F2E3F8}">
      <dgm:prSet/>
      <dgm:spPr/>
      <dgm:t>
        <a:bodyPr/>
        <a:lstStyle/>
        <a:p>
          <a:endParaRPr lang="en-US" sz="1200">
            <a:latin typeface="Calibri"/>
            <a:cs typeface="Calibri"/>
          </a:endParaRPr>
        </a:p>
      </dgm:t>
    </dgm:pt>
    <dgm:pt modelId="{0D251A3A-1585-A745-8C45-46F77210780D}">
      <dgm:prSet phldrT="[Text]" custT="1"/>
      <dgm:spPr>
        <a:solidFill>
          <a:schemeClr val="accent1">
            <a:lumMod val="75000"/>
            <a:alpha val="11000"/>
          </a:schemeClr>
        </a:solidFill>
        <a:ln>
          <a:solidFill>
            <a:schemeClr val="bg1">
              <a:lumMod val="50000"/>
            </a:schemeClr>
          </a:solidFill>
        </a:ln>
      </dgm:spPr>
      <dgm:t>
        <a:bodyPr/>
        <a:lstStyle/>
        <a:p>
          <a:pPr marL="365125" indent="-188913"/>
          <a:r>
            <a:rPr lang="en-US" sz="1200" dirty="0">
              <a:latin typeface="Calibri"/>
              <a:cs typeface="Calibri"/>
            </a:rPr>
            <a:t>Voluntary</a:t>
          </a:r>
        </a:p>
      </dgm:t>
    </dgm:pt>
    <dgm:pt modelId="{45400D03-C28C-1B4E-B6B5-84339CB73B40}" type="parTrans" cxnId="{387C742F-829C-FA49-8ADF-CBC12DCC9175}">
      <dgm:prSet/>
      <dgm:spPr/>
      <dgm:t>
        <a:bodyPr/>
        <a:lstStyle/>
        <a:p>
          <a:endParaRPr lang="en-US" sz="1200">
            <a:latin typeface="Calibri"/>
            <a:cs typeface="Calibri"/>
          </a:endParaRPr>
        </a:p>
      </dgm:t>
    </dgm:pt>
    <dgm:pt modelId="{9107035E-E61B-8542-81C4-5324ACDF41EB}" type="sibTrans" cxnId="{387C742F-829C-FA49-8ADF-CBC12DCC9175}">
      <dgm:prSet/>
      <dgm:spPr/>
      <dgm:t>
        <a:bodyPr/>
        <a:lstStyle/>
        <a:p>
          <a:endParaRPr lang="en-US" sz="1200">
            <a:latin typeface="Calibri"/>
            <a:cs typeface="Calibri"/>
          </a:endParaRPr>
        </a:p>
      </dgm:t>
    </dgm:pt>
    <dgm:pt modelId="{829F8583-EE58-A54D-9184-E5226B56EB6B}">
      <dgm:prSet custT="1"/>
      <dgm:spPr>
        <a:solidFill>
          <a:schemeClr val="accent1">
            <a:lumMod val="75000"/>
            <a:alpha val="11000"/>
          </a:schemeClr>
        </a:solidFill>
        <a:ln>
          <a:solidFill>
            <a:schemeClr val="bg1">
              <a:lumMod val="50000"/>
            </a:schemeClr>
          </a:solidFill>
        </a:ln>
      </dgm:spPr>
      <dgm:t>
        <a:bodyPr/>
        <a:lstStyle/>
        <a:p>
          <a:pPr marL="269875" indent="-176213"/>
          <a:r>
            <a:rPr lang="en-US" sz="1200" dirty="0">
              <a:latin typeface="Calibri"/>
              <a:cs typeface="Calibri"/>
            </a:rPr>
            <a:t>Clear, explicit, measurable outcomes for defined cohorts of patients</a:t>
          </a:r>
        </a:p>
      </dgm:t>
    </dgm:pt>
    <dgm:pt modelId="{2FDCB11A-2680-1E4E-AC3B-DFD315361907}" type="parTrans" cxnId="{F7F83E38-0626-AE47-8811-7B0F78278DA4}">
      <dgm:prSet/>
      <dgm:spPr/>
      <dgm:t>
        <a:bodyPr/>
        <a:lstStyle/>
        <a:p>
          <a:endParaRPr lang="en-US" sz="1200">
            <a:latin typeface="Calibri"/>
            <a:cs typeface="Calibri"/>
          </a:endParaRPr>
        </a:p>
      </dgm:t>
    </dgm:pt>
    <dgm:pt modelId="{3C1D4A6B-F11C-2F44-8B0B-95B812DE712B}" type="sibTrans" cxnId="{F7F83E38-0626-AE47-8811-7B0F78278DA4}">
      <dgm:prSet/>
      <dgm:spPr/>
      <dgm:t>
        <a:bodyPr/>
        <a:lstStyle/>
        <a:p>
          <a:endParaRPr lang="en-US" sz="1200">
            <a:latin typeface="Calibri"/>
            <a:cs typeface="Calibri"/>
          </a:endParaRPr>
        </a:p>
      </dgm:t>
    </dgm:pt>
    <dgm:pt modelId="{79EDCAD3-0FF4-8A48-B62D-C07B4E3C7A9B}">
      <dgm:prSet phldrT="[Text]" custT="1"/>
      <dgm:spPr>
        <a:solidFill>
          <a:schemeClr val="accent1">
            <a:lumMod val="75000"/>
            <a:alpha val="11000"/>
          </a:schemeClr>
        </a:solidFill>
        <a:ln>
          <a:solidFill>
            <a:schemeClr val="bg1">
              <a:lumMod val="50000"/>
            </a:schemeClr>
          </a:solidFill>
        </a:ln>
      </dgm:spPr>
      <dgm:t>
        <a:bodyPr/>
        <a:lstStyle/>
        <a:p>
          <a:pPr marL="446088" indent="-176213"/>
          <a:r>
            <a:rPr lang="en-US" sz="1200" dirty="0">
              <a:latin typeface="Calibri"/>
              <a:cs typeface="Calibri"/>
            </a:rPr>
            <a:t>Move towards standard tariff</a:t>
          </a:r>
        </a:p>
      </dgm:t>
    </dgm:pt>
    <dgm:pt modelId="{03AB5D73-FD7A-EC48-9703-C95822207353}" type="parTrans" cxnId="{51A63B0B-3250-FB49-9F7A-811AF9A1B876}">
      <dgm:prSet/>
      <dgm:spPr/>
      <dgm:t>
        <a:bodyPr/>
        <a:lstStyle/>
        <a:p>
          <a:endParaRPr lang="en-US"/>
        </a:p>
      </dgm:t>
    </dgm:pt>
    <dgm:pt modelId="{7CEF03DD-3F2F-414D-ABFF-90A1FD253B2C}" type="sibTrans" cxnId="{51A63B0B-3250-FB49-9F7A-811AF9A1B876}">
      <dgm:prSet/>
      <dgm:spPr/>
      <dgm:t>
        <a:bodyPr/>
        <a:lstStyle/>
        <a:p>
          <a:endParaRPr lang="en-US"/>
        </a:p>
      </dgm:t>
    </dgm:pt>
    <dgm:pt modelId="{1D35988B-A21F-BD4E-ACF2-D4AC05072751}">
      <dgm:prSet phldrT="[Text]" custT="1"/>
      <dgm:spPr>
        <a:solidFill>
          <a:schemeClr val="accent1">
            <a:lumMod val="75000"/>
            <a:alpha val="11000"/>
          </a:schemeClr>
        </a:solidFill>
        <a:ln>
          <a:solidFill>
            <a:schemeClr val="bg1">
              <a:lumMod val="50000"/>
            </a:schemeClr>
          </a:solidFill>
        </a:ln>
      </dgm:spPr>
      <dgm:t>
        <a:bodyPr/>
        <a:lstStyle/>
        <a:p>
          <a:pPr marL="446088" indent="-176213"/>
          <a:r>
            <a:rPr lang="en-US" sz="1200" dirty="0">
              <a:latin typeface="Calibri"/>
              <a:cs typeface="Calibri"/>
            </a:rPr>
            <a:t>Move to all or nothing approach</a:t>
          </a:r>
        </a:p>
      </dgm:t>
    </dgm:pt>
    <dgm:pt modelId="{2AD662F8-1012-924B-95B1-40A8D7602716}" type="parTrans" cxnId="{6B72F839-56DD-A443-B935-19055DFBC1E5}">
      <dgm:prSet/>
      <dgm:spPr/>
      <dgm:t>
        <a:bodyPr/>
        <a:lstStyle/>
        <a:p>
          <a:endParaRPr lang="en-US"/>
        </a:p>
      </dgm:t>
    </dgm:pt>
    <dgm:pt modelId="{92FA392A-5FDD-A247-BBCE-C12AC9B1292C}" type="sibTrans" cxnId="{6B72F839-56DD-A443-B935-19055DFBC1E5}">
      <dgm:prSet/>
      <dgm:spPr/>
      <dgm:t>
        <a:bodyPr/>
        <a:lstStyle/>
        <a:p>
          <a:endParaRPr lang="en-US"/>
        </a:p>
      </dgm:t>
    </dgm:pt>
    <dgm:pt modelId="{312FD857-EE5D-3B4A-BEFC-04F19E738A4D}">
      <dgm:prSet phldrT="[Text]" custT="1"/>
      <dgm:spPr>
        <a:solidFill>
          <a:schemeClr val="accent1">
            <a:lumMod val="75000"/>
            <a:alpha val="11000"/>
          </a:schemeClr>
        </a:solidFill>
        <a:ln>
          <a:solidFill>
            <a:schemeClr val="bg1">
              <a:lumMod val="50000"/>
            </a:schemeClr>
          </a:solidFill>
        </a:ln>
      </dgm:spPr>
      <dgm:t>
        <a:bodyPr/>
        <a:lstStyle/>
        <a:p>
          <a:pPr marL="446088" indent="-176213"/>
          <a:r>
            <a:rPr lang="en-US" sz="1200" dirty="0">
              <a:latin typeface="Calibri"/>
              <a:cs typeface="Calibri"/>
            </a:rPr>
            <a:t>Common Outcome for Patients</a:t>
          </a:r>
        </a:p>
      </dgm:t>
    </dgm:pt>
    <dgm:pt modelId="{95810A6C-2B23-D241-AE28-054AD7C26D3D}" type="parTrans" cxnId="{527A0DF8-2675-5B43-BC63-41BF354A50BA}">
      <dgm:prSet/>
      <dgm:spPr/>
      <dgm:t>
        <a:bodyPr/>
        <a:lstStyle/>
        <a:p>
          <a:endParaRPr lang="en-US"/>
        </a:p>
      </dgm:t>
    </dgm:pt>
    <dgm:pt modelId="{2E5D47D3-E52D-A840-98D6-6E6DAA577CAD}" type="sibTrans" cxnId="{527A0DF8-2675-5B43-BC63-41BF354A50BA}">
      <dgm:prSet/>
      <dgm:spPr/>
      <dgm:t>
        <a:bodyPr/>
        <a:lstStyle/>
        <a:p>
          <a:endParaRPr lang="en-US"/>
        </a:p>
      </dgm:t>
    </dgm:pt>
    <dgm:pt modelId="{62F3AECC-2A86-46D8-ADFC-541BB037818F}">
      <dgm:prSet phldrT="[Text]" custT="1"/>
      <dgm:spPr>
        <a:solidFill>
          <a:schemeClr val="accent1">
            <a:lumMod val="75000"/>
            <a:alpha val="11000"/>
          </a:schemeClr>
        </a:solidFill>
        <a:ln>
          <a:solidFill>
            <a:schemeClr val="bg1">
              <a:lumMod val="50000"/>
            </a:schemeClr>
          </a:solidFill>
        </a:ln>
      </dgm:spPr>
      <dgm:t>
        <a:bodyPr/>
        <a:lstStyle/>
        <a:p>
          <a:pPr marL="365125" indent="-188913"/>
          <a:r>
            <a:rPr lang="en-US" sz="1200" dirty="0">
              <a:latin typeface="Calibri"/>
              <a:cs typeface="Calibri"/>
            </a:rPr>
            <a:t>Opportunity for practices to work in a more integrated way</a:t>
          </a:r>
        </a:p>
      </dgm:t>
    </dgm:pt>
    <dgm:pt modelId="{70011EF5-1F28-43AC-9FD1-4818D49E5EF2}" type="parTrans" cxnId="{436A200A-F371-4E8C-905F-512031D9DF0C}">
      <dgm:prSet/>
      <dgm:spPr/>
      <dgm:t>
        <a:bodyPr/>
        <a:lstStyle/>
        <a:p>
          <a:endParaRPr lang="en-GB"/>
        </a:p>
      </dgm:t>
    </dgm:pt>
    <dgm:pt modelId="{13E588CA-2D70-42B0-9B47-2A6C7D4D7526}" type="sibTrans" cxnId="{436A200A-F371-4E8C-905F-512031D9DF0C}">
      <dgm:prSet/>
      <dgm:spPr/>
      <dgm:t>
        <a:bodyPr/>
        <a:lstStyle/>
        <a:p>
          <a:endParaRPr lang="en-GB"/>
        </a:p>
      </dgm:t>
    </dgm:pt>
    <dgm:pt modelId="{876D01D4-8C54-4725-8EA0-AD50630785AF}">
      <dgm:prSet custT="1"/>
      <dgm:spPr>
        <a:solidFill>
          <a:schemeClr val="accent1">
            <a:lumMod val="75000"/>
            <a:alpha val="11000"/>
          </a:schemeClr>
        </a:solidFill>
        <a:ln>
          <a:solidFill>
            <a:schemeClr val="bg1">
              <a:lumMod val="50000"/>
            </a:schemeClr>
          </a:solidFill>
        </a:ln>
      </dgm:spPr>
      <dgm:t>
        <a:bodyPr/>
        <a:lstStyle/>
        <a:p>
          <a:pPr marL="269875" indent="-176213"/>
          <a:r>
            <a:rPr lang="en-US" sz="1200" dirty="0">
              <a:latin typeface="Calibri"/>
              <a:cs typeface="Calibri"/>
            </a:rPr>
            <a:t>Common service specification</a:t>
          </a:r>
        </a:p>
      </dgm:t>
    </dgm:pt>
    <dgm:pt modelId="{DE9DD8DE-DB35-4C55-86D1-4969B91C85B8}" type="parTrans" cxnId="{6CE49220-7B6D-4B9C-82EE-CC2856AEDACE}">
      <dgm:prSet/>
      <dgm:spPr/>
      <dgm:t>
        <a:bodyPr/>
        <a:lstStyle/>
        <a:p>
          <a:endParaRPr lang="en-GB"/>
        </a:p>
      </dgm:t>
    </dgm:pt>
    <dgm:pt modelId="{7A22EF0D-696F-422B-89AD-DF2A43DFCA3A}" type="sibTrans" cxnId="{6CE49220-7B6D-4B9C-82EE-CC2856AEDACE}">
      <dgm:prSet/>
      <dgm:spPr/>
      <dgm:t>
        <a:bodyPr/>
        <a:lstStyle/>
        <a:p>
          <a:endParaRPr lang="en-GB"/>
        </a:p>
      </dgm:t>
    </dgm:pt>
    <dgm:pt modelId="{4DB51AA9-DCA3-F44D-B732-0AB08439491E}" type="pres">
      <dgm:prSet presAssocID="{BA088879-5793-FE4C-9A31-5C158EC6BE82}" presName="diagram" presStyleCnt="0">
        <dgm:presLayoutVars>
          <dgm:chMax val="1"/>
          <dgm:dir/>
          <dgm:animLvl val="ctr"/>
          <dgm:resizeHandles val="exact"/>
        </dgm:presLayoutVars>
      </dgm:prSet>
      <dgm:spPr/>
    </dgm:pt>
    <dgm:pt modelId="{99E5AD8A-C71D-7449-B090-414CD0413465}" type="pres">
      <dgm:prSet presAssocID="{BA088879-5793-FE4C-9A31-5C158EC6BE82}" presName="matrix" presStyleCnt="0"/>
      <dgm:spPr/>
    </dgm:pt>
    <dgm:pt modelId="{AF09A5E1-9173-0641-B65A-7D6B7DAE24BA}" type="pres">
      <dgm:prSet presAssocID="{BA088879-5793-FE4C-9A31-5C158EC6BE82}" presName="tile1" presStyleLbl="node1" presStyleIdx="0" presStyleCnt="4" custScaleX="92612" custScaleY="90332" custLinFactNeighborX="-676" custLinFactNeighborY="557"/>
      <dgm:spPr/>
    </dgm:pt>
    <dgm:pt modelId="{094CD876-B189-7848-907C-9BEB089F4DE7}" type="pres">
      <dgm:prSet presAssocID="{BA088879-5793-FE4C-9A31-5C158EC6BE82}" presName="tile1text" presStyleLbl="node1" presStyleIdx="0" presStyleCnt="4">
        <dgm:presLayoutVars>
          <dgm:chMax val="0"/>
          <dgm:chPref val="0"/>
          <dgm:bulletEnabled val="1"/>
        </dgm:presLayoutVars>
      </dgm:prSet>
      <dgm:spPr/>
    </dgm:pt>
    <dgm:pt modelId="{87A3345E-5712-1F43-A6BC-B7A371246085}" type="pres">
      <dgm:prSet presAssocID="{BA088879-5793-FE4C-9A31-5C158EC6BE82}" presName="tile2" presStyleLbl="node1" presStyleIdx="1" presStyleCnt="4" custScaleX="103687" custScaleY="88189" custLinFactNeighborX="825"/>
      <dgm:spPr/>
    </dgm:pt>
    <dgm:pt modelId="{3A8FDDAE-5D74-064A-8379-660157A0832E}" type="pres">
      <dgm:prSet presAssocID="{BA088879-5793-FE4C-9A31-5C158EC6BE82}" presName="tile2text" presStyleLbl="node1" presStyleIdx="1" presStyleCnt="4">
        <dgm:presLayoutVars>
          <dgm:chMax val="0"/>
          <dgm:chPref val="0"/>
          <dgm:bulletEnabled val="1"/>
        </dgm:presLayoutVars>
      </dgm:prSet>
      <dgm:spPr/>
    </dgm:pt>
    <dgm:pt modelId="{F322A1D7-1BA3-104D-9E20-DB95B5BAC69A}" type="pres">
      <dgm:prSet presAssocID="{BA088879-5793-FE4C-9A31-5C158EC6BE82}" presName="tile3" presStyleLbl="node1" presStyleIdx="2" presStyleCnt="4" custScaleX="91855" custLinFactNeighborX="-5889" custLinFactNeighborY="-125"/>
      <dgm:spPr/>
    </dgm:pt>
    <dgm:pt modelId="{3719E15D-1A74-E946-9D15-C9B6FEC6E7AC}" type="pres">
      <dgm:prSet presAssocID="{BA088879-5793-FE4C-9A31-5C158EC6BE82}" presName="tile3text" presStyleLbl="node1" presStyleIdx="2" presStyleCnt="4">
        <dgm:presLayoutVars>
          <dgm:chMax val="0"/>
          <dgm:chPref val="0"/>
          <dgm:bulletEnabled val="1"/>
        </dgm:presLayoutVars>
      </dgm:prSet>
      <dgm:spPr/>
    </dgm:pt>
    <dgm:pt modelId="{3C248C7D-E174-354D-A739-3FC3ED19EEB5}" type="pres">
      <dgm:prSet presAssocID="{BA088879-5793-FE4C-9A31-5C158EC6BE82}" presName="tile4" presStyleLbl="node1" presStyleIdx="3" presStyleCnt="4" custScaleX="104685" custScaleY="99589" custLinFactNeighborX="2231"/>
      <dgm:spPr/>
    </dgm:pt>
    <dgm:pt modelId="{832DDDF5-9F86-EE4C-ADE4-701A2A548673}" type="pres">
      <dgm:prSet presAssocID="{BA088879-5793-FE4C-9A31-5C158EC6BE82}" presName="tile4text" presStyleLbl="node1" presStyleIdx="3" presStyleCnt="4">
        <dgm:presLayoutVars>
          <dgm:chMax val="0"/>
          <dgm:chPref val="0"/>
          <dgm:bulletEnabled val="1"/>
        </dgm:presLayoutVars>
      </dgm:prSet>
      <dgm:spPr/>
    </dgm:pt>
    <dgm:pt modelId="{3B4421DF-FF54-AD47-B859-FAC01A5DB373}" type="pres">
      <dgm:prSet presAssocID="{BA088879-5793-FE4C-9A31-5C158EC6BE82}" presName="centerTile" presStyleLbl="fgShp" presStyleIdx="0" presStyleCnt="1" custScaleX="192063" custScaleY="56921" custLinFactNeighborX="178" custLinFactNeighborY="-571">
        <dgm:presLayoutVars>
          <dgm:chMax val="0"/>
          <dgm:chPref val="0"/>
        </dgm:presLayoutVars>
      </dgm:prSet>
      <dgm:spPr/>
    </dgm:pt>
  </dgm:ptLst>
  <dgm:cxnLst>
    <dgm:cxn modelId="{E12EBE05-1B2B-544F-B7A2-CD893C0CE4AF}" srcId="{BA088879-5793-FE4C-9A31-5C158EC6BE82}" destId="{F12302F6-3739-2B4D-BA35-92B87E3D3E39}" srcOrd="0" destOrd="0" parTransId="{F5ABCC9E-C3C1-CE4E-AAC5-06430D77AC81}" sibTransId="{7BE43A2B-5967-D644-A34F-22B110B82D3D}"/>
    <dgm:cxn modelId="{895F1D06-FA52-43EC-B280-395CCDE0F2C3}" type="presOf" srcId="{BA088879-5793-FE4C-9A31-5C158EC6BE82}" destId="{4DB51AA9-DCA3-F44D-B732-0AB08439491E}" srcOrd="0" destOrd="0" presId="urn:microsoft.com/office/officeart/2005/8/layout/matrix1"/>
    <dgm:cxn modelId="{436A200A-F371-4E8C-905F-512031D9DF0C}" srcId="{F36E98BE-C728-7E40-8786-924E919F34C1}" destId="{62F3AECC-2A86-46D8-ADFC-541BB037818F}" srcOrd="2" destOrd="0" parTransId="{70011EF5-1F28-43AC-9FD1-4818D49E5EF2}" sibTransId="{13E588CA-2D70-42B0-9B47-2A6C7D4D7526}"/>
    <dgm:cxn modelId="{88B7700A-6178-2847-B1FD-9EBA77F2E3F8}" srcId="{70C3055B-3BBA-C244-AD45-28F2F4020E7E}" destId="{2CA57476-EC54-C440-9F51-38152623494F}" srcOrd="0" destOrd="0" parTransId="{3F080743-3061-B74F-ADB1-B2F1E7549287}" sibTransId="{DE6EEC51-21FF-2043-91E2-13BAE8FF4646}"/>
    <dgm:cxn modelId="{51A63B0B-3250-FB49-9F7A-811AF9A1B876}" srcId="{72882220-9A4B-B34E-AB29-E1D0F381340C}" destId="{79EDCAD3-0FF4-8A48-B62D-C07B4E3C7A9B}" srcOrd="0" destOrd="0" parTransId="{03AB5D73-FD7A-EC48-9703-C95822207353}" sibTransId="{7CEF03DD-3F2F-414D-ABFF-90A1FD253B2C}"/>
    <dgm:cxn modelId="{314EA117-E48D-4A13-A9CC-717CF45351F7}" type="presOf" srcId="{433729D0-A69B-474E-BA38-D04A46DAA347}" destId="{87A3345E-5712-1F43-A6BC-B7A371246085}" srcOrd="0" destOrd="1" presId="urn:microsoft.com/office/officeart/2005/8/layout/matrix1"/>
    <dgm:cxn modelId="{C87E591C-974A-48D0-975E-12B57BD58656}" type="presOf" srcId="{1D35988B-A21F-BD4E-ACF2-D4AC05072751}" destId="{AF09A5E1-9173-0641-B65A-7D6B7DAE24BA}" srcOrd="0" destOrd="2" presId="urn:microsoft.com/office/officeart/2005/8/layout/matrix1"/>
    <dgm:cxn modelId="{F3EB921F-4C72-7844-B6FF-FC03A65B74F2}" srcId="{F12302F6-3739-2B4D-BA35-92B87E3D3E39}" destId="{FF7DC414-92EA-384B-9ABE-DC51A7A3FC38}" srcOrd="3" destOrd="0" parTransId="{1DD50E9B-B8A7-EB4A-887C-A4019B5D4239}" sibTransId="{3F9F2516-580A-964D-BB45-213BDD7864E7}"/>
    <dgm:cxn modelId="{6CE49220-7B6D-4B9C-82EE-CC2856AEDACE}" srcId="{FF7DC414-92EA-384B-9ABE-DC51A7A3FC38}" destId="{876D01D4-8C54-4725-8EA0-AD50630785AF}" srcOrd="2" destOrd="0" parTransId="{DE9DD8DE-DB35-4C55-86D1-4969B91C85B8}" sibTransId="{7A22EF0D-696F-422B-89AD-DF2A43DFCA3A}"/>
    <dgm:cxn modelId="{1F11C123-C681-4287-9143-4480C94A5EBD}" type="presOf" srcId="{79EDCAD3-0FF4-8A48-B62D-C07B4E3C7A9B}" destId="{094CD876-B189-7848-907C-9BEB089F4DE7}" srcOrd="1" destOrd="1" presId="urn:microsoft.com/office/officeart/2005/8/layout/matrix1"/>
    <dgm:cxn modelId="{C9286829-AE29-4591-821D-B7F8460C72F8}" type="presOf" srcId="{312FD857-EE5D-3B4A-BEFC-04F19E738A4D}" destId="{AF09A5E1-9173-0641-B65A-7D6B7DAE24BA}" srcOrd="0" destOrd="3" presId="urn:microsoft.com/office/officeart/2005/8/layout/matrix1"/>
    <dgm:cxn modelId="{E821572A-534E-481D-B27E-9410F872918B}" type="presOf" srcId="{F36E98BE-C728-7E40-8786-924E919F34C1}" destId="{87A3345E-5712-1F43-A6BC-B7A371246085}" srcOrd="0" destOrd="0" presId="urn:microsoft.com/office/officeart/2005/8/layout/matrix1"/>
    <dgm:cxn modelId="{945E2E2F-C95A-9C43-8A90-5DC5E03B1DAA}" srcId="{F12302F6-3739-2B4D-BA35-92B87E3D3E39}" destId="{F36E98BE-C728-7E40-8786-924E919F34C1}" srcOrd="1" destOrd="0" parTransId="{E16EFB45-C67C-2B4B-9B14-CD64B65C4622}" sibTransId="{5E65D157-70E3-E94D-855A-2EF466454A0D}"/>
    <dgm:cxn modelId="{387C742F-829C-FA49-8ADF-CBC12DCC9175}" srcId="{F36E98BE-C728-7E40-8786-924E919F34C1}" destId="{0D251A3A-1585-A745-8C45-46F77210780D}" srcOrd="1" destOrd="0" parTransId="{45400D03-C28C-1B4E-B6B5-84339CB73B40}" sibTransId="{9107035E-E61B-8542-81C4-5324ACDF41EB}"/>
    <dgm:cxn modelId="{C9D6B82F-4D0C-461C-B405-F5D40AECF538}" type="presOf" srcId="{79EDCAD3-0FF4-8A48-B62D-C07B4E3C7A9B}" destId="{AF09A5E1-9173-0641-B65A-7D6B7DAE24BA}" srcOrd="0" destOrd="1" presId="urn:microsoft.com/office/officeart/2005/8/layout/matrix1"/>
    <dgm:cxn modelId="{080E0138-9CCE-47B6-9B8A-E89358F71A30}" type="presOf" srcId="{829F8583-EE58-A54D-9184-E5226B56EB6B}" destId="{3C248C7D-E174-354D-A739-3FC3ED19EEB5}" srcOrd="0" destOrd="2" presId="urn:microsoft.com/office/officeart/2005/8/layout/matrix1"/>
    <dgm:cxn modelId="{F7F83E38-0626-AE47-8811-7B0F78278DA4}" srcId="{FF7DC414-92EA-384B-9ABE-DC51A7A3FC38}" destId="{829F8583-EE58-A54D-9184-E5226B56EB6B}" srcOrd="1" destOrd="0" parTransId="{2FDCB11A-2680-1E4E-AC3B-DFD315361907}" sibTransId="{3C1D4A6B-F11C-2F44-8B0B-95B812DE712B}"/>
    <dgm:cxn modelId="{6B72F839-56DD-A443-B935-19055DFBC1E5}" srcId="{72882220-9A4B-B34E-AB29-E1D0F381340C}" destId="{1D35988B-A21F-BD4E-ACF2-D4AC05072751}" srcOrd="1" destOrd="0" parTransId="{2AD662F8-1012-924B-95B1-40A8D7602716}" sibTransId="{92FA392A-5FDD-A247-BBCE-C12AC9B1292C}"/>
    <dgm:cxn modelId="{ACC0C33D-D542-492B-A22C-D61EAD497F87}" type="presOf" srcId="{F36E98BE-C728-7E40-8786-924E919F34C1}" destId="{3A8FDDAE-5D74-064A-8379-660157A0832E}" srcOrd="1" destOrd="0" presId="urn:microsoft.com/office/officeart/2005/8/layout/matrix1"/>
    <dgm:cxn modelId="{A67D7E5B-D6D4-485B-A788-2424C3C72C6A}" type="presOf" srcId="{FF7DC414-92EA-384B-9ABE-DC51A7A3FC38}" destId="{3C248C7D-E174-354D-A739-3FC3ED19EEB5}" srcOrd="0" destOrd="0" presId="urn:microsoft.com/office/officeart/2005/8/layout/matrix1"/>
    <dgm:cxn modelId="{7DC4C95E-9154-447D-B6FA-53C65585C411}" type="presOf" srcId="{829F8583-EE58-A54D-9184-E5226B56EB6B}" destId="{832DDDF5-9F86-EE4C-ADE4-701A2A548673}" srcOrd="1" destOrd="2" presId="urn:microsoft.com/office/officeart/2005/8/layout/matrix1"/>
    <dgm:cxn modelId="{70DC3046-5F31-4246-B3DC-C6CE2BE8E73F}" type="presOf" srcId="{3D25B7E0-72DA-C144-B4D3-37B5A2E95C71}" destId="{832DDDF5-9F86-EE4C-ADE4-701A2A548673}" srcOrd="1" destOrd="1" presId="urn:microsoft.com/office/officeart/2005/8/layout/matrix1"/>
    <dgm:cxn modelId="{F2079E46-3875-475D-8768-49B15341ED46}" type="presOf" srcId="{3D25B7E0-72DA-C144-B4D3-37B5A2E95C71}" destId="{3C248C7D-E174-354D-A739-3FC3ED19EEB5}" srcOrd="0" destOrd="1" presId="urn:microsoft.com/office/officeart/2005/8/layout/matrix1"/>
    <dgm:cxn modelId="{F4088069-B16B-4C7C-BBE8-3ABFF141E885}" type="presOf" srcId="{2CA57476-EC54-C440-9F51-38152623494F}" destId="{F322A1D7-1BA3-104D-9E20-DB95B5BAC69A}" srcOrd="0" destOrd="1" presId="urn:microsoft.com/office/officeart/2005/8/layout/matrix1"/>
    <dgm:cxn modelId="{1DE0B54A-B130-4377-9AFD-6F2783AEA5F6}" type="presOf" srcId="{876D01D4-8C54-4725-8EA0-AD50630785AF}" destId="{3C248C7D-E174-354D-A739-3FC3ED19EEB5}" srcOrd="0" destOrd="3" presId="urn:microsoft.com/office/officeart/2005/8/layout/matrix1"/>
    <dgm:cxn modelId="{12A36655-C57A-4552-B202-632862899E17}" type="presOf" srcId="{0D251A3A-1585-A745-8C45-46F77210780D}" destId="{3A8FDDAE-5D74-064A-8379-660157A0832E}" srcOrd="1" destOrd="2" presId="urn:microsoft.com/office/officeart/2005/8/layout/matrix1"/>
    <dgm:cxn modelId="{F34B6A75-288B-8142-8E36-56E8831C8D46}" srcId="{F12302F6-3739-2B4D-BA35-92B87E3D3E39}" destId="{72882220-9A4B-B34E-AB29-E1D0F381340C}" srcOrd="0" destOrd="0" parTransId="{CB5DD649-1A70-224A-9221-A7C63E3067B3}" sibTransId="{3D6AD098-C8BE-364C-AFFD-FBAEC25F4332}"/>
    <dgm:cxn modelId="{CB0D4F56-053C-CC46-833D-F415DF420D54}" srcId="{F12302F6-3739-2B4D-BA35-92B87E3D3E39}" destId="{70C3055B-3BBA-C244-AD45-28F2F4020E7E}" srcOrd="2" destOrd="0" parTransId="{ACF2036D-BBC5-D840-B327-208B7DDA9FD6}" sibTransId="{436B7271-2B10-5940-95BE-D95810449F7C}"/>
    <dgm:cxn modelId="{D0590680-893D-4DD8-8D72-BCE73FC87664}" type="presOf" srcId="{2CA57476-EC54-C440-9F51-38152623494F}" destId="{3719E15D-1A74-E946-9D15-C9B6FEC6E7AC}" srcOrd="1" destOrd="1" presId="urn:microsoft.com/office/officeart/2005/8/layout/matrix1"/>
    <dgm:cxn modelId="{073F5F90-6143-4ABD-BDB0-0C3FAC8662F5}" type="presOf" srcId="{72882220-9A4B-B34E-AB29-E1D0F381340C}" destId="{AF09A5E1-9173-0641-B65A-7D6B7DAE24BA}" srcOrd="0" destOrd="0" presId="urn:microsoft.com/office/officeart/2005/8/layout/matrix1"/>
    <dgm:cxn modelId="{D10F8496-1BB2-4875-B11F-BE2964A7F414}" type="presOf" srcId="{72882220-9A4B-B34E-AB29-E1D0F381340C}" destId="{094CD876-B189-7848-907C-9BEB089F4DE7}" srcOrd="1" destOrd="0" presId="urn:microsoft.com/office/officeart/2005/8/layout/matrix1"/>
    <dgm:cxn modelId="{A450CE9D-57A6-4E64-95C0-5A819B8424D6}" type="presOf" srcId="{0D251A3A-1585-A745-8C45-46F77210780D}" destId="{87A3345E-5712-1F43-A6BC-B7A371246085}" srcOrd="0" destOrd="2" presId="urn:microsoft.com/office/officeart/2005/8/layout/matrix1"/>
    <dgm:cxn modelId="{82D932B2-3409-47DF-9D27-132DB2652D1A}" type="presOf" srcId="{70C3055B-3BBA-C244-AD45-28F2F4020E7E}" destId="{3719E15D-1A74-E946-9D15-C9B6FEC6E7AC}" srcOrd="1" destOrd="0" presId="urn:microsoft.com/office/officeart/2005/8/layout/matrix1"/>
    <dgm:cxn modelId="{101AC5B5-8E44-4D46-A2C3-003628F72DC7}" type="presOf" srcId="{312FD857-EE5D-3B4A-BEFC-04F19E738A4D}" destId="{094CD876-B189-7848-907C-9BEB089F4DE7}" srcOrd="1" destOrd="3" presId="urn:microsoft.com/office/officeart/2005/8/layout/matrix1"/>
    <dgm:cxn modelId="{A8C374B7-7155-44A4-9FDB-B17DED589391}" type="presOf" srcId="{70C3055B-3BBA-C244-AD45-28F2F4020E7E}" destId="{F322A1D7-1BA3-104D-9E20-DB95B5BAC69A}" srcOrd="0" destOrd="0" presId="urn:microsoft.com/office/officeart/2005/8/layout/matrix1"/>
    <dgm:cxn modelId="{EA6488C0-0F72-49F4-A85B-629AE376974D}" type="presOf" srcId="{1D35988B-A21F-BD4E-ACF2-D4AC05072751}" destId="{094CD876-B189-7848-907C-9BEB089F4DE7}" srcOrd="1" destOrd="2" presId="urn:microsoft.com/office/officeart/2005/8/layout/matrix1"/>
    <dgm:cxn modelId="{24166BCF-9542-4460-9874-F6345421EE5C}" type="presOf" srcId="{F12302F6-3739-2B4D-BA35-92B87E3D3E39}" destId="{3B4421DF-FF54-AD47-B859-FAC01A5DB373}" srcOrd="0" destOrd="0" presId="urn:microsoft.com/office/officeart/2005/8/layout/matrix1"/>
    <dgm:cxn modelId="{276A2ED3-AAFE-4BE7-B148-9D4C71D2651E}" type="presOf" srcId="{876D01D4-8C54-4725-8EA0-AD50630785AF}" destId="{832DDDF5-9F86-EE4C-ADE4-701A2A548673}" srcOrd="1" destOrd="3" presId="urn:microsoft.com/office/officeart/2005/8/layout/matrix1"/>
    <dgm:cxn modelId="{314FEED6-66A3-B84D-8028-656BB2E704C1}" srcId="{FF7DC414-92EA-384B-9ABE-DC51A7A3FC38}" destId="{3D25B7E0-72DA-C144-B4D3-37B5A2E95C71}" srcOrd="0" destOrd="0" parTransId="{2130734E-1491-4B4E-B0DB-1EF80796BF87}" sibTransId="{28D1279E-D5BC-E642-838F-665DAD710810}"/>
    <dgm:cxn modelId="{F358B4D8-2527-DE42-B9BA-280B12889EBC}" srcId="{F36E98BE-C728-7E40-8786-924E919F34C1}" destId="{433729D0-A69B-474E-BA38-D04A46DAA347}" srcOrd="0" destOrd="0" parTransId="{88C0036B-C904-C54F-9B3B-8C4ED0E91E39}" sibTransId="{46B44DA5-A61B-724F-BE73-0CF6AD1D538B}"/>
    <dgm:cxn modelId="{0D50E1DF-A574-4903-88CF-72164D1F1852}" type="presOf" srcId="{62F3AECC-2A86-46D8-ADFC-541BB037818F}" destId="{87A3345E-5712-1F43-A6BC-B7A371246085}" srcOrd="0" destOrd="3" presId="urn:microsoft.com/office/officeart/2005/8/layout/matrix1"/>
    <dgm:cxn modelId="{1ED1EDE7-CBFF-4E2C-AEF9-6AAB96996FC5}" type="presOf" srcId="{433729D0-A69B-474E-BA38-D04A46DAA347}" destId="{3A8FDDAE-5D74-064A-8379-660157A0832E}" srcOrd="1" destOrd="1" presId="urn:microsoft.com/office/officeart/2005/8/layout/matrix1"/>
    <dgm:cxn modelId="{B2287CF2-C65D-4FE5-ADD9-4F86C4F749CC}" type="presOf" srcId="{FF7DC414-92EA-384B-9ABE-DC51A7A3FC38}" destId="{832DDDF5-9F86-EE4C-ADE4-701A2A548673}" srcOrd="1" destOrd="0" presId="urn:microsoft.com/office/officeart/2005/8/layout/matrix1"/>
    <dgm:cxn modelId="{1ABD06F4-D3D6-4F20-8C2C-93C44CDF5855}" type="presOf" srcId="{62F3AECC-2A86-46D8-ADFC-541BB037818F}" destId="{3A8FDDAE-5D74-064A-8379-660157A0832E}" srcOrd="1" destOrd="3" presId="urn:microsoft.com/office/officeart/2005/8/layout/matrix1"/>
    <dgm:cxn modelId="{527A0DF8-2675-5B43-BC63-41BF354A50BA}" srcId="{72882220-9A4B-B34E-AB29-E1D0F381340C}" destId="{312FD857-EE5D-3B4A-BEFC-04F19E738A4D}" srcOrd="2" destOrd="0" parTransId="{95810A6C-2B23-D241-AE28-054AD7C26D3D}" sibTransId="{2E5D47D3-E52D-A840-98D6-6E6DAA577CAD}"/>
    <dgm:cxn modelId="{B0A9C648-5969-456C-BD4D-40CD0A4FD9E2}" type="presParOf" srcId="{4DB51AA9-DCA3-F44D-B732-0AB08439491E}" destId="{99E5AD8A-C71D-7449-B090-414CD0413465}" srcOrd="0" destOrd="0" presId="urn:microsoft.com/office/officeart/2005/8/layout/matrix1"/>
    <dgm:cxn modelId="{3CFE6A20-B02E-4467-9694-3152A8E5F93F}" type="presParOf" srcId="{99E5AD8A-C71D-7449-B090-414CD0413465}" destId="{AF09A5E1-9173-0641-B65A-7D6B7DAE24BA}" srcOrd="0" destOrd="0" presId="urn:microsoft.com/office/officeart/2005/8/layout/matrix1"/>
    <dgm:cxn modelId="{F7341A7D-91BB-4FF1-9369-64D9FA4DA821}" type="presParOf" srcId="{99E5AD8A-C71D-7449-B090-414CD0413465}" destId="{094CD876-B189-7848-907C-9BEB089F4DE7}" srcOrd="1" destOrd="0" presId="urn:microsoft.com/office/officeart/2005/8/layout/matrix1"/>
    <dgm:cxn modelId="{FB4277D5-5CE3-49B9-8AED-CFCEC058F0BF}" type="presParOf" srcId="{99E5AD8A-C71D-7449-B090-414CD0413465}" destId="{87A3345E-5712-1F43-A6BC-B7A371246085}" srcOrd="2" destOrd="0" presId="urn:microsoft.com/office/officeart/2005/8/layout/matrix1"/>
    <dgm:cxn modelId="{5EE842A2-1A8E-4F0C-B7F4-B22BC9742A27}" type="presParOf" srcId="{99E5AD8A-C71D-7449-B090-414CD0413465}" destId="{3A8FDDAE-5D74-064A-8379-660157A0832E}" srcOrd="3" destOrd="0" presId="urn:microsoft.com/office/officeart/2005/8/layout/matrix1"/>
    <dgm:cxn modelId="{FC6F81B6-5AEB-41D8-B0AE-644686EB6806}" type="presParOf" srcId="{99E5AD8A-C71D-7449-B090-414CD0413465}" destId="{F322A1D7-1BA3-104D-9E20-DB95B5BAC69A}" srcOrd="4" destOrd="0" presId="urn:microsoft.com/office/officeart/2005/8/layout/matrix1"/>
    <dgm:cxn modelId="{10080725-8B7C-49B7-8086-3924CE25EED4}" type="presParOf" srcId="{99E5AD8A-C71D-7449-B090-414CD0413465}" destId="{3719E15D-1A74-E946-9D15-C9B6FEC6E7AC}" srcOrd="5" destOrd="0" presId="urn:microsoft.com/office/officeart/2005/8/layout/matrix1"/>
    <dgm:cxn modelId="{F658599F-3DC8-4B80-AF91-04AD2CA68725}" type="presParOf" srcId="{99E5AD8A-C71D-7449-B090-414CD0413465}" destId="{3C248C7D-E174-354D-A739-3FC3ED19EEB5}" srcOrd="6" destOrd="0" presId="urn:microsoft.com/office/officeart/2005/8/layout/matrix1"/>
    <dgm:cxn modelId="{748DE677-86BB-4AEE-B0D0-E5EBD819D146}" type="presParOf" srcId="{99E5AD8A-C71D-7449-B090-414CD0413465}" destId="{832DDDF5-9F86-EE4C-ADE4-701A2A548673}" srcOrd="7" destOrd="0" presId="urn:microsoft.com/office/officeart/2005/8/layout/matrix1"/>
    <dgm:cxn modelId="{AB44B6CB-EC31-4A1A-B93D-67E1849549FD}" type="presParOf" srcId="{4DB51AA9-DCA3-F44D-B732-0AB08439491E}" destId="{3B4421DF-FF54-AD47-B859-FAC01A5DB37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9A5E1-9173-0641-B65A-7D6B7DAE24BA}">
      <dsp:nvSpPr>
        <dsp:cNvPr id="0" name=""/>
        <dsp:cNvSpPr/>
      </dsp:nvSpPr>
      <dsp:spPr>
        <a:xfrm rot="16200000">
          <a:off x="787092" y="-714045"/>
          <a:ext cx="2218698" cy="3792882"/>
        </a:xfrm>
        <a:prstGeom prst="round1Rect">
          <a:avLst/>
        </a:prstGeom>
        <a:solidFill>
          <a:schemeClr val="accent1">
            <a:lumMod val="75000"/>
            <a:alpha val="11000"/>
          </a:schemeClr>
        </a:solidFill>
        <a:ln>
          <a:solidFill>
            <a:schemeClr val="bg1">
              <a:lumMod val="50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a:cs typeface="Calibri"/>
            </a:rPr>
            <a:t> </a:t>
          </a:r>
          <a:r>
            <a:rPr lang="en-US" sz="1800" kern="1200" dirty="0">
              <a:solidFill>
                <a:srgbClr val="008000"/>
              </a:solidFill>
              <a:latin typeface="Calibri"/>
              <a:cs typeface="Calibri"/>
            </a:rPr>
            <a:t>  1. Service Development</a:t>
          </a:r>
        </a:p>
        <a:p>
          <a:pPr marL="0" lvl="0" indent="0" algn="l" defTabSz="800100">
            <a:lnSpc>
              <a:spcPct val="90000"/>
            </a:lnSpc>
            <a:spcBef>
              <a:spcPct val="0"/>
            </a:spcBef>
            <a:spcAft>
              <a:spcPct val="35000"/>
            </a:spcAft>
            <a:buNone/>
          </a:pPr>
          <a:endParaRPr lang="en-US" sz="500" kern="1200" dirty="0">
            <a:latin typeface="Calibri"/>
            <a:cs typeface="Calibri"/>
          </a:endParaRPr>
        </a:p>
        <a:p>
          <a:pPr marL="0" lvl="0" indent="0" algn="l" defTabSz="800100">
            <a:lnSpc>
              <a:spcPct val="90000"/>
            </a:lnSpc>
            <a:spcBef>
              <a:spcPct val="0"/>
            </a:spcBef>
            <a:spcAft>
              <a:spcPct val="35000"/>
            </a:spcAft>
            <a:buNone/>
          </a:pPr>
          <a:endParaRPr lang="en-US" sz="500" kern="1200" dirty="0">
            <a:latin typeface="Calibri"/>
            <a:cs typeface="Calibri"/>
          </a:endParaRPr>
        </a:p>
        <a:p>
          <a:pPr marL="0" lvl="0" indent="0" algn="l" defTabSz="800100">
            <a:lnSpc>
              <a:spcPct val="90000"/>
            </a:lnSpc>
            <a:spcBef>
              <a:spcPct val="0"/>
            </a:spcBef>
            <a:spcAft>
              <a:spcPct val="35000"/>
            </a:spcAft>
            <a:buNone/>
          </a:pPr>
          <a:endParaRPr lang="en-US" sz="500" kern="1200" dirty="0">
            <a:latin typeface="Calibri"/>
            <a:cs typeface="Calibri"/>
          </a:endParaRPr>
        </a:p>
        <a:p>
          <a:pPr marL="446088" lvl="1" indent="-176213" algn="l" defTabSz="533400">
            <a:lnSpc>
              <a:spcPct val="90000"/>
            </a:lnSpc>
            <a:spcBef>
              <a:spcPct val="0"/>
            </a:spcBef>
            <a:spcAft>
              <a:spcPct val="15000"/>
            </a:spcAft>
            <a:buChar char="•"/>
          </a:pPr>
          <a:r>
            <a:rPr lang="en-US" sz="1200" kern="1200" dirty="0">
              <a:latin typeface="Calibri"/>
              <a:cs typeface="Calibri"/>
            </a:rPr>
            <a:t>Move towards standard tariff</a:t>
          </a:r>
        </a:p>
        <a:p>
          <a:pPr marL="446088" lvl="1" indent="-176213" algn="l" defTabSz="533400">
            <a:lnSpc>
              <a:spcPct val="90000"/>
            </a:lnSpc>
            <a:spcBef>
              <a:spcPct val="0"/>
            </a:spcBef>
            <a:spcAft>
              <a:spcPct val="15000"/>
            </a:spcAft>
            <a:buChar char="•"/>
          </a:pPr>
          <a:r>
            <a:rPr lang="en-US" sz="1200" kern="1200" dirty="0">
              <a:latin typeface="Calibri"/>
              <a:cs typeface="Calibri"/>
            </a:rPr>
            <a:t>Move to all or nothing approach</a:t>
          </a:r>
        </a:p>
        <a:p>
          <a:pPr marL="446088" lvl="1" indent="-176213" algn="l" defTabSz="533400">
            <a:lnSpc>
              <a:spcPct val="90000"/>
            </a:lnSpc>
            <a:spcBef>
              <a:spcPct val="0"/>
            </a:spcBef>
            <a:spcAft>
              <a:spcPct val="15000"/>
            </a:spcAft>
            <a:buChar char="•"/>
          </a:pPr>
          <a:r>
            <a:rPr lang="en-US" sz="1200" kern="1200" dirty="0">
              <a:latin typeface="Calibri"/>
              <a:cs typeface="Calibri"/>
            </a:rPr>
            <a:t>Common Outcome for Patients</a:t>
          </a:r>
        </a:p>
      </dsp:txBody>
      <dsp:txXfrm rot="5400000">
        <a:off x="0" y="73046"/>
        <a:ext cx="3792882" cy="1664023"/>
      </dsp:txXfrm>
    </dsp:sp>
    <dsp:sp modelId="{87A3345E-5712-1F43-A6BC-B7A371246085}">
      <dsp:nvSpPr>
        <dsp:cNvPr id="0" name=""/>
        <dsp:cNvSpPr/>
      </dsp:nvSpPr>
      <dsp:spPr>
        <a:xfrm>
          <a:off x="3930131" y="85683"/>
          <a:ext cx="4246454" cy="2166062"/>
        </a:xfrm>
        <a:prstGeom prst="round1Rect">
          <a:avLst/>
        </a:prstGeom>
        <a:solidFill>
          <a:schemeClr val="accent1">
            <a:lumMod val="75000"/>
            <a:alpha val="11000"/>
          </a:schemeClr>
        </a:solidFill>
        <a:ln>
          <a:solidFill>
            <a:schemeClr val="bg1">
              <a:lumMod val="50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8000"/>
              </a:solidFill>
              <a:latin typeface="Calibri"/>
              <a:cs typeface="Calibri"/>
            </a:rPr>
            <a:t>2. Supplier Development</a:t>
          </a:r>
        </a:p>
        <a:p>
          <a:pPr marL="0" lvl="0" indent="0" algn="l" defTabSz="800100">
            <a:lnSpc>
              <a:spcPct val="90000"/>
            </a:lnSpc>
            <a:spcBef>
              <a:spcPct val="0"/>
            </a:spcBef>
            <a:spcAft>
              <a:spcPct val="35000"/>
            </a:spcAft>
            <a:buNone/>
          </a:pPr>
          <a:endParaRPr lang="en-US" sz="500" kern="1200" dirty="0">
            <a:latin typeface="Calibri"/>
            <a:cs typeface="Calibri"/>
          </a:endParaRPr>
        </a:p>
        <a:p>
          <a:pPr marL="0" lvl="0" indent="0" algn="l" defTabSz="800100">
            <a:lnSpc>
              <a:spcPct val="90000"/>
            </a:lnSpc>
            <a:spcBef>
              <a:spcPct val="0"/>
            </a:spcBef>
            <a:spcAft>
              <a:spcPct val="35000"/>
            </a:spcAft>
            <a:buNone/>
          </a:pPr>
          <a:endParaRPr lang="en-US" sz="500" kern="1200" dirty="0">
            <a:latin typeface="Calibri"/>
            <a:cs typeface="Calibri"/>
          </a:endParaRPr>
        </a:p>
        <a:p>
          <a:pPr marL="0" lvl="0" indent="0" algn="l" defTabSz="800100">
            <a:lnSpc>
              <a:spcPct val="90000"/>
            </a:lnSpc>
            <a:spcBef>
              <a:spcPct val="0"/>
            </a:spcBef>
            <a:spcAft>
              <a:spcPct val="35000"/>
            </a:spcAft>
            <a:buNone/>
          </a:pPr>
          <a:endParaRPr lang="en-US" sz="500" kern="1200" dirty="0">
            <a:latin typeface="Calibri"/>
            <a:cs typeface="Calibri"/>
          </a:endParaRPr>
        </a:p>
        <a:p>
          <a:pPr marL="365125" lvl="1" indent="-188913" algn="l" defTabSz="533400">
            <a:lnSpc>
              <a:spcPct val="90000"/>
            </a:lnSpc>
            <a:spcBef>
              <a:spcPct val="0"/>
            </a:spcBef>
            <a:spcAft>
              <a:spcPct val="15000"/>
            </a:spcAft>
            <a:buChar char="•"/>
          </a:pPr>
          <a:r>
            <a:rPr lang="en-US" sz="1200" kern="1200" dirty="0">
              <a:latin typeface="Calibri"/>
              <a:cs typeface="Calibri"/>
            </a:rPr>
            <a:t>Proactive GP service</a:t>
          </a:r>
        </a:p>
        <a:p>
          <a:pPr marL="365125" lvl="1" indent="-188913" algn="l" defTabSz="533400">
            <a:lnSpc>
              <a:spcPct val="90000"/>
            </a:lnSpc>
            <a:spcBef>
              <a:spcPct val="0"/>
            </a:spcBef>
            <a:spcAft>
              <a:spcPct val="15000"/>
            </a:spcAft>
            <a:buChar char="•"/>
          </a:pPr>
          <a:r>
            <a:rPr lang="en-US" sz="1200" kern="1200" dirty="0">
              <a:latin typeface="Calibri"/>
              <a:cs typeface="Calibri"/>
            </a:rPr>
            <a:t>Voluntary</a:t>
          </a:r>
        </a:p>
        <a:p>
          <a:pPr marL="365125" lvl="1" indent="-188913" algn="l" defTabSz="533400">
            <a:lnSpc>
              <a:spcPct val="90000"/>
            </a:lnSpc>
            <a:spcBef>
              <a:spcPct val="0"/>
            </a:spcBef>
            <a:spcAft>
              <a:spcPct val="15000"/>
            </a:spcAft>
            <a:buChar char="•"/>
          </a:pPr>
          <a:r>
            <a:rPr lang="en-US" sz="1200" kern="1200" dirty="0">
              <a:latin typeface="Calibri"/>
              <a:cs typeface="Calibri"/>
            </a:rPr>
            <a:t>Opportunity for practices to work in a more integrated way</a:t>
          </a:r>
        </a:p>
      </dsp:txBody>
      <dsp:txXfrm>
        <a:off x="3930131" y="85683"/>
        <a:ext cx="4246454" cy="1624547"/>
      </dsp:txXfrm>
    </dsp:sp>
    <dsp:sp modelId="{F322A1D7-1BA3-104D-9E20-DB95B5BAC69A}">
      <dsp:nvSpPr>
        <dsp:cNvPr id="0" name=""/>
        <dsp:cNvSpPr/>
      </dsp:nvSpPr>
      <dsp:spPr>
        <a:xfrm rot="10800000">
          <a:off x="0" y="2393724"/>
          <a:ext cx="3761880" cy="2456160"/>
        </a:xfrm>
        <a:prstGeom prst="round1Rect">
          <a:avLst/>
        </a:prstGeom>
        <a:solidFill>
          <a:schemeClr val="accent1">
            <a:lumMod val="75000"/>
            <a:alpha val="11000"/>
          </a:schemeClr>
        </a:solidFill>
        <a:ln>
          <a:solidFill>
            <a:schemeClr val="bg1">
              <a:lumMod val="50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8000"/>
              </a:solidFill>
              <a:latin typeface="Calibri"/>
              <a:cs typeface="Calibri"/>
            </a:rPr>
            <a:t>4. Performance Management</a:t>
          </a:r>
        </a:p>
        <a:p>
          <a:pPr marL="0" lvl="0" indent="0" algn="l" defTabSz="800100">
            <a:lnSpc>
              <a:spcPct val="90000"/>
            </a:lnSpc>
            <a:spcBef>
              <a:spcPct val="0"/>
            </a:spcBef>
            <a:spcAft>
              <a:spcPct val="35000"/>
            </a:spcAft>
            <a:buNone/>
          </a:pPr>
          <a:endParaRPr lang="en-US" sz="500" kern="1200" dirty="0">
            <a:latin typeface="Calibri"/>
            <a:cs typeface="Calibri"/>
          </a:endParaRPr>
        </a:p>
        <a:p>
          <a:pPr marL="0" lvl="0" indent="0" algn="l" defTabSz="800100">
            <a:lnSpc>
              <a:spcPct val="90000"/>
            </a:lnSpc>
            <a:spcBef>
              <a:spcPct val="0"/>
            </a:spcBef>
            <a:spcAft>
              <a:spcPct val="35000"/>
            </a:spcAft>
            <a:buNone/>
          </a:pPr>
          <a:endParaRPr lang="en-US" sz="500" kern="1200" dirty="0">
            <a:latin typeface="Calibri"/>
            <a:cs typeface="Calibri"/>
          </a:endParaRPr>
        </a:p>
        <a:p>
          <a:pPr marL="365125" lvl="1" indent="-188913" algn="l" defTabSz="533400">
            <a:lnSpc>
              <a:spcPct val="90000"/>
            </a:lnSpc>
            <a:spcBef>
              <a:spcPct val="0"/>
            </a:spcBef>
            <a:spcAft>
              <a:spcPct val="15000"/>
            </a:spcAft>
            <a:buChar char="•"/>
          </a:pPr>
          <a:r>
            <a:rPr lang="en-US" sz="1200" kern="1200" dirty="0">
              <a:latin typeface="Calibri"/>
              <a:cs typeface="Calibri"/>
            </a:rPr>
            <a:t>Performance management and monitoring of outcomes</a:t>
          </a:r>
        </a:p>
      </dsp:txBody>
      <dsp:txXfrm rot="10800000">
        <a:off x="0" y="3007764"/>
        <a:ext cx="3761880" cy="1842120"/>
      </dsp:txXfrm>
    </dsp:sp>
    <dsp:sp modelId="{3C248C7D-E174-354D-A739-3FC3ED19EEB5}">
      <dsp:nvSpPr>
        <dsp:cNvPr id="0" name=""/>
        <dsp:cNvSpPr/>
      </dsp:nvSpPr>
      <dsp:spPr>
        <a:xfrm rot="5400000">
          <a:off x="4824213" y="1481211"/>
          <a:ext cx="2446065" cy="4287327"/>
        </a:xfrm>
        <a:prstGeom prst="round1Rect">
          <a:avLst/>
        </a:prstGeom>
        <a:solidFill>
          <a:schemeClr val="accent1">
            <a:lumMod val="75000"/>
            <a:alpha val="11000"/>
          </a:schemeClr>
        </a:solidFill>
        <a:ln>
          <a:solidFill>
            <a:schemeClr val="bg1">
              <a:lumMod val="50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8000"/>
              </a:solidFill>
              <a:latin typeface="Calibri"/>
              <a:cs typeface="Calibri"/>
            </a:rPr>
            <a:t>3. Contracting</a:t>
          </a:r>
          <a:endParaRPr lang="en-US" sz="500" kern="1200" dirty="0">
            <a:latin typeface="Calibri"/>
            <a:cs typeface="Calibri"/>
          </a:endParaRPr>
        </a:p>
        <a:p>
          <a:pPr marL="0" lvl="0" indent="0" algn="l" defTabSz="800100">
            <a:lnSpc>
              <a:spcPct val="90000"/>
            </a:lnSpc>
            <a:spcBef>
              <a:spcPct val="0"/>
            </a:spcBef>
            <a:spcAft>
              <a:spcPct val="35000"/>
            </a:spcAft>
            <a:buNone/>
          </a:pPr>
          <a:endParaRPr lang="en-US" sz="500" kern="1200" dirty="0">
            <a:latin typeface="Calibri"/>
            <a:cs typeface="Calibri"/>
          </a:endParaRPr>
        </a:p>
        <a:p>
          <a:pPr marL="269875" lvl="1" indent="-176213" algn="l" defTabSz="533400">
            <a:lnSpc>
              <a:spcPct val="90000"/>
            </a:lnSpc>
            <a:spcBef>
              <a:spcPct val="0"/>
            </a:spcBef>
            <a:spcAft>
              <a:spcPct val="15000"/>
            </a:spcAft>
            <a:buChar char="•"/>
          </a:pPr>
          <a:r>
            <a:rPr lang="en-US" sz="1200" kern="1200" dirty="0">
              <a:latin typeface="Calibri"/>
              <a:cs typeface="Calibri"/>
            </a:rPr>
            <a:t>New contract mechanisms</a:t>
          </a:r>
        </a:p>
        <a:p>
          <a:pPr marL="269875" lvl="1" indent="-176213" algn="l" defTabSz="533400">
            <a:lnSpc>
              <a:spcPct val="90000"/>
            </a:lnSpc>
            <a:spcBef>
              <a:spcPct val="0"/>
            </a:spcBef>
            <a:spcAft>
              <a:spcPct val="15000"/>
            </a:spcAft>
            <a:buChar char="•"/>
          </a:pPr>
          <a:r>
            <a:rPr lang="en-US" sz="1200" kern="1200" dirty="0">
              <a:latin typeface="Calibri"/>
              <a:cs typeface="Calibri"/>
            </a:rPr>
            <a:t>Clear, explicit, measurable outcomes for defined cohorts of patients</a:t>
          </a:r>
        </a:p>
        <a:p>
          <a:pPr marL="269875" lvl="1" indent="-176213" algn="l" defTabSz="533400">
            <a:lnSpc>
              <a:spcPct val="90000"/>
            </a:lnSpc>
            <a:spcBef>
              <a:spcPct val="0"/>
            </a:spcBef>
            <a:spcAft>
              <a:spcPct val="15000"/>
            </a:spcAft>
            <a:buChar char="•"/>
          </a:pPr>
          <a:r>
            <a:rPr lang="en-US" sz="1200" kern="1200" dirty="0">
              <a:latin typeface="Calibri"/>
              <a:cs typeface="Calibri"/>
            </a:rPr>
            <a:t>Common service specification</a:t>
          </a:r>
        </a:p>
      </dsp:txBody>
      <dsp:txXfrm rot="-5400000">
        <a:off x="3903583" y="3013358"/>
        <a:ext cx="4287327" cy="1834548"/>
      </dsp:txXfrm>
    </dsp:sp>
    <dsp:sp modelId="{3B4421DF-FF54-AD47-B859-FAC01A5DB373}">
      <dsp:nvSpPr>
        <dsp:cNvPr id="0" name=""/>
        <dsp:cNvSpPr/>
      </dsp:nvSpPr>
      <dsp:spPr>
        <a:xfrm>
          <a:off x="1740072" y="2099629"/>
          <a:ext cx="4719512" cy="699035"/>
        </a:xfrm>
        <a:prstGeom prst="roundRect">
          <a:avLst/>
        </a:prstGeom>
        <a:gradFill rotWithShape="0">
          <a:gsLst>
            <a:gs pos="0">
              <a:schemeClr val="accent6">
                <a:tint val="40000"/>
                <a:hueOff val="0"/>
                <a:satOff val="0"/>
                <a:lumOff val="0"/>
                <a:alphaOff val="0"/>
                <a:tint val="50000"/>
                <a:satMod val="300000"/>
              </a:schemeClr>
            </a:gs>
            <a:gs pos="35000">
              <a:schemeClr val="accent6">
                <a:tint val="40000"/>
                <a:hueOff val="0"/>
                <a:satOff val="0"/>
                <a:lumOff val="0"/>
                <a:alphaOff val="0"/>
                <a:tint val="37000"/>
                <a:satMod val="300000"/>
              </a:schemeClr>
            </a:gs>
            <a:gs pos="100000">
              <a:schemeClr val="accent6">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008000"/>
              </a:solidFill>
              <a:latin typeface="Calibri"/>
              <a:cs typeface="Calibri"/>
            </a:rPr>
            <a:t>Primary Care Quality standards</a:t>
          </a:r>
        </a:p>
      </dsp:txBody>
      <dsp:txXfrm>
        <a:off x="1774196" y="2133753"/>
        <a:ext cx="4651264" cy="630787"/>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a:avLst/>
          </a:prstGeom>
        </p:spPr>
        <p:txBody>
          <a:bodyPr vert="horz" lIns="92093" tIns="46047" rIns="92093" bIns="46047"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sz="quarter" idx="1"/>
          </p:nvPr>
        </p:nvSpPr>
        <p:spPr>
          <a:xfrm>
            <a:off x="3849689" y="0"/>
            <a:ext cx="2946400" cy="496888"/>
          </a:xfrm>
          <a:prstGeom prst="rect">
            <a:avLst/>
          </a:prstGeom>
        </p:spPr>
        <p:txBody>
          <a:bodyPr vert="horz" lIns="92093" tIns="46047" rIns="92093" bIns="46047" rtlCol="0"/>
          <a:lstStyle>
            <a:lvl1pPr algn="r" fontAlgn="auto">
              <a:spcBef>
                <a:spcPts val="0"/>
              </a:spcBef>
              <a:spcAft>
                <a:spcPts val="0"/>
              </a:spcAft>
              <a:defRPr sz="1200" smtClean="0">
                <a:latin typeface="+mn-lt"/>
              </a:defRPr>
            </a:lvl1pPr>
          </a:lstStyle>
          <a:p>
            <a:pPr>
              <a:defRPr/>
            </a:pPr>
            <a:fld id="{F54D9F90-019F-421F-A99D-0BEEAE291475}" type="datetimeFigureOut">
              <a:rPr lang="en-GB"/>
              <a:pPr>
                <a:defRPr/>
              </a:pPr>
              <a:t>29/10/2019</a:t>
            </a:fld>
            <a:endParaRPr lang="en-GB" dirty="0"/>
          </a:p>
        </p:txBody>
      </p:sp>
      <p:sp>
        <p:nvSpPr>
          <p:cNvPr id="4" name="Footer Placeholder 3"/>
          <p:cNvSpPr>
            <a:spLocks noGrp="1"/>
          </p:cNvSpPr>
          <p:nvPr>
            <p:ph type="ftr" sz="quarter" idx="2"/>
          </p:nvPr>
        </p:nvSpPr>
        <p:spPr>
          <a:xfrm>
            <a:off x="1" y="9428164"/>
            <a:ext cx="2946400" cy="496887"/>
          </a:xfrm>
          <a:prstGeom prst="rect">
            <a:avLst/>
          </a:prstGeom>
        </p:spPr>
        <p:txBody>
          <a:bodyPr vert="horz" lIns="92093" tIns="46047" rIns="92093" bIns="46047" rtlCol="0" anchor="b"/>
          <a:lstStyle>
            <a:lvl1pPr algn="l" fontAlgn="auto">
              <a:spcBef>
                <a:spcPts val="0"/>
              </a:spcBef>
              <a:spcAft>
                <a:spcPts val="0"/>
              </a:spcAft>
              <a:defRPr sz="1200">
                <a:latin typeface="+mn-lt"/>
              </a:defRPr>
            </a:lvl1pPr>
          </a:lstStyle>
          <a:p>
            <a:pPr>
              <a:defRPr/>
            </a:pPr>
            <a:endParaRPr lang="en-GB" dirty="0"/>
          </a:p>
        </p:txBody>
      </p:sp>
      <p:sp>
        <p:nvSpPr>
          <p:cNvPr id="5" name="Slide Number Placeholder 4"/>
          <p:cNvSpPr>
            <a:spLocks noGrp="1"/>
          </p:cNvSpPr>
          <p:nvPr>
            <p:ph type="sldNum" sz="quarter" idx="3"/>
          </p:nvPr>
        </p:nvSpPr>
        <p:spPr>
          <a:xfrm>
            <a:off x="3849689" y="9428164"/>
            <a:ext cx="2946400" cy="496887"/>
          </a:xfrm>
          <a:prstGeom prst="rect">
            <a:avLst/>
          </a:prstGeom>
        </p:spPr>
        <p:txBody>
          <a:bodyPr vert="horz" lIns="92093" tIns="46047" rIns="92093" bIns="46047" rtlCol="0" anchor="b"/>
          <a:lstStyle>
            <a:lvl1pPr algn="r" fontAlgn="auto">
              <a:spcBef>
                <a:spcPts val="0"/>
              </a:spcBef>
              <a:spcAft>
                <a:spcPts val="0"/>
              </a:spcAft>
              <a:defRPr sz="1200" smtClean="0">
                <a:latin typeface="+mn-lt"/>
              </a:defRPr>
            </a:lvl1pPr>
          </a:lstStyle>
          <a:p>
            <a:pPr>
              <a:defRPr/>
            </a:pPr>
            <a:fld id="{73E315F1-D2CE-4948-B68D-4E7B60DCE688}" type="slidenum">
              <a:rPr lang="en-GB"/>
              <a:pPr>
                <a:defRPr/>
              </a:pPr>
              <a:t>‹#›</a:t>
            </a:fld>
            <a:endParaRPr lang="en-GB" dirty="0"/>
          </a:p>
        </p:txBody>
      </p:sp>
    </p:spTree>
    <p:extLst>
      <p:ext uri="{BB962C8B-B14F-4D97-AF65-F5344CB8AC3E}">
        <p14:creationId xmlns:p14="http://schemas.microsoft.com/office/powerpoint/2010/main" val="262940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a:avLst/>
          </a:prstGeom>
        </p:spPr>
        <p:txBody>
          <a:bodyPr vert="horz" lIns="92093" tIns="46047" rIns="92093" bIns="46047"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49689" y="0"/>
            <a:ext cx="2946400" cy="496888"/>
          </a:xfrm>
          <a:prstGeom prst="rect">
            <a:avLst/>
          </a:prstGeom>
        </p:spPr>
        <p:txBody>
          <a:bodyPr vert="horz" lIns="92093" tIns="46047" rIns="92093" bIns="46047" rtlCol="0"/>
          <a:lstStyle>
            <a:lvl1pPr algn="r" fontAlgn="auto">
              <a:spcBef>
                <a:spcPts val="0"/>
              </a:spcBef>
              <a:spcAft>
                <a:spcPts val="0"/>
              </a:spcAft>
              <a:defRPr sz="1200" smtClean="0">
                <a:latin typeface="+mn-lt"/>
              </a:defRPr>
            </a:lvl1pPr>
          </a:lstStyle>
          <a:p>
            <a:pPr>
              <a:defRPr/>
            </a:pPr>
            <a:fld id="{3619DE60-1A1C-4912-B6E2-247B9CD37DF8}" type="datetimeFigureOut">
              <a:rPr lang="en-GB"/>
              <a:pPr>
                <a:defRPr/>
              </a:pPr>
              <a:t>29/10/2019</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2093" tIns="46047" rIns="92093" bIns="46047" rtlCol="0" anchor="ctr"/>
          <a:lstStyle/>
          <a:p>
            <a:pPr lvl="0"/>
            <a:endParaRPr lang="en-GB" noProof="0" dirty="0"/>
          </a:p>
        </p:txBody>
      </p:sp>
      <p:sp>
        <p:nvSpPr>
          <p:cNvPr id="5" name="Notes Placeholder 4"/>
          <p:cNvSpPr>
            <a:spLocks noGrp="1"/>
          </p:cNvSpPr>
          <p:nvPr>
            <p:ph type="body" sz="quarter" idx="3"/>
          </p:nvPr>
        </p:nvSpPr>
        <p:spPr>
          <a:xfrm>
            <a:off x="679451" y="4714876"/>
            <a:ext cx="5438775" cy="4467225"/>
          </a:xfrm>
          <a:prstGeom prst="rect">
            <a:avLst/>
          </a:prstGeom>
        </p:spPr>
        <p:txBody>
          <a:bodyPr vert="horz" lIns="92093" tIns="46047" rIns="92093" bIns="4604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9428164"/>
            <a:ext cx="2946400" cy="496887"/>
          </a:xfrm>
          <a:prstGeom prst="rect">
            <a:avLst/>
          </a:prstGeom>
        </p:spPr>
        <p:txBody>
          <a:bodyPr vert="horz" lIns="92093" tIns="46047" rIns="92093" bIns="46047"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49689" y="9428164"/>
            <a:ext cx="2946400" cy="496887"/>
          </a:xfrm>
          <a:prstGeom prst="rect">
            <a:avLst/>
          </a:prstGeom>
        </p:spPr>
        <p:txBody>
          <a:bodyPr vert="horz" lIns="92093" tIns="46047" rIns="92093" bIns="46047" rtlCol="0" anchor="b"/>
          <a:lstStyle>
            <a:lvl1pPr algn="r" fontAlgn="auto">
              <a:spcBef>
                <a:spcPts val="0"/>
              </a:spcBef>
              <a:spcAft>
                <a:spcPts val="0"/>
              </a:spcAft>
              <a:defRPr sz="1200" smtClean="0">
                <a:latin typeface="+mn-lt"/>
              </a:defRPr>
            </a:lvl1pPr>
          </a:lstStyle>
          <a:p>
            <a:pPr>
              <a:defRPr/>
            </a:pPr>
            <a:fld id="{C1C07F49-AAEB-4030-8923-26B95C1D0EF7}" type="slidenum">
              <a:rPr lang="en-GB"/>
              <a:pPr>
                <a:defRPr/>
              </a:pPr>
              <a:t>‹#›</a:t>
            </a:fld>
            <a:endParaRPr lang="en-GB" dirty="0"/>
          </a:p>
        </p:txBody>
      </p:sp>
    </p:spTree>
    <p:extLst>
      <p:ext uri="{BB962C8B-B14F-4D97-AF65-F5344CB8AC3E}">
        <p14:creationId xmlns:p14="http://schemas.microsoft.com/office/powerpoint/2010/main" val="22646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1C07F49-AAEB-4030-8923-26B95C1D0EF7}" type="slidenum">
              <a:rPr lang="en-GB" smtClean="0"/>
              <a:pPr>
                <a:defRPr/>
              </a:pPr>
              <a:t>2</a:t>
            </a:fld>
            <a:endParaRPr lang="en-GB" dirty="0"/>
          </a:p>
        </p:txBody>
      </p:sp>
    </p:spTree>
    <p:extLst>
      <p:ext uri="{BB962C8B-B14F-4D97-AF65-F5344CB8AC3E}">
        <p14:creationId xmlns:p14="http://schemas.microsoft.com/office/powerpoint/2010/main" val="2678079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1C07F49-AAEB-4030-8923-26B95C1D0EF7}" type="slidenum">
              <a:rPr lang="en-GB" smtClean="0"/>
              <a:pPr>
                <a:defRPr/>
              </a:pPr>
              <a:t>3</a:t>
            </a:fld>
            <a:endParaRPr lang="en-GB" dirty="0"/>
          </a:p>
        </p:txBody>
      </p:sp>
    </p:spTree>
    <p:extLst>
      <p:ext uri="{BB962C8B-B14F-4D97-AF65-F5344CB8AC3E}">
        <p14:creationId xmlns:p14="http://schemas.microsoft.com/office/powerpoint/2010/main" val="2678079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1200" y="744538"/>
            <a:ext cx="537527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1C07F49-AAEB-4030-8923-26B95C1D0EF7}" type="slidenum">
              <a:rPr lang="en-GB" smtClean="0">
                <a:solidFill>
                  <a:prstClr val="black"/>
                </a:solidFill>
              </a:rPr>
              <a:pPr>
                <a:defRPr/>
              </a:pPr>
              <a:t>4</a:t>
            </a:fld>
            <a:endParaRPr lang="en-GB" dirty="0">
              <a:solidFill>
                <a:prstClr val="black"/>
              </a:solidFill>
            </a:endParaRPr>
          </a:p>
        </p:txBody>
      </p:sp>
    </p:spTree>
    <p:extLst>
      <p:ext uri="{BB962C8B-B14F-4D97-AF65-F5344CB8AC3E}">
        <p14:creationId xmlns:p14="http://schemas.microsoft.com/office/powerpoint/2010/main" val="1803453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1200" y="744538"/>
            <a:ext cx="537527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1C07F49-AAEB-4030-8923-26B95C1D0EF7}" type="slidenum">
              <a:rPr lang="en-GB" smtClean="0">
                <a:solidFill>
                  <a:prstClr val="black"/>
                </a:solidFill>
              </a:rPr>
              <a:pPr>
                <a:defRPr/>
              </a:pPr>
              <a:t>7</a:t>
            </a:fld>
            <a:endParaRPr lang="en-GB" dirty="0">
              <a:solidFill>
                <a:prstClr val="black"/>
              </a:solidFill>
            </a:endParaRPr>
          </a:p>
        </p:txBody>
      </p:sp>
    </p:spTree>
    <p:extLst>
      <p:ext uri="{BB962C8B-B14F-4D97-AF65-F5344CB8AC3E}">
        <p14:creationId xmlns:p14="http://schemas.microsoft.com/office/powerpoint/2010/main" val="1002357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1C07F49-AAEB-4030-8923-26B95C1D0EF7}" type="slidenum">
              <a:rPr lang="en-GB" smtClean="0"/>
              <a:pPr>
                <a:defRPr/>
              </a:pPr>
              <a:t>8</a:t>
            </a:fld>
            <a:endParaRPr lang="en-GB" dirty="0"/>
          </a:p>
        </p:txBody>
      </p:sp>
    </p:spTree>
    <p:extLst>
      <p:ext uri="{BB962C8B-B14F-4D97-AF65-F5344CB8AC3E}">
        <p14:creationId xmlns:p14="http://schemas.microsoft.com/office/powerpoint/2010/main" val="27810178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Emergency-p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Title 1"/>
          <p:cNvSpPr>
            <a:spLocks noGrp="1"/>
          </p:cNvSpPr>
          <p:nvPr>
            <p:ph type="ctrTitle"/>
          </p:nvPr>
        </p:nvSpPr>
        <p:spPr>
          <a:xfrm>
            <a:off x="1424608" y="2492896"/>
            <a:ext cx="7056784" cy="2736304"/>
          </a:xfrm>
        </p:spPr>
        <p:txBody>
          <a:bodyPr/>
          <a:lstStyle>
            <a:lvl1pPr algn="l">
              <a:defRPr b="1">
                <a:solidFill>
                  <a:schemeClr val="bg1"/>
                </a:solidFill>
                <a:latin typeface="Arial"/>
                <a:cs typeface="Arial"/>
              </a:defRPr>
            </a:lvl1pPr>
          </a:lstStyle>
          <a:p>
            <a:r>
              <a:rPr lang="en-US" dirty="0"/>
              <a:t>Click to edit Master title style</a:t>
            </a:r>
            <a:endParaRPr lang="en-GB" dirty="0"/>
          </a:p>
        </p:txBody>
      </p:sp>
      <p:sp>
        <p:nvSpPr>
          <p:cNvPr id="3" name="Subtitle 2"/>
          <p:cNvSpPr>
            <a:spLocks noGrp="1"/>
          </p:cNvSpPr>
          <p:nvPr>
            <p:ph type="subTitle" idx="1"/>
          </p:nvPr>
        </p:nvSpPr>
        <p:spPr>
          <a:xfrm>
            <a:off x="1485900" y="5229200"/>
            <a:ext cx="6934200" cy="1152128"/>
          </a:xfrm>
        </p:spPr>
        <p:txBody>
          <a:bodyPr/>
          <a:lstStyle>
            <a:lvl1pPr marL="0" indent="0" algn="l">
              <a:buNone/>
              <a:defRPr>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9" name="Picture 8" descr="NHS-logo-REV.gif"/>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73280" y="764704"/>
            <a:ext cx="1467024" cy="587578"/>
          </a:xfrm>
          <a:prstGeom prst="rect">
            <a:avLst/>
          </a:prstGeom>
        </p:spPr>
      </p:pic>
    </p:spTree>
    <p:extLst>
      <p:ext uri="{BB962C8B-B14F-4D97-AF65-F5344CB8AC3E}">
        <p14:creationId xmlns:p14="http://schemas.microsoft.com/office/powerpoint/2010/main" val="1376851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95300" y="6356402"/>
            <a:ext cx="2311400" cy="365125"/>
          </a:xfrm>
          <a:prstGeom prst="rect">
            <a:avLst/>
          </a:prstGeom>
        </p:spPr>
        <p:txBody>
          <a:bodyPr/>
          <a:lstStyle>
            <a:lvl1pPr>
              <a:defRPr/>
            </a:lvl1pPr>
          </a:lstStyle>
          <a:p>
            <a:pPr>
              <a:defRPr/>
            </a:pPr>
            <a:fld id="{D89453AE-9B2E-4EDC-86EE-EACA36044E9D}" type="datetime1">
              <a:rPr lang="en-GB" smtClean="0">
                <a:solidFill>
                  <a:prstClr val="black"/>
                </a:solidFill>
              </a:rPr>
              <a:pPr>
                <a:defRPr/>
              </a:pPr>
              <a:t>29/10/2019</a:t>
            </a:fld>
            <a:endParaRPr lang="en-GB" dirty="0">
              <a:solidFill>
                <a:prstClr val="black"/>
              </a:solidFill>
            </a:endParaRPr>
          </a:p>
        </p:txBody>
      </p:sp>
      <p:sp>
        <p:nvSpPr>
          <p:cNvPr id="6" name="Footer Placeholder 4"/>
          <p:cNvSpPr>
            <a:spLocks noGrp="1"/>
          </p:cNvSpPr>
          <p:nvPr>
            <p:ph type="ftr" sz="quarter" idx="11"/>
          </p:nvPr>
        </p:nvSpPr>
        <p:spPr>
          <a:xfrm>
            <a:off x="3384550" y="6356402"/>
            <a:ext cx="3136900" cy="365125"/>
          </a:xfrm>
          <a:prstGeom prst="rect">
            <a:avLst/>
          </a:prstGeom>
        </p:spPr>
        <p:txBody>
          <a:bodyPr/>
          <a:lstStyle>
            <a:lvl1pPr>
              <a:defRPr/>
            </a:lvl1pPr>
          </a:lstStyle>
          <a:p>
            <a:pPr>
              <a:defRPr/>
            </a:pPr>
            <a:r>
              <a:rPr lang="en-GB" dirty="0">
                <a:solidFill>
                  <a:prstClr val="black"/>
                </a:solidFill>
              </a:rPr>
              <a:t>DRAFT</a:t>
            </a:r>
          </a:p>
        </p:txBody>
      </p:sp>
      <p:sp>
        <p:nvSpPr>
          <p:cNvPr id="7" name="Slide Number Placeholder 5"/>
          <p:cNvSpPr>
            <a:spLocks noGrp="1"/>
          </p:cNvSpPr>
          <p:nvPr>
            <p:ph type="sldNum" sz="quarter" idx="12"/>
          </p:nvPr>
        </p:nvSpPr>
        <p:spPr>
          <a:xfrm>
            <a:off x="7099300" y="6356402"/>
            <a:ext cx="2311400" cy="365125"/>
          </a:xfrm>
          <a:prstGeom prst="rect">
            <a:avLst/>
          </a:prstGeom>
        </p:spPr>
        <p:txBody>
          <a:bodyPr/>
          <a:lstStyle>
            <a:lvl1pPr>
              <a:defRPr/>
            </a:lvl1pPr>
          </a:lstStyle>
          <a:p>
            <a:pPr>
              <a:defRPr/>
            </a:pPr>
            <a:fld id="{E9E1BF93-C98A-4D5B-92AE-4A4FB0123774}"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589547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95300" y="6356402"/>
            <a:ext cx="2311400" cy="365125"/>
          </a:xfrm>
          <a:prstGeom prst="rect">
            <a:avLst/>
          </a:prstGeom>
        </p:spPr>
        <p:txBody>
          <a:bodyPr/>
          <a:lstStyle>
            <a:lvl1pPr>
              <a:defRPr/>
            </a:lvl1pPr>
          </a:lstStyle>
          <a:p>
            <a:pPr>
              <a:defRPr/>
            </a:pPr>
            <a:fld id="{7628E479-9C28-4071-B1F0-02A303087291}" type="datetime1">
              <a:rPr lang="en-GB" smtClean="0">
                <a:solidFill>
                  <a:prstClr val="black"/>
                </a:solidFill>
              </a:rPr>
              <a:pPr>
                <a:defRPr/>
              </a:pPr>
              <a:t>29/10/2019</a:t>
            </a:fld>
            <a:endParaRPr lang="en-GB" dirty="0">
              <a:solidFill>
                <a:prstClr val="black"/>
              </a:solidFill>
            </a:endParaRPr>
          </a:p>
        </p:txBody>
      </p:sp>
      <p:sp>
        <p:nvSpPr>
          <p:cNvPr id="6" name="Footer Placeholder 4"/>
          <p:cNvSpPr>
            <a:spLocks noGrp="1"/>
          </p:cNvSpPr>
          <p:nvPr>
            <p:ph type="ftr" sz="quarter" idx="11"/>
          </p:nvPr>
        </p:nvSpPr>
        <p:spPr>
          <a:xfrm>
            <a:off x="3384550" y="6356402"/>
            <a:ext cx="3136900" cy="365125"/>
          </a:xfrm>
          <a:prstGeom prst="rect">
            <a:avLst/>
          </a:prstGeom>
        </p:spPr>
        <p:txBody>
          <a:bodyPr/>
          <a:lstStyle>
            <a:lvl1pPr>
              <a:defRPr/>
            </a:lvl1pPr>
          </a:lstStyle>
          <a:p>
            <a:pPr>
              <a:defRPr/>
            </a:pPr>
            <a:r>
              <a:rPr lang="en-GB" dirty="0">
                <a:solidFill>
                  <a:prstClr val="black"/>
                </a:solidFill>
              </a:rPr>
              <a:t>DRAFT</a:t>
            </a:r>
          </a:p>
        </p:txBody>
      </p:sp>
      <p:sp>
        <p:nvSpPr>
          <p:cNvPr id="7" name="Slide Number Placeholder 5"/>
          <p:cNvSpPr>
            <a:spLocks noGrp="1"/>
          </p:cNvSpPr>
          <p:nvPr>
            <p:ph type="sldNum" sz="quarter" idx="12"/>
          </p:nvPr>
        </p:nvSpPr>
        <p:spPr>
          <a:xfrm>
            <a:off x="7099300" y="6356402"/>
            <a:ext cx="2311400" cy="365125"/>
          </a:xfrm>
          <a:prstGeom prst="rect">
            <a:avLst/>
          </a:prstGeom>
        </p:spPr>
        <p:txBody>
          <a:bodyPr/>
          <a:lstStyle>
            <a:lvl1pPr>
              <a:defRPr/>
            </a:lvl1pPr>
          </a:lstStyle>
          <a:p>
            <a:pPr>
              <a:defRPr/>
            </a:pPr>
            <a:fld id="{D7DFDD7E-1736-49A2-B166-EE60FBF8604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894311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95300" y="6356402"/>
            <a:ext cx="2311400" cy="365125"/>
          </a:xfrm>
          <a:prstGeom prst="rect">
            <a:avLst/>
          </a:prstGeom>
        </p:spPr>
        <p:txBody>
          <a:bodyPr/>
          <a:lstStyle>
            <a:lvl1pPr>
              <a:defRPr/>
            </a:lvl1pPr>
          </a:lstStyle>
          <a:p>
            <a:pPr>
              <a:defRPr/>
            </a:pPr>
            <a:fld id="{8AB8AC6F-4461-4A9B-BF8A-44774B8EA7E2}" type="datetime1">
              <a:rPr lang="en-GB" smtClean="0">
                <a:solidFill>
                  <a:prstClr val="black"/>
                </a:solidFill>
              </a:rPr>
              <a:pPr>
                <a:defRPr/>
              </a:pPr>
              <a:t>29/10/2019</a:t>
            </a:fld>
            <a:endParaRPr lang="en-GB" dirty="0">
              <a:solidFill>
                <a:prstClr val="black"/>
              </a:solidFill>
            </a:endParaRPr>
          </a:p>
        </p:txBody>
      </p:sp>
      <p:sp>
        <p:nvSpPr>
          <p:cNvPr id="5" name="Footer Placeholder 4"/>
          <p:cNvSpPr>
            <a:spLocks noGrp="1"/>
          </p:cNvSpPr>
          <p:nvPr>
            <p:ph type="ftr" sz="quarter" idx="11"/>
          </p:nvPr>
        </p:nvSpPr>
        <p:spPr>
          <a:xfrm>
            <a:off x="3384550" y="6356402"/>
            <a:ext cx="3136900" cy="365125"/>
          </a:xfrm>
          <a:prstGeom prst="rect">
            <a:avLst/>
          </a:prstGeom>
        </p:spPr>
        <p:txBody>
          <a:bodyPr/>
          <a:lstStyle>
            <a:lvl1pPr>
              <a:defRPr/>
            </a:lvl1pPr>
          </a:lstStyle>
          <a:p>
            <a:pPr>
              <a:defRPr/>
            </a:pPr>
            <a:r>
              <a:rPr lang="en-GB" dirty="0">
                <a:solidFill>
                  <a:prstClr val="black"/>
                </a:solidFill>
              </a:rPr>
              <a:t>DRAFT</a:t>
            </a:r>
          </a:p>
        </p:txBody>
      </p:sp>
      <p:sp>
        <p:nvSpPr>
          <p:cNvPr id="6" name="Slide Number Placeholder 5"/>
          <p:cNvSpPr>
            <a:spLocks noGrp="1"/>
          </p:cNvSpPr>
          <p:nvPr>
            <p:ph type="sldNum" sz="quarter" idx="12"/>
          </p:nvPr>
        </p:nvSpPr>
        <p:spPr>
          <a:xfrm>
            <a:off x="7099300" y="6356402"/>
            <a:ext cx="2311400" cy="365125"/>
          </a:xfrm>
          <a:prstGeom prst="rect">
            <a:avLst/>
          </a:prstGeom>
        </p:spPr>
        <p:txBody>
          <a:bodyPr/>
          <a:lstStyle>
            <a:lvl1pPr>
              <a:defRPr/>
            </a:lvl1pPr>
          </a:lstStyle>
          <a:p>
            <a:pPr>
              <a:defRPr/>
            </a:pPr>
            <a:fld id="{26086624-79BB-4AD1-ABFB-78A5B3CD4FB0}"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32653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95300" y="6356402"/>
            <a:ext cx="2311400" cy="365125"/>
          </a:xfrm>
          <a:prstGeom prst="rect">
            <a:avLst/>
          </a:prstGeom>
        </p:spPr>
        <p:txBody>
          <a:bodyPr/>
          <a:lstStyle>
            <a:lvl1pPr>
              <a:defRPr/>
            </a:lvl1pPr>
          </a:lstStyle>
          <a:p>
            <a:pPr>
              <a:defRPr/>
            </a:pPr>
            <a:fld id="{3DC7209A-775D-46D0-ACCC-9C2460294DEA}" type="datetime1">
              <a:rPr lang="en-GB" smtClean="0">
                <a:solidFill>
                  <a:prstClr val="black"/>
                </a:solidFill>
              </a:rPr>
              <a:pPr>
                <a:defRPr/>
              </a:pPr>
              <a:t>29/10/2019</a:t>
            </a:fld>
            <a:endParaRPr lang="en-GB" dirty="0">
              <a:solidFill>
                <a:prstClr val="black"/>
              </a:solidFill>
            </a:endParaRPr>
          </a:p>
        </p:txBody>
      </p:sp>
      <p:sp>
        <p:nvSpPr>
          <p:cNvPr id="5" name="Footer Placeholder 4"/>
          <p:cNvSpPr>
            <a:spLocks noGrp="1"/>
          </p:cNvSpPr>
          <p:nvPr>
            <p:ph type="ftr" sz="quarter" idx="11"/>
          </p:nvPr>
        </p:nvSpPr>
        <p:spPr>
          <a:xfrm>
            <a:off x="3384550" y="6356402"/>
            <a:ext cx="3136900" cy="365125"/>
          </a:xfrm>
          <a:prstGeom prst="rect">
            <a:avLst/>
          </a:prstGeom>
        </p:spPr>
        <p:txBody>
          <a:bodyPr/>
          <a:lstStyle>
            <a:lvl1pPr>
              <a:defRPr/>
            </a:lvl1pPr>
          </a:lstStyle>
          <a:p>
            <a:pPr>
              <a:defRPr/>
            </a:pPr>
            <a:r>
              <a:rPr lang="en-GB" dirty="0">
                <a:solidFill>
                  <a:prstClr val="black"/>
                </a:solidFill>
              </a:rPr>
              <a:t>DRAFT</a:t>
            </a:r>
          </a:p>
        </p:txBody>
      </p:sp>
      <p:sp>
        <p:nvSpPr>
          <p:cNvPr id="6" name="Slide Number Placeholder 5"/>
          <p:cNvSpPr>
            <a:spLocks noGrp="1"/>
          </p:cNvSpPr>
          <p:nvPr>
            <p:ph type="sldNum" sz="quarter" idx="12"/>
          </p:nvPr>
        </p:nvSpPr>
        <p:spPr>
          <a:xfrm>
            <a:off x="7099300" y="6356402"/>
            <a:ext cx="2311400" cy="365125"/>
          </a:xfrm>
          <a:prstGeom prst="rect">
            <a:avLst/>
          </a:prstGeom>
        </p:spPr>
        <p:txBody>
          <a:bodyPr/>
          <a:lstStyle>
            <a:lvl1pPr>
              <a:defRPr/>
            </a:lvl1pPr>
          </a:lstStyle>
          <a:p>
            <a:pPr>
              <a:defRPr/>
            </a:pPr>
            <a:fld id="{00EB42BE-A82E-4A55-AC35-03D65CE69EB0}"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585506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Landscape2"/>
          <p:cNvPicPr>
            <a:picLocks noChangeAspect="1" noChangeArrowheads="1"/>
          </p:cNvPicPr>
          <p:nvPr userDrawn="1"/>
        </p:nvPicPr>
        <p:blipFill>
          <a:blip r:embed="rId2">
            <a:extLst>
              <a:ext uri="{28A0092B-C50C-407E-A947-70E740481C1C}">
                <a14:useLocalDpi xmlns:a14="http://schemas.microsoft.com/office/drawing/2010/main" val="0"/>
              </a:ext>
            </a:extLst>
          </a:blip>
          <a:srcRect l="25877"/>
          <a:stretch>
            <a:fillRect/>
          </a:stretch>
        </p:blipFill>
        <p:spPr bwMode="auto">
          <a:xfrm>
            <a:off x="507339" y="6010290"/>
            <a:ext cx="8941196"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42950" y="2130440"/>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283902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2"/>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FA540FD-FC59-452A-977F-240F7C0F7B37}" type="datetimeFigureOut">
              <a:rPr lang="en-GB" smtClean="0">
                <a:solidFill>
                  <a:prstClr val="black">
                    <a:tint val="75000"/>
                  </a:prstClr>
                </a:solidFill>
              </a:rPr>
              <a:pPr/>
              <a:t>29/10/2019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9E760E5-7B4E-4647-8D6A-E07D5C91EF1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92822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A540FD-FC59-452A-977F-240F7C0F7B37}" type="datetimeFigureOut">
              <a:rPr lang="en-GB" smtClean="0">
                <a:solidFill>
                  <a:prstClr val="black">
                    <a:tint val="75000"/>
                  </a:prstClr>
                </a:solidFill>
              </a:rPr>
              <a:pPr/>
              <a:t>29/10/2019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9E760E5-7B4E-4647-8D6A-E07D5C91EF1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6777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7"/>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A540FD-FC59-452A-977F-240F7C0F7B37}" type="datetimeFigureOut">
              <a:rPr lang="en-GB" smtClean="0">
                <a:solidFill>
                  <a:prstClr val="black">
                    <a:tint val="75000"/>
                  </a:prstClr>
                </a:solidFill>
              </a:rPr>
              <a:pPr/>
              <a:t>29/10/2019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9E760E5-7B4E-4647-8D6A-E07D5C91EF1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06610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FA540FD-FC59-452A-977F-240F7C0F7B37}" type="datetimeFigureOut">
              <a:rPr lang="en-GB" smtClean="0">
                <a:solidFill>
                  <a:prstClr val="black">
                    <a:tint val="75000"/>
                  </a:prstClr>
                </a:solidFill>
              </a:rPr>
              <a:pPr/>
              <a:t>29/10/2019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9E760E5-7B4E-4647-8D6A-E07D5C91EF1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08836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FA540FD-FC59-452A-977F-240F7C0F7B37}" type="datetimeFigureOut">
              <a:rPr lang="en-GB" smtClean="0">
                <a:solidFill>
                  <a:prstClr val="black">
                    <a:tint val="75000"/>
                  </a:prstClr>
                </a:solidFill>
              </a:rPr>
              <a:pPr/>
              <a:t>29/10/2019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49E760E5-7B4E-4647-8D6A-E07D5C91EF1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6459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itle 1"/>
          <p:cNvSpPr txBox="1">
            <a:spLocks/>
          </p:cNvSpPr>
          <p:nvPr userDrawn="1"/>
        </p:nvSpPr>
        <p:spPr bwMode="auto">
          <a:xfrm>
            <a:off x="495300" y="274638"/>
            <a:ext cx="8915400" cy="9221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b="1" kern="1200" spc="-100">
                <a:solidFill>
                  <a:srgbClr val="0072C6"/>
                </a:solidFill>
                <a:latin typeface="Arial"/>
                <a:ea typeface="+mj-ea"/>
                <a:cs typeface="Arial"/>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a:t>Click to edit Master title style</a:t>
            </a:r>
            <a:endParaRPr lang="en-GB" dirty="0"/>
          </a:p>
        </p:txBody>
      </p:sp>
    </p:spTree>
    <p:extLst>
      <p:ext uri="{BB962C8B-B14F-4D97-AF65-F5344CB8AC3E}">
        <p14:creationId xmlns:p14="http://schemas.microsoft.com/office/powerpoint/2010/main" val="8361521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FA540FD-FC59-452A-977F-240F7C0F7B37}" type="datetimeFigureOut">
              <a:rPr lang="en-GB" smtClean="0">
                <a:solidFill>
                  <a:prstClr val="black">
                    <a:tint val="75000"/>
                  </a:prstClr>
                </a:solidFill>
              </a:rPr>
              <a:pPr/>
              <a:t>29/10/2019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49E760E5-7B4E-4647-8D6A-E07D5C91EF1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767585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540FD-FC59-452A-977F-240F7C0F7B37}" type="datetimeFigureOut">
              <a:rPr lang="en-GB" smtClean="0">
                <a:solidFill>
                  <a:prstClr val="black">
                    <a:tint val="75000"/>
                  </a:prstClr>
                </a:solidFill>
              </a:rPr>
              <a:pPr/>
              <a:t>29/10/2019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49E760E5-7B4E-4647-8D6A-E07D5C91EF1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193842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540FD-FC59-452A-977F-240F7C0F7B37}" type="datetimeFigureOut">
              <a:rPr lang="en-GB" smtClean="0">
                <a:solidFill>
                  <a:prstClr val="black">
                    <a:tint val="75000"/>
                  </a:prstClr>
                </a:solidFill>
              </a:rPr>
              <a:pPr/>
              <a:t>29/10/2019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9E760E5-7B4E-4647-8D6A-E07D5C91EF1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014539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540FD-FC59-452A-977F-240F7C0F7B37}" type="datetimeFigureOut">
              <a:rPr lang="en-GB" smtClean="0">
                <a:solidFill>
                  <a:prstClr val="black">
                    <a:tint val="75000"/>
                  </a:prstClr>
                </a:solidFill>
              </a:rPr>
              <a:pPr/>
              <a:t>29/10/2019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9E760E5-7B4E-4647-8D6A-E07D5C91EF1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344190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A540FD-FC59-452A-977F-240F7C0F7B37}" type="datetimeFigureOut">
              <a:rPr lang="en-GB" smtClean="0">
                <a:solidFill>
                  <a:prstClr val="black">
                    <a:tint val="75000"/>
                  </a:prstClr>
                </a:solidFill>
              </a:rPr>
              <a:pPr/>
              <a:t>29/10/2019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9E760E5-7B4E-4647-8D6A-E07D5C91EF1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16989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A540FD-FC59-452A-977F-240F7C0F7B37}" type="datetimeFigureOut">
              <a:rPr lang="en-GB" smtClean="0">
                <a:solidFill>
                  <a:prstClr val="black">
                    <a:tint val="75000"/>
                  </a:prstClr>
                </a:solidFill>
              </a:rPr>
              <a:pPr/>
              <a:t>29/10/2019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9E760E5-7B4E-4647-8D6A-E07D5C91EF1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05947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1_Custom Layout">
    <p:spTree>
      <p:nvGrpSpPr>
        <p:cNvPr id="1" name=""/>
        <p:cNvGrpSpPr/>
        <p:nvPr/>
      </p:nvGrpSpPr>
      <p:grpSpPr>
        <a:xfrm>
          <a:off x="0" y="0"/>
          <a:ext cx="0" cy="0"/>
          <a:chOff x="0" y="0"/>
          <a:chExt cx="0" cy="0"/>
        </a:xfrm>
      </p:grpSpPr>
      <p:sp>
        <p:nvSpPr>
          <p:cNvPr id="3" name="Rectangle 2"/>
          <p:cNvSpPr/>
          <p:nvPr userDrawn="1"/>
        </p:nvSpPr>
        <p:spPr>
          <a:xfrm>
            <a:off x="0" y="0"/>
            <a:ext cx="9906000" cy="6858000"/>
          </a:xfrm>
          <a:prstGeom prst="rect">
            <a:avLst/>
          </a:prstGeom>
          <a:solidFill>
            <a:srgbClr val="0072C6">
              <a:alpha val="25000"/>
            </a:srgb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srgbClr val="4F81BD">
                  <a:lumMod val="50000"/>
                </a:srgbClr>
              </a:solidFill>
            </a:endParaRPr>
          </a:p>
        </p:txBody>
      </p:sp>
      <p:sp>
        <p:nvSpPr>
          <p:cNvPr id="4" name="Rectangle 3"/>
          <p:cNvSpPr/>
          <p:nvPr userDrawn="1"/>
        </p:nvSpPr>
        <p:spPr>
          <a:xfrm>
            <a:off x="0" y="0"/>
            <a:ext cx="9906000" cy="1412776"/>
          </a:xfrm>
          <a:prstGeom prst="rect">
            <a:avLst/>
          </a:prstGeom>
          <a:solidFill>
            <a:schemeClr val="bg1"/>
          </a:solidFill>
          <a:ln>
            <a:solidFill>
              <a:srgbClr val="0072C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2" name="Title 1"/>
          <p:cNvSpPr>
            <a:spLocks noGrp="1"/>
          </p:cNvSpPr>
          <p:nvPr>
            <p:ph type="title"/>
          </p:nvPr>
        </p:nvSpPr>
        <p:spPr>
          <a:xfrm>
            <a:off x="495300" y="274638"/>
            <a:ext cx="8915400" cy="1143000"/>
          </a:xfrm>
        </p:spPr>
        <p:txBody>
          <a:bodyPr/>
          <a:lstStyle>
            <a:lvl1pPr algn="ctr">
              <a:defRPr/>
            </a:lvl1pPr>
          </a:lstStyle>
          <a:p>
            <a:r>
              <a:rPr lang="en-GB" dirty="0"/>
              <a:t>Click to edit Master title style</a:t>
            </a:r>
            <a:endParaRPr lang="en-US" dirty="0"/>
          </a:p>
        </p:txBody>
      </p:sp>
    </p:spTree>
    <p:extLst>
      <p:ext uri="{BB962C8B-B14F-4D97-AF65-F5344CB8AC3E}">
        <p14:creationId xmlns:p14="http://schemas.microsoft.com/office/powerpoint/2010/main" val="29091876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Landscape2"/>
          <p:cNvPicPr>
            <a:picLocks noChangeAspect="1" noChangeArrowheads="1"/>
          </p:cNvPicPr>
          <p:nvPr userDrawn="1"/>
        </p:nvPicPr>
        <p:blipFill>
          <a:blip r:embed="rId2">
            <a:extLst>
              <a:ext uri="{28A0092B-C50C-407E-A947-70E740481C1C}">
                <a14:useLocalDpi xmlns:a14="http://schemas.microsoft.com/office/drawing/2010/main" val="0"/>
              </a:ext>
            </a:extLst>
          </a:blip>
          <a:srcRect l="25877"/>
          <a:stretch>
            <a:fillRect/>
          </a:stretch>
        </p:blipFill>
        <p:spPr bwMode="auto">
          <a:xfrm>
            <a:off x="507339" y="6010280"/>
            <a:ext cx="8941196"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3" descr="EHU-Foundation-Trust-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62608" y="188913"/>
            <a:ext cx="4822296"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42950" y="2130430"/>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0553253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Landscape2"/>
          <p:cNvPicPr>
            <a:picLocks noChangeAspect="1" noChangeArrowheads="1"/>
          </p:cNvPicPr>
          <p:nvPr userDrawn="1"/>
        </p:nvPicPr>
        <p:blipFill>
          <a:blip r:embed="rId2">
            <a:extLst>
              <a:ext uri="{28A0092B-C50C-407E-A947-70E740481C1C}">
                <a14:useLocalDpi xmlns:a14="http://schemas.microsoft.com/office/drawing/2010/main" val="0"/>
              </a:ext>
            </a:extLst>
          </a:blip>
          <a:srcRect l="25877"/>
          <a:stretch>
            <a:fillRect/>
          </a:stretch>
        </p:blipFill>
        <p:spPr bwMode="auto">
          <a:xfrm>
            <a:off x="507339" y="6010276"/>
            <a:ext cx="8941196"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3" descr="EHU-Foundation-Trust-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62608" y="188913"/>
            <a:ext cx="4822296"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721755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Emergency-p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Title 1"/>
          <p:cNvSpPr>
            <a:spLocks noGrp="1"/>
          </p:cNvSpPr>
          <p:nvPr>
            <p:ph type="title"/>
          </p:nvPr>
        </p:nvSpPr>
        <p:spPr>
          <a:xfrm>
            <a:off x="782506" y="2780936"/>
            <a:ext cx="7770894" cy="3384375"/>
          </a:xfrm>
        </p:spPr>
        <p:txBody>
          <a:bodyPr anchor="t"/>
          <a:lstStyle>
            <a:lvl1pPr algn="l">
              <a:defRPr sz="7200" b="1" cap="none">
                <a:solidFill>
                  <a:srgbClr val="FFFFFF"/>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82506" y="1052739"/>
            <a:ext cx="7770894" cy="1512167"/>
          </a:xfrm>
        </p:spPr>
        <p:txBody>
          <a:bodyPr anchor="b"/>
          <a:lstStyle>
            <a:lvl1pPr marL="0" indent="0">
              <a:buNone/>
              <a:defRPr sz="3600">
                <a:solidFill>
                  <a:schemeClr val="bg1"/>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9" name="Straight Connector 8"/>
          <p:cNvCxnSpPr/>
          <p:nvPr userDrawn="1"/>
        </p:nvCxnSpPr>
        <p:spPr>
          <a:xfrm>
            <a:off x="920552" y="2708920"/>
            <a:ext cx="7632848"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9248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0"/>
            <a:ext cx="9906000" cy="6813376"/>
          </a:xfrm>
          <a:prstGeom prst="rect">
            <a:avLst/>
          </a:prstGeom>
          <a:solidFill>
            <a:srgbClr val="C10071">
              <a:alpha val="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userDrawn="1"/>
        </p:nvSpPr>
        <p:spPr>
          <a:xfrm>
            <a:off x="0" y="6021288"/>
            <a:ext cx="9906000" cy="836712"/>
          </a:xfrm>
          <a:prstGeom prst="rect">
            <a:avLst/>
          </a:prstGeom>
          <a:solidFill>
            <a:schemeClr val="bg1"/>
          </a:solidFill>
          <a:ln w="15875">
            <a:solidFill>
              <a:srgbClr val="0072C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95300" y="274638"/>
            <a:ext cx="8915400" cy="922114"/>
          </a:xfr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95300" y="1412777"/>
            <a:ext cx="8922196" cy="4536503"/>
          </a:xfrm>
        </p:spPr>
        <p:txBody>
          <a:bodyPr/>
          <a:lstStyle>
            <a:lvl1pPr>
              <a:defRPr sz="2800" b="1">
                <a:latin typeface="Arial"/>
                <a:cs typeface="Arial"/>
              </a:defRPr>
            </a:lvl1pPr>
            <a:lvl2pPr>
              <a:defRPr sz="2800">
                <a:latin typeface="Arial"/>
                <a:cs typeface="Arial"/>
              </a:defRPr>
            </a:lvl2pPr>
            <a:lvl3pPr>
              <a:buClr>
                <a:srgbClr val="0072C6"/>
              </a:buClr>
              <a:defRPr sz="2400">
                <a:latin typeface="Arial"/>
                <a:cs typeface="Arial"/>
              </a:defRPr>
            </a:lvl3pPr>
            <a:lvl4pPr>
              <a:defRPr sz="2400">
                <a:latin typeface="Arial"/>
                <a:cs typeface="Arial"/>
              </a:defRPr>
            </a:lvl4pPr>
            <a:lvl5pPr>
              <a:defRPr sz="24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1"/>
          <p:cNvSpPr txBox="1">
            <a:spLocks/>
          </p:cNvSpPr>
          <p:nvPr userDrawn="1"/>
        </p:nvSpPr>
        <p:spPr bwMode="auto">
          <a:xfrm>
            <a:off x="344491" y="6165304"/>
            <a:ext cx="7848872" cy="45486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b="1" kern="1200" spc="-100">
                <a:solidFill>
                  <a:srgbClr val="0072C6"/>
                </a:solidFill>
                <a:latin typeface="Arial"/>
                <a:ea typeface="+mj-ea"/>
                <a:cs typeface="Arial"/>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3200" b="0" dirty="0"/>
              <a:t>Issues and Actions at </a:t>
            </a:r>
            <a:r>
              <a:rPr lang="en-US" sz="3200" dirty="0"/>
              <a:t>Trust level</a:t>
            </a:r>
          </a:p>
        </p:txBody>
      </p:sp>
      <p:pic>
        <p:nvPicPr>
          <p:cNvPr id="7" name="Picture 6" descr="trust-wid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49351" y="4725144"/>
            <a:ext cx="1752989" cy="2479630"/>
          </a:xfrm>
          <a:prstGeom prst="rect">
            <a:avLst/>
          </a:prstGeom>
        </p:spPr>
      </p:pic>
    </p:spTree>
    <p:extLst>
      <p:ext uri="{BB962C8B-B14F-4D97-AF65-F5344CB8AC3E}">
        <p14:creationId xmlns:p14="http://schemas.microsoft.com/office/powerpoint/2010/main" val="213662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2"/>
          <p:cNvSpPr/>
          <p:nvPr userDrawn="1"/>
        </p:nvSpPr>
        <p:spPr>
          <a:xfrm>
            <a:off x="0" y="0"/>
            <a:ext cx="9906000" cy="6813376"/>
          </a:xfrm>
          <a:prstGeom prst="rect">
            <a:avLst/>
          </a:prstGeom>
          <a:solidFill>
            <a:srgbClr val="57BA9E">
              <a:alpha val="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 name="Rectangle 3"/>
          <p:cNvSpPr/>
          <p:nvPr userDrawn="1"/>
        </p:nvSpPr>
        <p:spPr>
          <a:xfrm>
            <a:off x="0" y="6021288"/>
            <a:ext cx="9906000" cy="836712"/>
          </a:xfrm>
          <a:prstGeom prst="rect">
            <a:avLst/>
          </a:prstGeom>
          <a:solidFill>
            <a:schemeClr val="bg1"/>
          </a:solidFill>
          <a:ln w="15875">
            <a:solidFill>
              <a:srgbClr val="0072C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6" name="Content Placeholder 2"/>
          <p:cNvSpPr>
            <a:spLocks noGrp="1"/>
          </p:cNvSpPr>
          <p:nvPr>
            <p:ph sz="half" idx="1"/>
          </p:nvPr>
        </p:nvSpPr>
        <p:spPr>
          <a:xfrm>
            <a:off x="495300" y="1412777"/>
            <a:ext cx="8922196" cy="4536503"/>
          </a:xfrm>
        </p:spPr>
        <p:txBody>
          <a:bodyPr/>
          <a:lstStyle>
            <a:lvl1pPr>
              <a:defRPr sz="2800" b="1">
                <a:latin typeface="Arial"/>
                <a:cs typeface="Arial"/>
              </a:defRPr>
            </a:lvl1pPr>
            <a:lvl2pPr>
              <a:defRPr sz="2800">
                <a:latin typeface="Arial"/>
                <a:cs typeface="Arial"/>
              </a:defRPr>
            </a:lvl2pPr>
            <a:lvl3pPr>
              <a:buClr>
                <a:srgbClr val="0072C6"/>
              </a:buClr>
              <a:defRPr sz="2400">
                <a:latin typeface="Arial"/>
                <a:cs typeface="Arial"/>
              </a:defRPr>
            </a:lvl3pPr>
            <a:lvl4pPr>
              <a:defRPr sz="2400">
                <a:latin typeface="Arial"/>
                <a:cs typeface="Arial"/>
              </a:defRPr>
            </a:lvl4pPr>
            <a:lvl5pPr>
              <a:defRPr sz="24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1"/>
          <p:cNvSpPr txBox="1">
            <a:spLocks/>
          </p:cNvSpPr>
          <p:nvPr userDrawn="1"/>
        </p:nvSpPr>
        <p:spPr bwMode="auto">
          <a:xfrm>
            <a:off x="344491" y="6165304"/>
            <a:ext cx="7848872" cy="45486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b="1" kern="1200" spc="-100">
                <a:solidFill>
                  <a:srgbClr val="0072C6"/>
                </a:solidFill>
                <a:latin typeface="Arial"/>
                <a:ea typeface="+mj-ea"/>
                <a:cs typeface="Arial"/>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3200" b="0" dirty="0"/>
              <a:t>Issues and Actions at </a:t>
            </a:r>
            <a:r>
              <a:rPr lang="en-US" sz="3200" dirty="0"/>
              <a:t>Site level</a:t>
            </a:r>
          </a:p>
        </p:txBody>
      </p:sp>
      <p:pic>
        <p:nvPicPr>
          <p:cNvPr id="10" name="Picture 9" descr="site-wide-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49348" y="4698193"/>
            <a:ext cx="1800200" cy="2547283"/>
          </a:xfrm>
          <a:prstGeom prst="rect">
            <a:avLst/>
          </a:prstGeom>
        </p:spPr>
      </p:pic>
    </p:spTree>
    <p:extLst>
      <p:ext uri="{BB962C8B-B14F-4D97-AF65-F5344CB8AC3E}">
        <p14:creationId xmlns:p14="http://schemas.microsoft.com/office/powerpoint/2010/main" val="3683513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Rectangle 2"/>
          <p:cNvSpPr/>
          <p:nvPr userDrawn="1"/>
        </p:nvSpPr>
        <p:spPr>
          <a:xfrm>
            <a:off x="0" y="0"/>
            <a:ext cx="9906000" cy="6858000"/>
          </a:xfrm>
          <a:prstGeom prst="rect">
            <a:avLst/>
          </a:prstGeom>
          <a:solidFill>
            <a:srgbClr val="0072C6">
              <a:alpha val="25000"/>
            </a:srgb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4F81BD">
                  <a:lumMod val="50000"/>
                </a:srgbClr>
              </a:solidFill>
            </a:endParaRPr>
          </a:p>
        </p:txBody>
      </p:sp>
      <p:sp>
        <p:nvSpPr>
          <p:cNvPr id="4" name="Rectangle 3"/>
          <p:cNvSpPr/>
          <p:nvPr userDrawn="1"/>
        </p:nvSpPr>
        <p:spPr>
          <a:xfrm>
            <a:off x="0" y="0"/>
            <a:ext cx="9906000" cy="1412776"/>
          </a:xfrm>
          <a:prstGeom prst="rect">
            <a:avLst/>
          </a:prstGeom>
          <a:solidFill>
            <a:schemeClr val="bg1"/>
          </a:solidFill>
          <a:ln>
            <a:solidFill>
              <a:srgbClr val="0072C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95300" y="274638"/>
            <a:ext cx="8915400" cy="1143000"/>
          </a:xfrm>
        </p:spPr>
        <p:txBody>
          <a:bodyPr/>
          <a:lstStyle>
            <a:lvl1pPr algn="ctr">
              <a:defRPr/>
            </a:lvl1pPr>
          </a:lstStyle>
          <a:p>
            <a:r>
              <a:rPr lang="en-GB" dirty="0"/>
              <a:t>Click to edit Master title style</a:t>
            </a:r>
            <a:endParaRPr lang="en-US" dirty="0"/>
          </a:p>
        </p:txBody>
      </p:sp>
    </p:spTree>
    <p:extLst>
      <p:ext uri="{BB962C8B-B14F-4D97-AF65-F5344CB8AC3E}">
        <p14:creationId xmlns:p14="http://schemas.microsoft.com/office/powerpoint/2010/main" val="33828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a:xfrm>
            <a:off x="495300" y="6356402"/>
            <a:ext cx="2311400" cy="365125"/>
          </a:xfrm>
          <a:prstGeom prst="rect">
            <a:avLst/>
          </a:prstGeom>
        </p:spPr>
        <p:txBody>
          <a:bodyPr/>
          <a:lstStyle>
            <a:lvl1pPr>
              <a:defRPr/>
            </a:lvl1pPr>
          </a:lstStyle>
          <a:p>
            <a:pPr>
              <a:defRPr/>
            </a:pPr>
            <a:fld id="{5CF3BA02-BD26-4861-8059-392E010C3547}" type="datetime1">
              <a:rPr lang="en-GB" smtClean="0">
                <a:solidFill>
                  <a:prstClr val="black"/>
                </a:solidFill>
              </a:rPr>
              <a:pPr>
                <a:defRPr/>
              </a:pPr>
              <a:t>29/10/2019</a:t>
            </a:fld>
            <a:endParaRPr lang="en-GB" dirty="0">
              <a:solidFill>
                <a:prstClr val="black"/>
              </a:solidFill>
            </a:endParaRPr>
          </a:p>
        </p:txBody>
      </p:sp>
      <p:sp>
        <p:nvSpPr>
          <p:cNvPr id="8" name="Footer Placeholder 4"/>
          <p:cNvSpPr>
            <a:spLocks noGrp="1"/>
          </p:cNvSpPr>
          <p:nvPr>
            <p:ph type="ftr" sz="quarter" idx="11"/>
          </p:nvPr>
        </p:nvSpPr>
        <p:spPr>
          <a:xfrm>
            <a:off x="3384550" y="6356402"/>
            <a:ext cx="3136900" cy="365125"/>
          </a:xfrm>
          <a:prstGeom prst="rect">
            <a:avLst/>
          </a:prstGeom>
        </p:spPr>
        <p:txBody>
          <a:bodyPr/>
          <a:lstStyle>
            <a:lvl1pPr>
              <a:defRPr/>
            </a:lvl1pPr>
          </a:lstStyle>
          <a:p>
            <a:pPr>
              <a:defRPr/>
            </a:pPr>
            <a:r>
              <a:rPr lang="en-GB" dirty="0">
                <a:solidFill>
                  <a:prstClr val="black"/>
                </a:solidFill>
              </a:rPr>
              <a:t>DRAFT</a:t>
            </a:r>
          </a:p>
        </p:txBody>
      </p:sp>
      <p:sp>
        <p:nvSpPr>
          <p:cNvPr id="9" name="Slide Number Placeholder 5"/>
          <p:cNvSpPr>
            <a:spLocks noGrp="1"/>
          </p:cNvSpPr>
          <p:nvPr>
            <p:ph type="sldNum" sz="quarter" idx="12"/>
          </p:nvPr>
        </p:nvSpPr>
        <p:spPr>
          <a:xfrm>
            <a:off x="7099300" y="6356402"/>
            <a:ext cx="2311400" cy="365125"/>
          </a:xfrm>
          <a:prstGeom prst="rect">
            <a:avLst/>
          </a:prstGeom>
        </p:spPr>
        <p:txBody>
          <a:bodyPr/>
          <a:lstStyle>
            <a:lvl1pPr>
              <a:defRPr/>
            </a:lvl1pPr>
          </a:lstStyle>
          <a:p>
            <a:pPr>
              <a:defRPr/>
            </a:pPr>
            <a:fld id="{3308ED16-EC2F-4EDE-BA23-00803B0D90B6}"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962760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a:xfrm>
            <a:off x="495300" y="6356402"/>
            <a:ext cx="2311400" cy="365125"/>
          </a:xfrm>
          <a:prstGeom prst="rect">
            <a:avLst/>
          </a:prstGeom>
        </p:spPr>
        <p:txBody>
          <a:bodyPr/>
          <a:lstStyle>
            <a:lvl1pPr>
              <a:defRPr/>
            </a:lvl1pPr>
          </a:lstStyle>
          <a:p>
            <a:pPr>
              <a:defRPr/>
            </a:pPr>
            <a:fld id="{B795B864-9F00-4EAB-AC3C-6CF97A500666}" type="datetime1">
              <a:rPr lang="en-GB" smtClean="0">
                <a:solidFill>
                  <a:prstClr val="black"/>
                </a:solidFill>
              </a:rPr>
              <a:pPr>
                <a:defRPr/>
              </a:pPr>
              <a:t>29/10/2019</a:t>
            </a:fld>
            <a:endParaRPr lang="en-GB" dirty="0">
              <a:solidFill>
                <a:prstClr val="black"/>
              </a:solidFill>
            </a:endParaRPr>
          </a:p>
        </p:txBody>
      </p:sp>
      <p:sp>
        <p:nvSpPr>
          <p:cNvPr id="4" name="Footer Placeholder 4"/>
          <p:cNvSpPr>
            <a:spLocks noGrp="1"/>
          </p:cNvSpPr>
          <p:nvPr>
            <p:ph type="ftr" sz="quarter" idx="11"/>
          </p:nvPr>
        </p:nvSpPr>
        <p:spPr>
          <a:xfrm>
            <a:off x="3384550" y="6356402"/>
            <a:ext cx="3136900" cy="365125"/>
          </a:xfrm>
          <a:prstGeom prst="rect">
            <a:avLst/>
          </a:prstGeom>
        </p:spPr>
        <p:txBody>
          <a:bodyPr/>
          <a:lstStyle>
            <a:lvl1pPr>
              <a:defRPr/>
            </a:lvl1pPr>
          </a:lstStyle>
          <a:p>
            <a:pPr>
              <a:defRPr/>
            </a:pPr>
            <a:r>
              <a:rPr lang="en-GB" dirty="0">
                <a:solidFill>
                  <a:prstClr val="black"/>
                </a:solidFill>
              </a:rPr>
              <a:t>DRAFT</a:t>
            </a:r>
          </a:p>
        </p:txBody>
      </p:sp>
      <p:sp>
        <p:nvSpPr>
          <p:cNvPr id="5" name="Slide Number Placeholder 5"/>
          <p:cNvSpPr>
            <a:spLocks noGrp="1"/>
          </p:cNvSpPr>
          <p:nvPr>
            <p:ph type="sldNum" sz="quarter" idx="12"/>
          </p:nvPr>
        </p:nvSpPr>
        <p:spPr>
          <a:xfrm>
            <a:off x="7099300" y="6356402"/>
            <a:ext cx="2311400" cy="365125"/>
          </a:xfrm>
          <a:prstGeom prst="rect">
            <a:avLst/>
          </a:prstGeom>
        </p:spPr>
        <p:txBody>
          <a:bodyPr/>
          <a:lstStyle>
            <a:lvl1pPr>
              <a:defRPr/>
            </a:lvl1pPr>
          </a:lstStyle>
          <a:p>
            <a:pPr>
              <a:defRPr/>
            </a:pPr>
            <a:fld id="{C892D23D-BF76-4B69-960E-91AB7A41CDE0}"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904275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95300" y="6356402"/>
            <a:ext cx="2311400" cy="365125"/>
          </a:xfrm>
          <a:prstGeom prst="rect">
            <a:avLst/>
          </a:prstGeom>
        </p:spPr>
        <p:txBody>
          <a:bodyPr/>
          <a:lstStyle>
            <a:lvl1pPr>
              <a:defRPr/>
            </a:lvl1pPr>
          </a:lstStyle>
          <a:p>
            <a:pPr>
              <a:defRPr/>
            </a:pPr>
            <a:fld id="{56F6E0BA-9251-4256-87ED-241C8E2E09D0}" type="datetime1">
              <a:rPr lang="en-GB" smtClean="0">
                <a:solidFill>
                  <a:prstClr val="black"/>
                </a:solidFill>
              </a:rPr>
              <a:pPr>
                <a:defRPr/>
              </a:pPr>
              <a:t>29/10/2019</a:t>
            </a:fld>
            <a:endParaRPr lang="en-GB" dirty="0">
              <a:solidFill>
                <a:prstClr val="black"/>
              </a:solidFill>
            </a:endParaRPr>
          </a:p>
        </p:txBody>
      </p:sp>
      <p:sp>
        <p:nvSpPr>
          <p:cNvPr id="3" name="Footer Placeholder 4"/>
          <p:cNvSpPr>
            <a:spLocks noGrp="1"/>
          </p:cNvSpPr>
          <p:nvPr>
            <p:ph type="ftr" sz="quarter" idx="11"/>
          </p:nvPr>
        </p:nvSpPr>
        <p:spPr>
          <a:xfrm>
            <a:off x="3384550" y="6356402"/>
            <a:ext cx="3136900" cy="365125"/>
          </a:xfrm>
          <a:prstGeom prst="rect">
            <a:avLst/>
          </a:prstGeom>
        </p:spPr>
        <p:txBody>
          <a:bodyPr/>
          <a:lstStyle>
            <a:lvl1pPr>
              <a:defRPr/>
            </a:lvl1pPr>
          </a:lstStyle>
          <a:p>
            <a:pPr>
              <a:defRPr/>
            </a:pPr>
            <a:r>
              <a:rPr lang="en-GB" dirty="0">
                <a:solidFill>
                  <a:prstClr val="black"/>
                </a:solidFill>
              </a:rPr>
              <a:t>DRAFT</a:t>
            </a:r>
          </a:p>
        </p:txBody>
      </p:sp>
      <p:sp>
        <p:nvSpPr>
          <p:cNvPr id="4" name="Slide Number Placeholder 5"/>
          <p:cNvSpPr>
            <a:spLocks noGrp="1"/>
          </p:cNvSpPr>
          <p:nvPr>
            <p:ph type="sldNum" sz="quarter" idx="12"/>
          </p:nvPr>
        </p:nvSpPr>
        <p:spPr>
          <a:xfrm>
            <a:off x="7099300" y="6356402"/>
            <a:ext cx="2311400" cy="365125"/>
          </a:xfrm>
          <a:prstGeom prst="rect">
            <a:avLst/>
          </a:prstGeom>
        </p:spPr>
        <p:txBody>
          <a:bodyPr/>
          <a:lstStyle>
            <a:lvl1pPr>
              <a:defRPr/>
            </a:lvl1pPr>
          </a:lstStyle>
          <a:p>
            <a:pPr>
              <a:defRPr/>
            </a:pPr>
            <a:fld id="{EF42850D-DB05-440E-A82C-BFD56B66DAB2}"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459791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1027" name="Text Placeholder 2"/>
          <p:cNvSpPr>
            <a:spLocks noGrp="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1787295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dt="0"/>
  <p:txStyles>
    <p:titleStyle>
      <a:lvl1pPr algn="l" rtl="0" fontAlgn="base">
        <a:spcBef>
          <a:spcPct val="0"/>
        </a:spcBef>
        <a:spcAft>
          <a:spcPct val="0"/>
        </a:spcAft>
        <a:defRPr sz="4400" b="1" kern="1200" spc="-100">
          <a:solidFill>
            <a:srgbClr val="0072C6"/>
          </a:solidFill>
          <a:latin typeface="Arial"/>
          <a:ea typeface="+mj-ea"/>
          <a:cs typeface="Arial"/>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Clr>
          <a:srgbClr val="0072C6"/>
        </a:buClr>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Clr>
          <a:srgbClr val="0072C6"/>
        </a:buClr>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00"/>
            <a:ext cx="8915400" cy="420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1" name="Date Placeholder 3"/>
          <p:cNvSpPr>
            <a:spLocks noGrp="1"/>
          </p:cNvSpPr>
          <p:nvPr>
            <p:ph type="dt" sz="half" idx="2"/>
          </p:nvPr>
        </p:nvSpPr>
        <p:spPr bwMode="auto">
          <a:xfrm>
            <a:off x="495300" y="6245225"/>
            <a:ext cx="23114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defRPr>
            </a:lvl1pPr>
          </a:lstStyle>
          <a:p>
            <a:pPr>
              <a:defRPr/>
            </a:pPr>
            <a:endParaRPr lang="en-GB" dirty="0">
              <a:solidFill>
                <a:srgbClr val="000000"/>
              </a:solidFill>
            </a:endParaRPr>
          </a:p>
        </p:txBody>
      </p:sp>
      <p:sp>
        <p:nvSpPr>
          <p:cNvPr id="13" name="Slide Number Placeholder 5"/>
          <p:cNvSpPr>
            <a:spLocks noGrp="1"/>
          </p:cNvSpPr>
          <p:nvPr>
            <p:ph type="sldNum" sz="quarter" idx="4"/>
          </p:nvPr>
        </p:nvSpPr>
        <p:spPr bwMode="auto">
          <a:xfrm>
            <a:off x="7099300" y="6245225"/>
            <a:ext cx="23114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atin typeface="Arial" charset="0"/>
                <a:ea typeface="ＭＳ Ｐゴシック" pitchFamily="34" charset="-128"/>
              </a:defRPr>
            </a:lvl1pPr>
          </a:lstStyle>
          <a:p>
            <a:pPr>
              <a:defRPr/>
            </a:pPr>
            <a:fld id="{1D4B6E88-213A-47A9-B0D8-C9367DFE4965}"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275813767"/>
      </p:ext>
    </p:extLst>
  </p:cSld>
  <p:clrMap bg1="lt1" tx1="dk1" bg2="lt2" tx2="dk2" accent1="accent1" accent2="accent2" accent3="accent3" accent4="accent4" accent5="accent5" accent6="accent6" hlink="hlink" folHlink="folHlink"/>
  <p:sldLayoutIdLst>
    <p:sldLayoutId id="2147483714" r:id="rId1"/>
  </p:sldLayoutIdLst>
  <p:txStyles>
    <p:titleStyle>
      <a:lvl1pPr algn="ctr" rtl="0" eaLnBrk="0" fontAlgn="base" hangingPunct="0">
        <a:spcBef>
          <a:spcPct val="0"/>
        </a:spcBef>
        <a:spcAft>
          <a:spcPct val="0"/>
        </a:spcAft>
        <a:defRPr sz="4400">
          <a:solidFill>
            <a:schemeClr val="tx2"/>
          </a:solidFill>
          <a:latin typeface="Arial" charset="0"/>
          <a:ea typeface="MS PGothic"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itchFamily="34" charset="-128"/>
        </a:defRPr>
      </a:lvl2pPr>
      <a:lvl3pPr algn="ctr" rtl="0" eaLnBrk="0" fontAlgn="base" hangingPunct="0">
        <a:spcBef>
          <a:spcPct val="0"/>
        </a:spcBef>
        <a:spcAft>
          <a:spcPct val="0"/>
        </a:spcAft>
        <a:defRPr sz="4400">
          <a:solidFill>
            <a:schemeClr val="tx2"/>
          </a:solidFill>
          <a:latin typeface="Arial" charset="0"/>
          <a:ea typeface="MS PGothic" pitchFamily="34" charset="-128"/>
        </a:defRPr>
      </a:lvl3pPr>
      <a:lvl4pPr algn="ctr" rtl="0" eaLnBrk="0" fontAlgn="base" hangingPunct="0">
        <a:spcBef>
          <a:spcPct val="0"/>
        </a:spcBef>
        <a:spcAft>
          <a:spcPct val="0"/>
        </a:spcAft>
        <a:defRPr sz="4400">
          <a:solidFill>
            <a:schemeClr val="tx2"/>
          </a:solidFill>
          <a:latin typeface="Arial" charset="0"/>
          <a:ea typeface="MS PGothic" pitchFamily="34" charset="-128"/>
        </a:defRPr>
      </a:lvl4pPr>
      <a:lvl5pPr algn="ctr" rtl="0" eaLnBrk="0" fontAlgn="base" hangingPunct="0">
        <a:spcBef>
          <a:spcPct val="0"/>
        </a:spcBef>
        <a:spcAft>
          <a:spcPct val="0"/>
        </a:spcAft>
        <a:defRPr sz="4400">
          <a:solidFill>
            <a:schemeClr val="tx2"/>
          </a:solidFill>
          <a:latin typeface="Arial" charset="0"/>
          <a:ea typeface="MS PGothic" pitchFamily="34"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Arial" charset="0"/>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Arial" charset="0"/>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Arial" charset="0"/>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Arial" charset="0"/>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DFA540FD-FC59-452A-977F-240F7C0F7B37}" type="datetimeFigureOut">
              <a:rPr lang="en-GB" smtClean="0">
                <a:solidFill>
                  <a:prstClr val="black">
                    <a:tint val="75000"/>
                  </a:prstClr>
                </a:solidFill>
                <a:latin typeface="Calibri"/>
              </a:rPr>
              <a:pPr fontAlgn="auto">
                <a:spcBef>
                  <a:spcPts val="0"/>
                </a:spcBef>
                <a:spcAft>
                  <a:spcPts val="0"/>
                </a:spcAft>
              </a:pPr>
              <a:t>29/10/2019</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384550" y="63563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7099300" y="63563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9E760E5-7B4E-4647-8D6A-E07D5C91EF1C}"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67818303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00"/>
            <a:ext cx="8915400" cy="420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1" name="Date Placeholder 3"/>
          <p:cNvSpPr>
            <a:spLocks noGrp="1"/>
          </p:cNvSpPr>
          <p:nvPr>
            <p:ph type="dt" sz="half" idx="2"/>
          </p:nvPr>
        </p:nvSpPr>
        <p:spPr bwMode="auto">
          <a:xfrm>
            <a:off x="495300" y="6245225"/>
            <a:ext cx="23114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defRPr>
            </a:lvl1pPr>
          </a:lstStyle>
          <a:p>
            <a:pPr>
              <a:defRPr/>
            </a:pPr>
            <a:endParaRPr lang="en-GB">
              <a:solidFill>
                <a:srgbClr val="000000"/>
              </a:solidFill>
            </a:endParaRPr>
          </a:p>
        </p:txBody>
      </p:sp>
      <p:sp>
        <p:nvSpPr>
          <p:cNvPr id="13" name="Slide Number Placeholder 5"/>
          <p:cNvSpPr>
            <a:spLocks noGrp="1"/>
          </p:cNvSpPr>
          <p:nvPr>
            <p:ph type="sldNum" sz="quarter" idx="4"/>
          </p:nvPr>
        </p:nvSpPr>
        <p:spPr bwMode="auto">
          <a:xfrm>
            <a:off x="7099300" y="6245225"/>
            <a:ext cx="23114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2C3DE5D-0EBA-4A9A-8066-EE4D5D84407D}" type="slidenum">
              <a:rPr lang="en-GB" altLang="en-US">
                <a:solidFill>
                  <a:srgbClr val="000000"/>
                </a:solidFill>
                <a:ea typeface="ＭＳ Ｐゴシック" pitchFamily="34" charset="-128"/>
              </a:rPr>
              <a:pPr>
                <a:defRPr/>
              </a:pPr>
              <a:t>‹#›</a:t>
            </a:fld>
            <a:endParaRPr lang="en-GB" altLang="en-US">
              <a:solidFill>
                <a:srgbClr val="000000"/>
              </a:solidFill>
              <a:ea typeface="ＭＳ Ｐゴシック" pitchFamily="34" charset="-128"/>
            </a:endParaRPr>
          </a:p>
        </p:txBody>
      </p:sp>
    </p:spTree>
    <p:extLst>
      <p:ext uri="{BB962C8B-B14F-4D97-AF65-F5344CB8AC3E}">
        <p14:creationId xmlns:p14="http://schemas.microsoft.com/office/powerpoint/2010/main" val="159003729"/>
      </p:ext>
    </p:extLst>
  </p:cSld>
  <p:clrMap bg1="lt1" tx1="dk1" bg2="lt2" tx2="dk2" accent1="accent1" accent2="accent2" accent3="accent3" accent4="accent4" accent5="accent5" accent6="accent6" hlink="hlink" folHlink="folHlink"/>
  <p:sldLayoutIdLst>
    <p:sldLayoutId id="2147483745" r:id="rId1"/>
  </p:sldLayoutIdLst>
  <p:txStyles>
    <p:titleStyle>
      <a:lvl1pPr algn="ctr" rtl="0" eaLnBrk="0" fontAlgn="base" hangingPunct="0">
        <a:spcBef>
          <a:spcPct val="0"/>
        </a:spcBef>
        <a:spcAft>
          <a:spcPct val="0"/>
        </a:spcAft>
        <a:defRPr sz="4400">
          <a:solidFill>
            <a:schemeClr val="tx2"/>
          </a:solidFill>
          <a:latin typeface="Arial" charset="0"/>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Arial" charset="0"/>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Arial" charset="0"/>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00"/>
            <a:ext cx="8915400" cy="420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1" name="Date Placeholder 3"/>
          <p:cNvSpPr>
            <a:spLocks noGrp="1"/>
          </p:cNvSpPr>
          <p:nvPr>
            <p:ph type="dt" sz="half" idx="2"/>
          </p:nvPr>
        </p:nvSpPr>
        <p:spPr bwMode="auto">
          <a:xfrm>
            <a:off x="495300" y="6245225"/>
            <a:ext cx="23114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defRPr>
            </a:lvl1pPr>
          </a:lstStyle>
          <a:p>
            <a:pPr>
              <a:defRPr/>
            </a:pPr>
            <a:endParaRPr lang="en-GB">
              <a:solidFill>
                <a:srgbClr val="000000"/>
              </a:solidFill>
            </a:endParaRPr>
          </a:p>
        </p:txBody>
      </p:sp>
      <p:sp>
        <p:nvSpPr>
          <p:cNvPr id="13" name="Slide Number Placeholder 5"/>
          <p:cNvSpPr>
            <a:spLocks noGrp="1"/>
          </p:cNvSpPr>
          <p:nvPr>
            <p:ph type="sldNum" sz="quarter" idx="4"/>
          </p:nvPr>
        </p:nvSpPr>
        <p:spPr bwMode="auto">
          <a:xfrm>
            <a:off x="7099300" y="6245225"/>
            <a:ext cx="23114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2C3DE5D-0EBA-4A9A-8066-EE4D5D84407D}" type="slidenum">
              <a:rPr lang="en-GB" altLang="en-US">
                <a:solidFill>
                  <a:srgbClr val="000000"/>
                </a:solidFill>
                <a:ea typeface="ＭＳ Ｐゴシック" pitchFamily="34" charset="-128"/>
              </a:rPr>
              <a:pPr>
                <a:defRPr/>
              </a:pPr>
              <a:t>‹#›</a:t>
            </a:fld>
            <a:endParaRPr lang="en-GB" altLang="en-US">
              <a:solidFill>
                <a:srgbClr val="000000"/>
              </a:solidFill>
              <a:ea typeface="ＭＳ Ｐゴシック" pitchFamily="34" charset="-128"/>
            </a:endParaRPr>
          </a:p>
        </p:txBody>
      </p:sp>
    </p:spTree>
    <p:extLst>
      <p:ext uri="{BB962C8B-B14F-4D97-AF65-F5344CB8AC3E}">
        <p14:creationId xmlns:p14="http://schemas.microsoft.com/office/powerpoint/2010/main" val="3821663120"/>
      </p:ext>
    </p:extLst>
  </p:cSld>
  <p:clrMap bg1="lt1" tx1="dk1" bg2="lt2" tx2="dk2" accent1="accent1" accent2="accent2" accent3="accent3" accent4="accent4" accent5="accent5" accent6="accent6" hlink="hlink" folHlink="folHlink"/>
  <p:sldLayoutIdLst>
    <p:sldLayoutId id="2147483747" r:id="rId1"/>
  </p:sldLayoutIdLst>
  <p:txStyles>
    <p:titleStyle>
      <a:lvl1pPr algn="ctr" rtl="0" eaLnBrk="0" fontAlgn="base" hangingPunct="0">
        <a:spcBef>
          <a:spcPct val="0"/>
        </a:spcBef>
        <a:spcAft>
          <a:spcPct val="0"/>
        </a:spcAft>
        <a:defRPr sz="4400">
          <a:solidFill>
            <a:schemeClr val="tx2"/>
          </a:solidFill>
          <a:latin typeface="Arial" charset="0"/>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Arial" charset="0"/>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Arial" charset="0"/>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6.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6.xml"/><Relationship Id="rId1" Type="http://schemas.openxmlformats.org/officeDocument/2006/relationships/tags" Target="../tags/tag4.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4608" y="2132856"/>
            <a:ext cx="7776864" cy="3456384"/>
          </a:xfrm>
        </p:spPr>
        <p:txBody>
          <a:bodyPr/>
          <a:lstStyle/>
          <a:p>
            <a:r>
              <a:rPr lang="en-US" sz="5400" dirty="0"/>
              <a:t>Primary Care Quality Standards</a:t>
            </a:r>
          </a:p>
        </p:txBody>
      </p:sp>
      <p:sp>
        <p:nvSpPr>
          <p:cNvPr id="5" name="Subtitle 4"/>
          <p:cNvSpPr>
            <a:spLocks noGrp="1"/>
          </p:cNvSpPr>
          <p:nvPr>
            <p:ph type="subTitle" idx="1"/>
          </p:nvPr>
        </p:nvSpPr>
        <p:spPr>
          <a:xfrm>
            <a:off x="1485900" y="4941168"/>
            <a:ext cx="6934200" cy="1440160"/>
          </a:xfrm>
        </p:spPr>
        <p:txBody>
          <a:bodyPr/>
          <a:lstStyle/>
          <a:p>
            <a:r>
              <a:rPr lang="en-US" dirty="0"/>
              <a:t>October 2019</a:t>
            </a:r>
          </a:p>
        </p:txBody>
      </p:sp>
      <p:sp>
        <p:nvSpPr>
          <p:cNvPr id="2" name="Slide Number Placeholder 1"/>
          <p:cNvSpPr>
            <a:spLocks noGrp="1"/>
          </p:cNvSpPr>
          <p:nvPr>
            <p:ph type="sldNum" sz="quarter" idx="4294967295"/>
          </p:nvPr>
        </p:nvSpPr>
        <p:spPr>
          <a:xfrm>
            <a:off x="7594600" y="6356402"/>
            <a:ext cx="2311400" cy="365125"/>
          </a:xfrm>
          <a:prstGeom prst="rect">
            <a:avLst/>
          </a:prstGeom>
        </p:spPr>
        <p:txBody>
          <a:bodyPr/>
          <a:lstStyle/>
          <a:p>
            <a:pPr>
              <a:defRPr/>
            </a:pPr>
            <a:fld id="{F0E7A781-0B56-4BA3-9BCA-7CE2130B5A24}" type="slidenum">
              <a:rPr lang="en-GB">
                <a:solidFill>
                  <a:prstClr val="black"/>
                </a:solidFill>
              </a:rPr>
              <a:pPr>
                <a:defRPr/>
              </a:pPr>
              <a:t>1</a:t>
            </a:fld>
            <a:endParaRPr lang="en-GB" dirty="0">
              <a:solidFill>
                <a:prstClr val="black"/>
              </a:solidFill>
            </a:endParaRPr>
          </a:p>
        </p:txBody>
      </p:sp>
    </p:spTree>
    <p:custDataLst>
      <p:tags r:id="rId1"/>
    </p:custDataLst>
    <p:extLst>
      <p:ext uri="{BB962C8B-B14F-4D97-AF65-F5344CB8AC3E}">
        <p14:creationId xmlns:p14="http://schemas.microsoft.com/office/powerpoint/2010/main" val="2861040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rPr>
              <a:t>Phase 2</a:t>
            </a:r>
          </a:p>
        </p:txBody>
      </p:sp>
      <p:sp>
        <p:nvSpPr>
          <p:cNvPr id="3" name="TextBox 2"/>
          <p:cNvSpPr txBox="1"/>
          <p:nvPr/>
        </p:nvSpPr>
        <p:spPr>
          <a:xfrm>
            <a:off x="25896" y="1556792"/>
            <a:ext cx="9751640" cy="3970318"/>
          </a:xfrm>
          <a:prstGeom prst="rect">
            <a:avLst/>
          </a:prstGeom>
          <a:noFill/>
        </p:spPr>
        <p:txBody>
          <a:bodyPr wrap="square" rtlCol="0">
            <a:spAutoFit/>
          </a:bodyPr>
          <a:lstStyle/>
          <a:p>
            <a:pPr marL="285750" indent="-285750">
              <a:buFont typeface="Arial" panose="020B0604020202020204" pitchFamily="34" charset="0"/>
              <a:buChar char="•"/>
              <a:defRPr/>
            </a:pPr>
            <a:r>
              <a:rPr lang="en-GB" sz="2400" dirty="0"/>
              <a:t>Services to be included from April 2020;</a:t>
            </a:r>
          </a:p>
          <a:p>
            <a:pPr marL="285750" indent="-285750">
              <a:buFont typeface="Arial" panose="020B0604020202020204" pitchFamily="34" charset="0"/>
              <a:buChar char="•"/>
              <a:defRPr/>
            </a:pPr>
            <a:endParaRPr lang="en-GB" sz="2400" dirty="0"/>
          </a:p>
          <a:p>
            <a:pPr marL="285750" indent="-285750">
              <a:buFont typeface="Arial" panose="020B0604020202020204" pitchFamily="34" charset="0"/>
              <a:buChar char="•"/>
              <a:defRPr/>
            </a:pPr>
            <a:r>
              <a:rPr lang="en-GB" sz="4000" dirty="0"/>
              <a:t>PSA Monitoring</a:t>
            </a:r>
          </a:p>
          <a:p>
            <a:pPr marL="285750" indent="-285750">
              <a:buFont typeface="Arial" panose="020B0604020202020204" pitchFamily="34" charset="0"/>
              <a:buChar char="•"/>
              <a:defRPr/>
            </a:pPr>
            <a:r>
              <a:rPr lang="en-GB" sz="4000" dirty="0"/>
              <a:t>Respiratory – Spirometry</a:t>
            </a:r>
          </a:p>
          <a:p>
            <a:pPr marL="285750" indent="-285750">
              <a:buFont typeface="Arial" panose="020B0604020202020204" pitchFamily="34" charset="0"/>
              <a:buChar char="•"/>
              <a:defRPr/>
            </a:pPr>
            <a:r>
              <a:rPr lang="en-GB" sz="4000" dirty="0"/>
              <a:t>Shared Care Drug Monitoring</a:t>
            </a:r>
          </a:p>
          <a:p>
            <a:pPr marL="285750" indent="-285750">
              <a:buFont typeface="Arial" panose="020B0604020202020204" pitchFamily="34" charset="0"/>
              <a:buChar char="•"/>
              <a:defRPr/>
            </a:pPr>
            <a:endParaRPr lang="en-GB" sz="2400" dirty="0"/>
          </a:p>
          <a:p>
            <a:pPr marL="285750" indent="-285750">
              <a:buFont typeface="Arial" panose="020B0604020202020204" pitchFamily="34" charset="0"/>
              <a:buChar char="•"/>
              <a:defRPr/>
            </a:pPr>
            <a:endParaRPr lang="en-GB" sz="2400" dirty="0"/>
          </a:p>
          <a:p>
            <a:pPr marL="285750" indent="-285750">
              <a:buFont typeface="Arial" panose="020B0604020202020204" pitchFamily="34" charset="0"/>
              <a:buChar char="•"/>
              <a:defRPr/>
            </a:pPr>
            <a:endParaRPr lang="en-GB" sz="2400" dirty="0"/>
          </a:p>
          <a:p>
            <a:pPr marL="285750" indent="-285750">
              <a:buFont typeface="Arial" panose="020B0604020202020204" pitchFamily="34" charset="0"/>
              <a:buChar char="•"/>
              <a:defRPr/>
            </a:pPr>
            <a:endParaRPr lang="en-GB" sz="1200" dirty="0"/>
          </a:p>
        </p:txBody>
      </p:sp>
    </p:spTree>
    <p:extLst>
      <p:ext uri="{BB962C8B-B14F-4D97-AF65-F5344CB8AC3E}">
        <p14:creationId xmlns:p14="http://schemas.microsoft.com/office/powerpoint/2010/main" val="280492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rPr>
              <a:t>Next steps</a:t>
            </a:r>
          </a:p>
        </p:txBody>
      </p:sp>
      <p:sp>
        <p:nvSpPr>
          <p:cNvPr id="3" name="Rectangle 2"/>
          <p:cNvSpPr/>
          <p:nvPr/>
        </p:nvSpPr>
        <p:spPr>
          <a:xfrm>
            <a:off x="200472" y="1628800"/>
            <a:ext cx="9289032" cy="4524315"/>
          </a:xfrm>
          <a:prstGeom prst="rect">
            <a:avLst/>
          </a:prstGeom>
        </p:spPr>
        <p:txBody>
          <a:bodyPr wrap="square">
            <a:spAutoFit/>
          </a:bodyPr>
          <a:lstStyle/>
          <a:p>
            <a:pPr marL="285750" indent="-285750">
              <a:buFont typeface="Arial" panose="020B0604020202020204" pitchFamily="34" charset="0"/>
              <a:buChar char="•"/>
              <a:defRPr/>
            </a:pPr>
            <a:r>
              <a:rPr lang="en-GB" sz="3200" dirty="0">
                <a:solidFill>
                  <a:srgbClr val="000000"/>
                </a:solidFill>
                <a:ea typeface="ＭＳ Ｐゴシック" pitchFamily="34" charset="-128"/>
              </a:rPr>
              <a:t>CCGs to ensure all Questions/ queries are addressed</a:t>
            </a:r>
          </a:p>
          <a:p>
            <a:pPr marL="285750" indent="-285750">
              <a:buFont typeface="Arial" panose="020B0604020202020204" pitchFamily="34" charset="0"/>
              <a:buChar char="•"/>
              <a:defRPr/>
            </a:pPr>
            <a:r>
              <a:rPr lang="en-GB" sz="3200" dirty="0">
                <a:solidFill>
                  <a:srgbClr val="000000"/>
                </a:solidFill>
                <a:ea typeface="ＭＳ Ｐゴシック" pitchFamily="34" charset="-128"/>
              </a:rPr>
              <a:t>Follow up on practices that have not responded</a:t>
            </a:r>
          </a:p>
          <a:p>
            <a:pPr marL="285750" indent="-285750">
              <a:buFont typeface="Arial" panose="020B0604020202020204" pitchFamily="34" charset="0"/>
              <a:buChar char="•"/>
              <a:defRPr/>
            </a:pPr>
            <a:r>
              <a:rPr lang="en-GB" sz="3200" dirty="0">
                <a:solidFill>
                  <a:srgbClr val="000000"/>
                </a:solidFill>
                <a:ea typeface="ＭＳ Ｐゴシック" pitchFamily="34" charset="-128"/>
              </a:rPr>
              <a:t>Prepare the contract documentation</a:t>
            </a:r>
          </a:p>
          <a:p>
            <a:pPr marL="285750" indent="-285750">
              <a:buFont typeface="Arial" panose="020B0604020202020204" pitchFamily="34" charset="0"/>
              <a:buChar char="•"/>
              <a:defRPr/>
            </a:pPr>
            <a:r>
              <a:rPr lang="en-GB" sz="3200" dirty="0">
                <a:solidFill>
                  <a:srgbClr val="000000"/>
                </a:solidFill>
                <a:ea typeface="ＭＳ Ｐゴシック" pitchFamily="34" charset="-128"/>
              </a:rPr>
              <a:t>Conclude the discussions on the process for practices making claims</a:t>
            </a:r>
          </a:p>
          <a:p>
            <a:pPr marL="285750" indent="-285750">
              <a:buFont typeface="Arial" panose="020B0604020202020204" pitchFamily="34" charset="0"/>
              <a:buChar char="•"/>
              <a:defRPr/>
            </a:pPr>
            <a:r>
              <a:rPr lang="en-GB" sz="3200" dirty="0">
                <a:solidFill>
                  <a:srgbClr val="000000"/>
                </a:solidFill>
                <a:ea typeface="ＭＳ Ｐゴシック" pitchFamily="34" charset="-128"/>
              </a:rPr>
              <a:t>Full roll out from April 2020 of Phase 1</a:t>
            </a:r>
          </a:p>
          <a:p>
            <a:pPr marL="285750" indent="-285750">
              <a:buFont typeface="Arial" panose="020B0604020202020204" pitchFamily="34" charset="0"/>
              <a:buChar char="•"/>
              <a:defRPr/>
            </a:pPr>
            <a:r>
              <a:rPr lang="en-GB" sz="3200" dirty="0">
                <a:solidFill>
                  <a:srgbClr val="000000"/>
                </a:solidFill>
                <a:ea typeface="ＭＳ Ｐゴシック" pitchFamily="34" charset="-128"/>
              </a:rPr>
              <a:t>Conclude discussions on Phase 2</a:t>
            </a:r>
          </a:p>
          <a:p>
            <a:pPr marL="285750" indent="-285750">
              <a:buFont typeface="Arial" panose="020B0604020202020204" pitchFamily="34" charset="0"/>
              <a:buChar char="•"/>
              <a:defRPr/>
            </a:pPr>
            <a:r>
              <a:rPr lang="en-GB" sz="3200" dirty="0">
                <a:solidFill>
                  <a:srgbClr val="000000"/>
                </a:solidFill>
                <a:ea typeface="ＭＳ Ｐゴシック" pitchFamily="34" charset="-128"/>
              </a:rPr>
              <a:t>Develop further discussions on Phase 3</a:t>
            </a:r>
          </a:p>
        </p:txBody>
      </p:sp>
    </p:spTree>
    <p:extLst>
      <p:ext uri="{BB962C8B-B14F-4D97-AF65-F5344CB8AC3E}">
        <p14:creationId xmlns:p14="http://schemas.microsoft.com/office/powerpoint/2010/main" val="347731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4608" y="2132856"/>
            <a:ext cx="7776864" cy="3456384"/>
          </a:xfrm>
        </p:spPr>
        <p:txBody>
          <a:bodyPr/>
          <a:lstStyle/>
          <a:p>
            <a:r>
              <a:rPr lang="en-US" sz="5400" dirty="0"/>
              <a:t>Questions</a:t>
            </a:r>
          </a:p>
        </p:txBody>
      </p:sp>
      <p:sp>
        <p:nvSpPr>
          <p:cNvPr id="2" name="Slide Number Placeholder 1"/>
          <p:cNvSpPr>
            <a:spLocks noGrp="1"/>
          </p:cNvSpPr>
          <p:nvPr>
            <p:ph type="sldNum" sz="quarter" idx="4294967295"/>
          </p:nvPr>
        </p:nvSpPr>
        <p:spPr>
          <a:xfrm>
            <a:off x="7594600" y="6356402"/>
            <a:ext cx="2311400" cy="365125"/>
          </a:xfrm>
          <a:prstGeom prst="rect">
            <a:avLst/>
          </a:prstGeom>
        </p:spPr>
        <p:txBody>
          <a:bodyPr/>
          <a:lstStyle/>
          <a:p>
            <a:pPr>
              <a:defRPr/>
            </a:pPr>
            <a:fld id="{F0E7A781-0B56-4BA3-9BCA-7CE2130B5A24}" type="slidenum">
              <a:rPr lang="en-GB">
                <a:solidFill>
                  <a:prstClr val="black"/>
                </a:solidFill>
              </a:rPr>
              <a:pPr>
                <a:defRPr/>
              </a:pPr>
              <a:t>12</a:t>
            </a:fld>
            <a:endParaRPr lang="en-GB" dirty="0">
              <a:solidFill>
                <a:prstClr val="black"/>
              </a:solidFill>
            </a:endParaRPr>
          </a:p>
        </p:txBody>
      </p:sp>
    </p:spTree>
    <p:custDataLst>
      <p:tags r:id="rId1"/>
    </p:custDataLst>
    <p:extLst>
      <p:ext uri="{BB962C8B-B14F-4D97-AF65-F5344CB8AC3E}">
        <p14:creationId xmlns:p14="http://schemas.microsoft.com/office/powerpoint/2010/main" val="3041748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994122"/>
          </a:xfrm>
        </p:spPr>
        <p:txBody>
          <a:bodyPr/>
          <a:lstStyle/>
          <a:p>
            <a:r>
              <a:rPr lang="en-GB" b="1" dirty="0">
                <a:solidFill>
                  <a:schemeClr val="tx2">
                    <a:lumMod val="60000"/>
                    <a:lumOff val="40000"/>
                  </a:schemeClr>
                </a:solidFill>
              </a:rPr>
              <a:t>Context</a:t>
            </a:r>
          </a:p>
        </p:txBody>
      </p:sp>
      <p:sp>
        <p:nvSpPr>
          <p:cNvPr id="3" name="TextBox 2"/>
          <p:cNvSpPr txBox="1"/>
          <p:nvPr/>
        </p:nvSpPr>
        <p:spPr>
          <a:xfrm>
            <a:off x="0" y="1412776"/>
            <a:ext cx="9906000" cy="5539978"/>
          </a:xfrm>
          <a:prstGeom prst="rect">
            <a:avLst/>
          </a:prstGeom>
          <a:noFill/>
        </p:spPr>
        <p:txBody>
          <a:bodyPr wrap="square" rtlCol="0">
            <a:spAutoFit/>
          </a:bodyPr>
          <a:lstStyle/>
          <a:p>
            <a:endParaRPr lang="en-GB" dirty="0"/>
          </a:p>
          <a:p>
            <a:r>
              <a:rPr lang="en-GB" sz="2400" dirty="0"/>
              <a:t>There are many examples of excellent care delivered  across primary care. However, there continues to be variation, ranging from how people  access services, to the quality of services received, to variation in historical levels of funding</a:t>
            </a:r>
          </a:p>
          <a:p>
            <a:endParaRPr lang="en-GB" sz="2400" dirty="0"/>
          </a:p>
          <a:p>
            <a:r>
              <a:rPr lang="en-GB" sz="2400" dirty="0"/>
              <a:t>General practice as we know it is experiencing unprecedented pressure</a:t>
            </a:r>
          </a:p>
          <a:p>
            <a:endParaRPr lang="en-GB" sz="2400" dirty="0"/>
          </a:p>
          <a:p>
            <a:r>
              <a:rPr lang="en-GB" sz="2400" dirty="0"/>
              <a:t>There is no single intervention that delivers </a:t>
            </a:r>
            <a:r>
              <a:rPr lang="en-GB" sz="2400" b="1" i="1" dirty="0"/>
              <a:t>resilient, sustainable and thriving general practice</a:t>
            </a:r>
          </a:p>
          <a:p>
            <a:endParaRPr lang="en-GB" sz="2400" dirty="0"/>
          </a:p>
          <a:p>
            <a:r>
              <a:rPr lang="en-GB" sz="2400" dirty="0"/>
              <a:t>We need to recognise this requires a whole system approach, and the delivery will be through a combination of practices working in partnership in the newly formed primary care networks</a:t>
            </a:r>
          </a:p>
          <a:p>
            <a:endParaRPr lang="en-GB" sz="2400" dirty="0"/>
          </a:p>
        </p:txBody>
      </p:sp>
    </p:spTree>
    <p:extLst>
      <p:ext uri="{BB962C8B-B14F-4D97-AF65-F5344CB8AC3E}">
        <p14:creationId xmlns:p14="http://schemas.microsoft.com/office/powerpoint/2010/main" val="2536350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994122"/>
          </a:xfrm>
        </p:spPr>
        <p:txBody>
          <a:bodyPr/>
          <a:lstStyle/>
          <a:p>
            <a:r>
              <a:rPr lang="en-GB" b="1" dirty="0">
                <a:solidFill>
                  <a:schemeClr val="tx2">
                    <a:lumMod val="60000"/>
                    <a:lumOff val="40000"/>
                  </a:schemeClr>
                </a:solidFill>
              </a:rPr>
              <a:t>Introduction</a:t>
            </a:r>
          </a:p>
        </p:txBody>
      </p:sp>
      <p:sp>
        <p:nvSpPr>
          <p:cNvPr id="3" name="TextBox 2"/>
          <p:cNvSpPr txBox="1"/>
          <p:nvPr/>
        </p:nvSpPr>
        <p:spPr>
          <a:xfrm>
            <a:off x="0" y="1412776"/>
            <a:ext cx="9906000" cy="5355312"/>
          </a:xfrm>
          <a:prstGeom prst="rect">
            <a:avLst/>
          </a:prstGeom>
          <a:noFill/>
        </p:spPr>
        <p:txBody>
          <a:bodyPr wrap="square" rtlCol="0">
            <a:spAutoFit/>
          </a:bodyPr>
          <a:lstStyle/>
          <a:p>
            <a:r>
              <a:rPr lang="en-GB" dirty="0">
                <a:latin typeface="+mn-lt"/>
              </a:rPr>
              <a:t>The Kent Clinical Commissioning Groups worked in collaboration with the Kent Local Medical Committee to review primary care local enhanced services across Kent.</a:t>
            </a:r>
          </a:p>
          <a:p>
            <a:endParaRPr lang="en-GB" dirty="0">
              <a:latin typeface="+mn-lt"/>
            </a:endParaRPr>
          </a:p>
          <a:p>
            <a:r>
              <a:rPr lang="en-GB" dirty="0">
                <a:latin typeface="+mn-lt"/>
              </a:rPr>
              <a:t>The review has resulted in the development of the Kent Primary Care Quality Standard (PCQS),</a:t>
            </a:r>
          </a:p>
          <a:p>
            <a:r>
              <a:rPr lang="en-GB" dirty="0">
                <a:latin typeface="+mn-lt"/>
              </a:rPr>
              <a:t>which will commission standardised enhanced services from general practice. Service description and remuneration to primary care organisations will be standardised across Kent.</a:t>
            </a:r>
          </a:p>
          <a:p>
            <a:endParaRPr lang="en-GB" dirty="0">
              <a:latin typeface="+mn-lt"/>
            </a:endParaRPr>
          </a:p>
          <a:p>
            <a:r>
              <a:rPr lang="en-GB" dirty="0">
                <a:latin typeface="+mn-lt"/>
              </a:rPr>
              <a:t>Historically, the provision of Local Enhanced Services has been inequitable across Kent. The</a:t>
            </a:r>
          </a:p>
          <a:p>
            <a:r>
              <a:rPr lang="en-GB" dirty="0">
                <a:latin typeface="+mn-lt"/>
              </a:rPr>
              <a:t>range of services contracted under a LES arrangement varies from CCG to CCG and even where there is commonality in service there is significant variation in service specification and associated payments.</a:t>
            </a:r>
          </a:p>
          <a:p>
            <a:endParaRPr lang="en-GB" dirty="0">
              <a:latin typeface="+mn-lt"/>
            </a:endParaRPr>
          </a:p>
          <a:p>
            <a:r>
              <a:rPr lang="en-GB" dirty="0">
                <a:latin typeface="+mn-lt"/>
              </a:rPr>
              <a:t>All of the above factors, the Kent and Medway Sustainability and Transformation Plan (STP) and introduction of Primary Care Networks (PCNS) has prompted a large scale review of Local Enhanced Services (the LES) across the Kent STP footprint and underpins the local ambition to standardise wherever possible</a:t>
            </a:r>
            <a:r>
              <a:rPr lang="en-GB" dirty="0"/>
              <a:t>.</a:t>
            </a:r>
          </a:p>
          <a:p>
            <a:endParaRPr lang="en-GB" dirty="0"/>
          </a:p>
          <a:p>
            <a:r>
              <a:rPr lang="en-GB" dirty="0">
                <a:latin typeface="+mn-lt"/>
              </a:rPr>
              <a:t>It should be noted Medway CCG working on a longer mobilisation timetable.</a:t>
            </a:r>
          </a:p>
          <a:p>
            <a:endParaRPr lang="en-GB" dirty="0"/>
          </a:p>
          <a:p>
            <a:endParaRPr lang="en-GB" dirty="0"/>
          </a:p>
        </p:txBody>
      </p:sp>
    </p:spTree>
    <p:extLst>
      <p:ext uri="{BB962C8B-B14F-4D97-AF65-F5344CB8AC3E}">
        <p14:creationId xmlns:p14="http://schemas.microsoft.com/office/powerpoint/2010/main" val="2225280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solidFill>
                  <a:srgbClr val="0070C0"/>
                </a:solidFill>
              </a:rPr>
              <a:t>Aims</a:t>
            </a:r>
            <a:endParaRPr lang="en-US" sz="2200" b="1" dirty="0">
              <a:solidFill>
                <a:srgbClr val="0070C0"/>
              </a:solidFill>
            </a:endParaRPr>
          </a:p>
        </p:txBody>
      </p:sp>
      <p:sp>
        <p:nvSpPr>
          <p:cNvPr id="12" name="Content Placeholder 11"/>
          <p:cNvSpPr>
            <a:spLocks noGrp="1"/>
          </p:cNvSpPr>
          <p:nvPr>
            <p:ph idx="4294967295"/>
          </p:nvPr>
        </p:nvSpPr>
        <p:spPr>
          <a:xfrm>
            <a:off x="776535" y="1700808"/>
            <a:ext cx="7920881" cy="4425355"/>
          </a:xfrm>
        </p:spPr>
        <p:txBody>
          <a:bodyPr rtlCol="0">
            <a:normAutofit/>
          </a:bodyPr>
          <a:lstStyle/>
          <a:p>
            <a:pPr marL="0" indent="0" fontAlgn="auto">
              <a:lnSpc>
                <a:spcPct val="110000"/>
              </a:lnSpc>
              <a:spcAft>
                <a:spcPts val="0"/>
              </a:spcAft>
              <a:buNone/>
              <a:defRPr/>
            </a:pPr>
            <a:endParaRPr lang="en-GB" sz="2400" dirty="0">
              <a:latin typeface="Arial"/>
              <a:cs typeface="Arial"/>
            </a:endParaRPr>
          </a:p>
          <a:p>
            <a:pPr marL="0" indent="0" fontAlgn="auto">
              <a:lnSpc>
                <a:spcPct val="110000"/>
              </a:lnSpc>
              <a:spcAft>
                <a:spcPts val="0"/>
              </a:spcAft>
              <a:buNone/>
              <a:defRPr/>
            </a:pPr>
            <a:endParaRPr lang="en-GB" sz="2400" dirty="0">
              <a:latin typeface="Arial"/>
              <a:cs typeface="Arial"/>
            </a:endParaRPr>
          </a:p>
          <a:p>
            <a:pPr marL="0" indent="0" fontAlgn="auto">
              <a:lnSpc>
                <a:spcPct val="110000"/>
              </a:lnSpc>
              <a:spcAft>
                <a:spcPts val="0"/>
              </a:spcAft>
              <a:buNone/>
              <a:defRPr/>
            </a:pPr>
            <a:endParaRPr lang="en-GB" sz="2400" dirty="0">
              <a:latin typeface="Arial"/>
              <a:cs typeface="Arial"/>
            </a:endParaRPr>
          </a:p>
        </p:txBody>
      </p:sp>
      <p:sp>
        <p:nvSpPr>
          <p:cNvPr id="6" name="TextBox 5"/>
          <p:cNvSpPr txBox="1"/>
          <p:nvPr/>
        </p:nvSpPr>
        <p:spPr>
          <a:xfrm>
            <a:off x="73389" y="1407931"/>
            <a:ext cx="9366903" cy="4154984"/>
          </a:xfrm>
          <a:prstGeom prst="rect">
            <a:avLst/>
          </a:prstGeom>
          <a:noFill/>
        </p:spPr>
        <p:txBody>
          <a:bodyPr wrap="square" rtlCol="0">
            <a:spAutoFit/>
          </a:bodyPr>
          <a:lstStyle/>
          <a:p>
            <a:pPr marL="285750" indent="-285750">
              <a:buFont typeface="Arial" panose="020B0604020202020204" pitchFamily="34" charset="0"/>
              <a:buChar char="•"/>
            </a:pPr>
            <a:endParaRPr lang="en-GB" sz="1600" b="1" dirty="0"/>
          </a:p>
          <a:p>
            <a:r>
              <a:rPr lang="en-GB" sz="3600" dirty="0">
                <a:latin typeface="+mn-lt"/>
              </a:rPr>
              <a:t>“The aim of the PCQS is to commission a standardised bundle of enhanced services, addressing the current service and cost variation across Kent, thereby improving patient outcomes and experience, access and quality, and making better use of existing resources”.</a:t>
            </a:r>
            <a:endParaRPr lang="en-GB" sz="1600" dirty="0">
              <a:latin typeface="+mn-lt"/>
            </a:endParaRP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p:txBody>
      </p:sp>
    </p:spTree>
    <p:custDataLst>
      <p:tags r:id="rId1"/>
    </p:custDataLst>
    <p:extLst>
      <p:ext uri="{BB962C8B-B14F-4D97-AF65-F5344CB8AC3E}">
        <p14:creationId xmlns:p14="http://schemas.microsoft.com/office/powerpoint/2010/main" val="635826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06506" y="2492896"/>
            <a:ext cx="8915400" cy="1143000"/>
          </a:xfrm>
          <a:noFill/>
          <a:ln w="9525">
            <a:noFill/>
            <a:miter lim="800000"/>
            <a:headEnd/>
            <a:tailEnd/>
          </a:ln>
        </p:spPr>
        <p:txBody>
          <a:bodyPr vert="horz" wrap="square" lIns="91440" tIns="45720" rIns="91440" bIns="45720" numCol="1" anchor="ctr" anchorCtr="0" compatLnSpc="1">
            <a:prstTxWarp prst="textNoShape">
              <a:avLst/>
            </a:prstTxWarp>
          </a:bodyPr>
          <a:lstStyle/>
          <a:p>
            <a:r>
              <a:rPr lang="en-GB" sz="3600" b="1" dirty="0">
                <a:solidFill>
                  <a:schemeClr val="tx2"/>
                </a:solidFill>
              </a:rPr>
              <a:t>So What…</a:t>
            </a:r>
          </a:p>
        </p:txBody>
      </p:sp>
    </p:spTree>
    <p:extLst>
      <p:ext uri="{BB962C8B-B14F-4D97-AF65-F5344CB8AC3E}">
        <p14:creationId xmlns:p14="http://schemas.microsoft.com/office/powerpoint/2010/main" val="2992461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4094" y="-90264"/>
            <a:ext cx="8915400" cy="1143000"/>
          </a:xfrm>
          <a:noFill/>
          <a:ln w="9525">
            <a:noFill/>
            <a:miter lim="800000"/>
            <a:headEnd/>
            <a:tailEnd/>
          </a:ln>
        </p:spPr>
        <p:txBody>
          <a:bodyPr vert="horz" wrap="square" lIns="91440" tIns="45720" rIns="91440" bIns="45720" numCol="1" anchor="ctr" anchorCtr="0" compatLnSpc="1">
            <a:prstTxWarp prst="textNoShape">
              <a:avLst/>
            </a:prstTxWarp>
          </a:bodyPr>
          <a:lstStyle/>
          <a:p>
            <a:r>
              <a:rPr lang="en-GB" sz="3600" b="1" dirty="0">
                <a:solidFill>
                  <a:schemeClr val="tx2"/>
                </a:solidFill>
              </a:rPr>
              <a:t>Principles</a:t>
            </a:r>
          </a:p>
        </p:txBody>
      </p:sp>
      <p:graphicFrame>
        <p:nvGraphicFramePr>
          <p:cNvPr id="2" name="Diagram 1"/>
          <p:cNvGraphicFramePr/>
          <p:nvPr>
            <p:extLst>
              <p:ext uri="{D42A27DB-BD31-4B8C-83A1-F6EECF244321}">
                <p14:modId xmlns:p14="http://schemas.microsoft.com/office/powerpoint/2010/main" val="1267851526"/>
              </p:ext>
            </p:extLst>
          </p:nvPr>
        </p:nvGraphicFramePr>
        <p:xfrm>
          <a:off x="896549" y="1196752"/>
          <a:ext cx="8190910"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ight Arrow 2"/>
          <p:cNvSpPr/>
          <p:nvPr/>
        </p:nvSpPr>
        <p:spPr>
          <a:xfrm>
            <a:off x="4392349" y="2769072"/>
            <a:ext cx="780785" cy="360362"/>
          </a:xfrm>
          <a:prstGeom prst="rightArrow">
            <a:avLst/>
          </a:prstGeom>
          <a:solidFill>
            <a:schemeClr val="accent3">
              <a:lumMod val="95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ight Arrow 9"/>
          <p:cNvSpPr/>
          <p:nvPr/>
        </p:nvSpPr>
        <p:spPr>
          <a:xfrm rot="5400000">
            <a:off x="7698582" y="3258949"/>
            <a:ext cx="720725" cy="388673"/>
          </a:xfrm>
          <a:prstGeom prst="rightArrow">
            <a:avLst/>
          </a:prstGeom>
          <a:solidFill>
            <a:schemeClr val="accent3">
              <a:lumMod val="95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Right Arrow 10"/>
          <p:cNvSpPr/>
          <p:nvPr/>
        </p:nvSpPr>
        <p:spPr>
          <a:xfrm rot="10800000">
            <a:off x="4118902" y="5180485"/>
            <a:ext cx="780785" cy="360363"/>
          </a:xfrm>
          <a:prstGeom prst="rightArrow">
            <a:avLst/>
          </a:prstGeom>
          <a:solidFill>
            <a:schemeClr val="accent3">
              <a:lumMod val="95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ight Arrow 11"/>
          <p:cNvSpPr/>
          <p:nvPr/>
        </p:nvSpPr>
        <p:spPr>
          <a:xfrm rot="16200000">
            <a:off x="1225220" y="3293807"/>
            <a:ext cx="719138" cy="390393"/>
          </a:xfrm>
          <a:prstGeom prst="rightArrow">
            <a:avLst/>
          </a:prstGeom>
          <a:solidFill>
            <a:schemeClr val="accent3">
              <a:lumMod val="95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93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b="1" dirty="0">
                <a:solidFill>
                  <a:srgbClr val="0070C0"/>
                </a:solidFill>
              </a:rPr>
              <a:t>Phase 1</a:t>
            </a:r>
          </a:p>
        </p:txBody>
      </p:sp>
      <p:sp>
        <p:nvSpPr>
          <p:cNvPr id="12" name="Content Placeholder 11"/>
          <p:cNvSpPr>
            <a:spLocks noGrp="1"/>
          </p:cNvSpPr>
          <p:nvPr>
            <p:ph idx="4294967295"/>
          </p:nvPr>
        </p:nvSpPr>
        <p:spPr>
          <a:xfrm>
            <a:off x="776535" y="1700808"/>
            <a:ext cx="7920881" cy="4425355"/>
          </a:xfrm>
        </p:spPr>
        <p:txBody>
          <a:bodyPr rtlCol="0">
            <a:normAutofit/>
          </a:bodyPr>
          <a:lstStyle/>
          <a:p>
            <a:pPr marL="0" indent="0" fontAlgn="auto">
              <a:lnSpc>
                <a:spcPct val="110000"/>
              </a:lnSpc>
              <a:spcAft>
                <a:spcPts val="0"/>
              </a:spcAft>
              <a:buNone/>
              <a:defRPr/>
            </a:pPr>
            <a:endParaRPr lang="en-GB" sz="2400" dirty="0">
              <a:latin typeface="Arial"/>
              <a:cs typeface="Arial"/>
            </a:endParaRPr>
          </a:p>
          <a:p>
            <a:pPr marL="0" indent="0" fontAlgn="auto">
              <a:lnSpc>
                <a:spcPct val="110000"/>
              </a:lnSpc>
              <a:spcAft>
                <a:spcPts val="0"/>
              </a:spcAft>
              <a:buNone/>
              <a:defRPr/>
            </a:pPr>
            <a:endParaRPr lang="en-GB" sz="2400" dirty="0">
              <a:latin typeface="Arial"/>
              <a:cs typeface="Arial"/>
            </a:endParaRPr>
          </a:p>
          <a:p>
            <a:pPr marL="0" indent="0" fontAlgn="auto">
              <a:lnSpc>
                <a:spcPct val="110000"/>
              </a:lnSpc>
              <a:spcAft>
                <a:spcPts val="0"/>
              </a:spcAft>
              <a:buNone/>
              <a:defRPr/>
            </a:pPr>
            <a:endParaRPr lang="en-GB" sz="2400" dirty="0">
              <a:latin typeface="Arial"/>
              <a:cs typeface="Arial"/>
            </a:endParaRPr>
          </a:p>
        </p:txBody>
      </p:sp>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4015" y="1556792"/>
            <a:ext cx="9633520" cy="504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565658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rPr>
              <a:t>Current Position</a:t>
            </a:r>
          </a:p>
        </p:txBody>
      </p:sp>
      <p:sp>
        <p:nvSpPr>
          <p:cNvPr id="3" name="TextBox 2"/>
          <p:cNvSpPr txBox="1"/>
          <p:nvPr/>
        </p:nvSpPr>
        <p:spPr>
          <a:xfrm>
            <a:off x="25896" y="1556792"/>
            <a:ext cx="9751640" cy="5262979"/>
          </a:xfrm>
          <a:prstGeom prst="rect">
            <a:avLst/>
          </a:prstGeom>
          <a:noFill/>
        </p:spPr>
        <p:txBody>
          <a:bodyPr wrap="square" rtlCol="0">
            <a:spAutoFit/>
          </a:bodyPr>
          <a:lstStyle/>
          <a:p>
            <a:pPr marL="285750" indent="-285750">
              <a:buFont typeface="Arial" panose="020B0604020202020204" pitchFamily="34" charset="0"/>
              <a:buChar char="•"/>
              <a:defRPr/>
            </a:pPr>
            <a:endParaRPr lang="en-GB" sz="2800" dirty="0"/>
          </a:p>
          <a:p>
            <a:pPr marL="285750" indent="-285750">
              <a:buFont typeface="Arial" panose="020B0604020202020204" pitchFamily="34" charset="0"/>
              <a:buChar char="•"/>
              <a:defRPr/>
            </a:pPr>
            <a:r>
              <a:rPr lang="en-GB" sz="2800" dirty="0">
                <a:solidFill>
                  <a:srgbClr val="000000"/>
                </a:solidFill>
                <a:ea typeface="ＭＳ Ｐゴシック" pitchFamily="34" charset="-128"/>
              </a:rPr>
              <a:t>16 August all practices in Kent ( Except Medway) received details about the scheme. </a:t>
            </a:r>
          </a:p>
          <a:p>
            <a:pPr marL="285750" indent="-285750">
              <a:buFont typeface="Arial" panose="020B0604020202020204" pitchFamily="34" charset="0"/>
              <a:buChar char="•"/>
              <a:defRPr/>
            </a:pPr>
            <a:r>
              <a:rPr lang="en-GB" sz="2800" dirty="0">
                <a:solidFill>
                  <a:srgbClr val="000000"/>
                </a:solidFill>
                <a:ea typeface="ＭＳ Ｐゴシック" pitchFamily="34" charset="-128"/>
              </a:rPr>
              <a:t>Details included </a:t>
            </a:r>
            <a:r>
              <a:rPr lang="en-GB" sz="2800" dirty="0"/>
              <a:t> PCQS contract, summary and FAQS. These documents were all for information. </a:t>
            </a:r>
          </a:p>
          <a:p>
            <a:pPr marL="285750" indent="-285750">
              <a:buFont typeface="Arial" panose="020B0604020202020204" pitchFamily="34" charset="0"/>
              <a:buChar char="•"/>
              <a:defRPr/>
            </a:pPr>
            <a:r>
              <a:rPr lang="en-GB" sz="2800" dirty="0"/>
              <a:t>The PCQS contract defines service criteria, pricing and monitoring arrangements.</a:t>
            </a:r>
          </a:p>
          <a:p>
            <a:pPr marL="342900" indent="-342900">
              <a:buFont typeface="Arial" panose="020B0604020202020204" pitchFamily="34" charset="0"/>
              <a:buChar char="•"/>
            </a:pPr>
            <a:r>
              <a:rPr lang="en-GB" sz="2800" dirty="0"/>
              <a:t>All practices were asked to complete and return the enclosed PCQS Assessment Tool to their respective CCGs. </a:t>
            </a:r>
          </a:p>
          <a:p>
            <a:pPr marL="285750" indent="-285750">
              <a:buFont typeface="Arial" panose="020B0604020202020204" pitchFamily="34" charset="0"/>
              <a:buChar char="•"/>
              <a:defRPr/>
            </a:pPr>
            <a:r>
              <a:rPr lang="en-GB" sz="2800" dirty="0">
                <a:solidFill>
                  <a:srgbClr val="000000"/>
                </a:solidFill>
                <a:ea typeface="ＭＳ Ｐゴシック" pitchFamily="34" charset="-128"/>
              </a:rPr>
              <a:t>The majority of practices have responded positively and contract documentation is being issued</a:t>
            </a:r>
          </a:p>
        </p:txBody>
      </p:sp>
    </p:spTree>
    <p:extLst>
      <p:ext uri="{BB962C8B-B14F-4D97-AF65-F5344CB8AC3E}">
        <p14:creationId xmlns:p14="http://schemas.microsoft.com/office/powerpoint/2010/main" val="3212165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rPr>
              <a:t>Emerging Themes</a:t>
            </a:r>
          </a:p>
        </p:txBody>
      </p:sp>
      <p:sp>
        <p:nvSpPr>
          <p:cNvPr id="3" name="TextBox 2"/>
          <p:cNvSpPr txBox="1"/>
          <p:nvPr/>
        </p:nvSpPr>
        <p:spPr>
          <a:xfrm>
            <a:off x="25896" y="1556792"/>
            <a:ext cx="9751640" cy="5447645"/>
          </a:xfrm>
          <a:prstGeom prst="rect">
            <a:avLst/>
          </a:prstGeom>
          <a:noFill/>
        </p:spPr>
        <p:txBody>
          <a:bodyPr wrap="square" rtlCol="0">
            <a:spAutoFit/>
          </a:bodyPr>
          <a:lstStyle/>
          <a:p>
            <a:pPr marL="285750" indent="-285750">
              <a:buFont typeface="Arial" panose="020B0604020202020204" pitchFamily="34" charset="0"/>
              <a:buChar char="•"/>
              <a:defRPr/>
            </a:pPr>
            <a:endParaRPr lang="en-GB" sz="1200" dirty="0"/>
          </a:p>
          <a:p>
            <a:pPr marL="285750" indent="-285750">
              <a:buFont typeface="Arial" panose="020B0604020202020204" pitchFamily="34" charset="0"/>
              <a:buChar char="•"/>
              <a:defRPr/>
            </a:pPr>
            <a:r>
              <a:rPr lang="en-GB" sz="2400" dirty="0">
                <a:solidFill>
                  <a:srgbClr val="000000"/>
                </a:solidFill>
                <a:ea typeface="ＭＳ Ｐゴシック" pitchFamily="34" charset="-128"/>
              </a:rPr>
              <a:t>Responses are largely reflective of the different starting point for each area – some have further to go now to implement – in part it seems historic arrangements are influencing decisions</a:t>
            </a:r>
          </a:p>
          <a:p>
            <a:pPr marL="285750" indent="-285750">
              <a:buFont typeface="Arial" panose="020B0604020202020204" pitchFamily="34" charset="0"/>
              <a:buChar char="•"/>
              <a:defRPr/>
            </a:pPr>
            <a:r>
              <a:rPr lang="en-GB" sz="2400" dirty="0">
                <a:solidFill>
                  <a:srgbClr val="000000"/>
                </a:solidFill>
                <a:ea typeface="ＭＳ Ｐゴシック" pitchFamily="34" charset="-128"/>
              </a:rPr>
              <a:t>However, in some services there is a strong shift back towards practice delivery </a:t>
            </a:r>
            <a:r>
              <a:rPr lang="en-GB" sz="2400" dirty="0" err="1">
                <a:solidFill>
                  <a:srgbClr val="000000"/>
                </a:solidFill>
                <a:ea typeface="ＭＳ Ｐゴシック" pitchFamily="34" charset="-128"/>
              </a:rPr>
              <a:t>ie</a:t>
            </a:r>
            <a:r>
              <a:rPr lang="en-GB" sz="2400" dirty="0">
                <a:solidFill>
                  <a:srgbClr val="000000"/>
                </a:solidFill>
                <a:ea typeface="ＭＳ Ｐゴシック" pitchFamily="34" charset="-128"/>
              </a:rPr>
              <a:t> phlebotomy</a:t>
            </a:r>
          </a:p>
          <a:p>
            <a:pPr marL="285750" indent="-285750">
              <a:buFont typeface="Arial" panose="020B0604020202020204" pitchFamily="34" charset="0"/>
              <a:buChar char="•"/>
              <a:defRPr/>
            </a:pPr>
            <a:r>
              <a:rPr lang="en-GB" sz="2400" dirty="0">
                <a:solidFill>
                  <a:srgbClr val="000000"/>
                </a:solidFill>
                <a:ea typeface="ＭＳ Ｐゴシック" pitchFamily="34" charset="-128"/>
              </a:rPr>
              <a:t>There is a bit of challenge around some providers who have historically provided the service</a:t>
            </a:r>
          </a:p>
          <a:p>
            <a:pPr marL="285750" indent="-285750">
              <a:buFont typeface="Arial" panose="020B0604020202020204" pitchFamily="34" charset="0"/>
              <a:buChar char="•"/>
              <a:defRPr/>
            </a:pPr>
            <a:r>
              <a:rPr lang="en-GB" sz="2400" dirty="0">
                <a:solidFill>
                  <a:srgbClr val="000000"/>
                </a:solidFill>
                <a:ea typeface="ＭＳ Ｐゴシック" pitchFamily="34" charset="-128"/>
              </a:rPr>
              <a:t>Strong level of commitment indicated to deliver an  October /November implementation</a:t>
            </a:r>
          </a:p>
          <a:p>
            <a:pPr marL="285750" indent="-285750">
              <a:buFont typeface="Arial" panose="020B0604020202020204" pitchFamily="34" charset="0"/>
              <a:buChar char="•"/>
              <a:defRPr/>
            </a:pPr>
            <a:r>
              <a:rPr lang="en-GB" sz="2400" dirty="0">
                <a:solidFill>
                  <a:srgbClr val="000000"/>
                </a:solidFill>
                <a:ea typeface="ＭＳ Ｐゴシック" pitchFamily="34" charset="-128"/>
              </a:rPr>
              <a:t>In some places there is more work to do to get to a fully understood position</a:t>
            </a:r>
          </a:p>
          <a:p>
            <a:pPr marL="285750" indent="-285750">
              <a:buFont typeface="Arial" panose="020B0604020202020204" pitchFamily="34" charset="0"/>
              <a:buChar char="•"/>
              <a:defRPr/>
            </a:pPr>
            <a:r>
              <a:rPr lang="en-GB" sz="2400" dirty="0">
                <a:solidFill>
                  <a:srgbClr val="000000"/>
                </a:solidFill>
                <a:ea typeface="ＭＳ Ｐゴシック" pitchFamily="34" charset="-128"/>
              </a:rPr>
              <a:t>There is ambiguity in the returns where practices indicate they wish to subcontract whether this is to another practice within the network or a third party provider</a:t>
            </a:r>
          </a:p>
        </p:txBody>
      </p:sp>
    </p:spTree>
    <p:extLst>
      <p:ext uri="{BB962C8B-B14F-4D97-AF65-F5344CB8AC3E}">
        <p14:creationId xmlns:p14="http://schemas.microsoft.com/office/powerpoint/2010/main" val="640875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PPT_DBNAME" val="6e3d3684-43f2-4c73-8afa-5f6aca3a8825.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13429</TotalTime>
  <Words>683</Words>
  <Application>Microsoft Office PowerPoint</Application>
  <PresentationFormat>A4 Paper (210x297 mm)</PresentationFormat>
  <Paragraphs>87</Paragraphs>
  <Slides>12</Slides>
  <Notes>5</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12</vt:i4>
      </vt:variant>
    </vt:vector>
  </HeadingPairs>
  <TitlesOfParts>
    <vt:vector size="19" baseType="lpstr">
      <vt:lpstr>Arial</vt:lpstr>
      <vt:lpstr>Calibri</vt:lpstr>
      <vt:lpstr>1_Office Theme</vt:lpstr>
      <vt:lpstr>2_Default Design</vt:lpstr>
      <vt:lpstr>6_Office Theme</vt:lpstr>
      <vt:lpstr>3_Default Design</vt:lpstr>
      <vt:lpstr>4_Default Design</vt:lpstr>
      <vt:lpstr>Primary Care Quality Standards</vt:lpstr>
      <vt:lpstr>Context</vt:lpstr>
      <vt:lpstr>Introduction</vt:lpstr>
      <vt:lpstr>Aims</vt:lpstr>
      <vt:lpstr>So What…</vt:lpstr>
      <vt:lpstr>Principles</vt:lpstr>
      <vt:lpstr>Phase 1</vt:lpstr>
      <vt:lpstr>Current Position</vt:lpstr>
      <vt:lpstr>Emerging Themes</vt:lpstr>
      <vt:lpstr>Phase 2</vt:lpstr>
      <vt:lpstr>Next steps</vt:lpstr>
      <vt:lpstr>Questions</vt:lpstr>
    </vt:vector>
  </TitlesOfParts>
  <Company>Kent and Medway 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Millar</dc:creator>
  <cp:lastModifiedBy>Kelly Brown - Kent Local Medical Committee</cp:lastModifiedBy>
  <cp:revision>615</cp:revision>
  <cp:lastPrinted>2019-10-29T11:57:13Z</cp:lastPrinted>
  <dcterms:created xsi:type="dcterms:W3CDTF">2015-02-11T09:33:46Z</dcterms:created>
  <dcterms:modified xsi:type="dcterms:W3CDTF">2019-10-29T12:02:53Z</dcterms:modified>
</cp:coreProperties>
</file>