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" ContentType="image/ti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7" r:id="rId11"/>
    <p:sldId id="266" r:id="rId12"/>
    <p:sldId id="264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2" autoAdjust="0"/>
    <p:restoredTop sz="94660"/>
  </p:normalViewPr>
  <p:slideViewPr>
    <p:cSldViewPr>
      <p:cViewPr varScale="1">
        <p:scale>
          <a:sx n="39" d="100"/>
          <a:sy n="39" d="100"/>
        </p:scale>
        <p:origin x="1531" y="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757601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  <a:lvl2pPr marL="777875" indent="-333375" algn="ctr">
              <a:spcBef>
                <a:spcPts val="0"/>
              </a:spcBef>
              <a:defRPr sz="2400" i="1"/>
            </a:lvl2pPr>
            <a:lvl3pPr marL="1222375" indent="-333375" algn="ctr">
              <a:spcBef>
                <a:spcPts val="0"/>
              </a:spcBef>
              <a:defRPr sz="2400" i="1"/>
            </a:lvl3pPr>
            <a:lvl4pPr marL="1666875" indent="-333375" algn="ctr">
              <a:spcBef>
                <a:spcPts val="0"/>
              </a:spcBef>
              <a:defRPr sz="2400" i="1"/>
            </a:lvl4pPr>
            <a:lvl5pPr marL="2111375" indent="-333375" algn="ctr">
              <a:spcBef>
                <a:spcPts val="0"/>
              </a:spcBef>
              <a:defRPr sz="24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3"/>
          </p:nvPr>
        </p:nvSpPr>
        <p:spPr>
          <a:xfrm>
            <a:off x="1270000" y="4267112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 defTabSz="572516">
              <a:spcBef>
                <a:spcPts val="0"/>
              </a:spcBef>
              <a:buSzTx/>
              <a:buNone/>
              <a:defRPr sz="3332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bowen@nhs.net" TargetMode="External"/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rom adversity to sustainability - a practice story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l" defTabSz="457200">
              <a:defRPr sz="50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6600" dirty="0">
                <a:latin typeface="Book Antiqua" panose="02040602050305030304" pitchFamily="18" charset="0"/>
              </a:rPr>
              <a:t>From adversity to sustainability </a:t>
            </a:r>
            <a:r>
              <a:rPr lang="en-GB" sz="6600" dirty="0">
                <a:latin typeface="Book Antiqua" panose="02040602050305030304" pitchFamily="18" charset="0"/>
              </a:rPr>
              <a:t>–</a:t>
            </a:r>
            <a:r>
              <a:rPr sz="6600" dirty="0">
                <a:latin typeface="Book Antiqua" panose="02040602050305030304" pitchFamily="18" charset="0"/>
              </a:rPr>
              <a:t> </a:t>
            </a:r>
            <a:br>
              <a:rPr lang="en-GB" sz="6600" dirty="0">
                <a:latin typeface="Book Antiqua" panose="02040602050305030304" pitchFamily="18" charset="0"/>
              </a:rPr>
            </a:br>
            <a:r>
              <a:rPr lang="en-GB" sz="6600" dirty="0">
                <a:latin typeface="Book Antiqua" panose="02040602050305030304" pitchFamily="18" charset="0"/>
              </a:rPr>
              <a:t>Working at scale to survive…</a:t>
            </a:r>
            <a:endParaRPr sz="6600" dirty="0">
              <a:latin typeface="Book Antiqua" panose="02040602050305030304" pitchFamily="18" charset="0"/>
            </a:endParaRPr>
          </a:p>
        </p:txBody>
      </p:sp>
      <p:sp>
        <p:nvSpPr>
          <p:cNvPr id="120" name="Dr Paul Bowen…"/>
          <p:cNvSpPr txBox="1">
            <a:spLocks noGrp="1"/>
          </p:cNvSpPr>
          <p:nvPr>
            <p:ph type="subTitle" sz="half" idx="1"/>
          </p:nvPr>
        </p:nvSpPr>
        <p:spPr>
          <a:xfrm>
            <a:off x="1168400" y="5639726"/>
            <a:ext cx="10668000" cy="2711269"/>
          </a:xfrm>
          <a:prstGeom prst="rect">
            <a:avLst/>
          </a:prstGeom>
        </p:spPr>
        <p:txBody>
          <a:bodyPr/>
          <a:lstStyle/>
          <a:p>
            <a:pPr algn="l" defTabSz="239522">
              <a:defRPr sz="3200"/>
            </a:pPr>
            <a:r>
              <a:rPr dirty="0" err="1"/>
              <a:t>Dr</a:t>
            </a:r>
            <a:r>
              <a:rPr dirty="0"/>
              <a:t> Paul Bowen</a:t>
            </a:r>
          </a:p>
          <a:p>
            <a:pPr algn="l" defTabSz="239522">
              <a:defRPr sz="3200"/>
            </a:pPr>
            <a:r>
              <a:rPr dirty="0"/>
              <a:t>GP, Partner, Medical Director, sceptic, survivor….</a:t>
            </a:r>
          </a:p>
          <a:p>
            <a:pPr algn="l" defTabSz="239522">
              <a:defRPr sz="3200"/>
            </a:pPr>
            <a:r>
              <a:rPr dirty="0" err="1"/>
              <a:t>Middlewood</a:t>
            </a:r>
            <a:r>
              <a:rPr dirty="0"/>
              <a:t> Partnership</a:t>
            </a:r>
          </a:p>
          <a:p>
            <a:pPr algn="l" defTabSz="239522">
              <a:defRPr sz="3200"/>
            </a:pPr>
            <a:endParaRPr dirty="0"/>
          </a:p>
          <a:p>
            <a:pPr algn="l" defTabSz="239522">
              <a:defRPr sz="3200"/>
            </a:pPr>
            <a:r>
              <a:rPr dirty="0"/>
              <a:t>Poynton, Cheshire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472" y="196280"/>
            <a:ext cx="4445000" cy="11112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472" y="196280"/>
            <a:ext cx="4445000" cy="1111250"/>
          </a:xfrm>
          <a:prstGeom prst="rect">
            <a:avLst/>
          </a:prstGeom>
        </p:spPr>
      </p:pic>
      <p:sp>
        <p:nvSpPr>
          <p:cNvPr id="139" name="Next…."/>
          <p:cNvSpPr txBox="1">
            <a:spLocks noGrp="1"/>
          </p:cNvSpPr>
          <p:nvPr>
            <p:ph type="title"/>
          </p:nvPr>
        </p:nvSpPr>
        <p:spPr>
          <a:xfrm>
            <a:off x="885776" y="700336"/>
            <a:ext cx="11099800" cy="21590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Phase 2</a:t>
            </a:r>
            <a:endParaRPr dirty="0"/>
          </a:p>
        </p:txBody>
      </p:sp>
      <p:sp>
        <p:nvSpPr>
          <p:cNvPr id="140" name="Expand and evolve over 4 practices (super-partnership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Expand and evolve over 4 practices (super-partnership)</a:t>
            </a:r>
          </a:p>
          <a:p>
            <a:r>
              <a:rPr dirty="0"/>
              <a:t>Incorporate into PCH</a:t>
            </a:r>
            <a:r>
              <a:rPr lang="en-GB" dirty="0"/>
              <a:t>/PCN</a:t>
            </a:r>
            <a:r>
              <a:rPr dirty="0"/>
              <a:t> model</a:t>
            </a:r>
          </a:p>
          <a:p>
            <a:r>
              <a:rPr dirty="0"/>
              <a:t>Reception support </a:t>
            </a:r>
            <a:r>
              <a:rPr lang="en-GB" dirty="0"/>
              <a:t>to be enhanced </a:t>
            </a:r>
            <a:r>
              <a:rPr dirty="0"/>
              <a:t>with digital triage</a:t>
            </a:r>
          </a:p>
          <a:p>
            <a:r>
              <a:rPr dirty="0"/>
              <a:t>Specific 2.5 </a:t>
            </a:r>
            <a:r>
              <a:rPr dirty="0" err="1"/>
              <a:t>hr</a:t>
            </a:r>
            <a:r>
              <a:rPr dirty="0"/>
              <a:t> clinical sessions (</a:t>
            </a:r>
            <a:r>
              <a:rPr lang="en-GB" dirty="0"/>
              <a:t>“freestyle” </a:t>
            </a:r>
            <a:r>
              <a:rPr dirty="0"/>
              <a:t>with generic sessions to be filled by digital triage</a:t>
            </a:r>
            <a:r>
              <a:rPr lang="en-GB" dirty="0"/>
              <a:t>)</a:t>
            </a:r>
            <a:endParaRPr dirty="0"/>
          </a:p>
          <a:p>
            <a:r>
              <a:rPr dirty="0"/>
              <a:t>Extend sessional aspects to research, training, practice development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94711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build="p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472" y="196280"/>
            <a:ext cx="4445000" cy="1111250"/>
          </a:xfrm>
          <a:prstGeom prst="rect">
            <a:avLst/>
          </a:prstGeom>
        </p:spPr>
      </p:pic>
      <p:sp>
        <p:nvSpPr>
          <p:cNvPr id="139" name="Next…."/>
          <p:cNvSpPr txBox="1">
            <a:spLocks noGrp="1"/>
          </p:cNvSpPr>
          <p:nvPr>
            <p:ph type="title"/>
          </p:nvPr>
        </p:nvSpPr>
        <p:spPr>
          <a:xfrm>
            <a:off x="885776" y="700336"/>
            <a:ext cx="11099800" cy="21590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Phase 3</a:t>
            </a:r>
            <a:endParaRPr dirty="0"/>
          </a:p>
        </p:txBody>
      </p:sp>
      <p:sp>
        <p:nvSpPr>
          <p:cNvPr id="140" name="Expand and evolve over 4 practices (super-partnership)…"/>
          <p:cNvSpPr txBox="1">
            <a:spLocks noGrp="1"/>
          </p:cNvSpPr>
          <p:nvPr>
            <p:ph type="body" idx="1"/>
          </p:nvPr>
        </p:nvSpPr>
        <p:spPr>
          <a:xfrm>
            <a:off x="453728" y="2428528"/>
            <a:ext cx="12107912" cy="62865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800" dirty="0"/>
              <a:t>Consider the following as separate but connected elements of our service</a:t>
            </a:r>
          </a:p>
          <a:p>
            <a:pPr marL="0" indent="0">
              <a:spcBef>
                <a:spcPts val="0"/>
              </a:spcBef>
              <a:buNone/>
            </a:pPr>
            <a:endParaRPr lang="en-GB" sz="28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800" u="sng" dirty="0"/>
              <a:t>Shared</a:t>
            </a:r>
          </a:p>
          <a:p>
            <a:pPr marL="0">
              <a:spcBef>
                <a:spcPts val="0"/>
              </a:spcBef>
            </a:pPr>
            <a:r>
              <a:rPr lang="en-GB" sz="2800" dirty="0"/>
              <a:t>Triage/ e-consult /sign-posting (clinical &amp; non-clinical)</a:t>
            </a:r>
          </a:p>
          <a:p>
            <a:pPr marL="0">
              <a:spcBef>
                <a:spcPts val="0"/>
              </a:spcBef>
            </a:pPr>
            <a:r>
              <a:rPr lang="en-GB" sz="2800" dirty="0"/>
              <a:t>Visiting (in partnership with our MDT)</a:t>
            </a:r>
          </a:p>
          <a:p>
            <a:pPr marL="0">
              <a:spcBef>
                <a:spcPts val="0"/>
              </a:spcBef>
            </a:pPr>
            <a:r>
              <a:rPr lang="en-GB" sz="2800" dirty="0"/>
              <a:t>Prescribing </a:t>
            </a:r>
          </a:p>
          <a:p>
            <a:pPr marL="0">
              <a:spcBef>
                <a:spcPts val="0"/>
              </a:spcBef>
            </a:pPr>
            <a:r>
              <a:rPr lang="en-GB" sz="2800" dirty="0"/>
              <a:t>Nursing + AHP/HCA</a:t>
            </a:r>
          </a:p>
          <a:p>
            <a:pPr marL="0">
              <a:spcBef>
                <a:spcPts val="0"/>
              </a:spcBef>
            </a:pPr>
            <a:r>
              <a:rPr lang="en-GB" sz="2800" dirty="0"/>
              <a:t>LTC + Health checks/specialist clinics (minor surgery, </a:t>
            </a:r>
            <a:r>
              <a:rPr lang="en-GB" sz="2800" dirty="0" err="1"/>
              <a:t>womens</a:t>
            </a:r>
            <a:r>
              <a:rPr lang="en-GB" sz="2800" dirty="0"/>
              <a:t> health </a:t>
            </a:r>
            <a:r>
              <a:rPr lang="en-GB" sz="2800" dirty="0" err="1"/>
              <a:t>etc</a:t>
            </a:r>
            <a:r>
              <a:rPr lang="en-GB" sz="2800" dirty="0"/>
              <a:t>) </a:t>
            </a:r>
          </a:p>
          <a:p>
            <a:pPr marL="0">
              <a:spcBef>
                <a:spcPts val="0"/>
              </a:spcBef>
            </a:pPr>
            <a:r>
              <a:rPr lang="en-GB" sz="2800" dirty="0"/>
              <a:t>Medical Administration </a:t>
            </a:r>
          </a:p>
          <a:p>
            <a:pPr marL="0">
              <a:spcBef>
                <a:spcPts val="0"/>
              </a:spcBef>
            </a:pPr>
            <a:r>
              <a:rPr lang="en-GB" sz="2800" dirty="0"/>
              <a:t>Teaching, Research, training </a:t>
            </a:r>
            <a:r>
              <a:rPr lang="en-GB" sz="2800" dirty="0" err="1"/>
              <a:t>etc</a:t>
            </a:r>
            <a:r>
              <a:rPr lang="en-GB" sz="2800" dirty="0"/>
              <a:t> </a:t>
            </a:r>
          </a:p>
          <a:p>
            <a:pPr marL="0">
              <a:spcBef>
                <a:spcPts val="0"/>
              </a:spcBef>
            </a:pPr>
            <a:r>
              <a:rPr lang="en-GB" sz="2800" dirty="0"/>
              <a:t>Governance (board, clinical, complaints, safeguarding)</a:t>
            </a:r>
          </a:p>
          <a:p>
            <a:pPr marL="0">
              <a:spcBef>
                <a:spcPts val="0"/>
              </a:spcBef>
            </a:pPr>
            <a:endParaRPr lang="en-GB" sz="28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800" u="sng" dirty="0"/>
              <a:t>Practice based</a:t>
            </a:r>
          </a:p>
          <a:p>
            <a:pPr>
              <a:spcBef>
                <a:spcPts val="0"/>
              </a:spcBef>
            </a:pPr>
            <a:r>
              <a:rPr lang="en-GB" sz="2800" dirty="0"/>
              <a:t>F2F and </a:t>
            </a:r>
            <a:r>
              <a:rPr lang="en-GB" sz="2800" dirty="0" err="1"/>
              <a:t>tel</a:t>
            </a:r>
            <a:r>
              <a:rPr lang="en-GB" sz="2800" dirty="0"/>
              <a:t> sessions </a:t>
            </a:r>
          </a:p>
          <a:p>
            <a:pPr>
              <a:spcBef>
                <a:spcPts val="0"/>
              </a:spcBef>
            </a:pPr>
            <a:r>
              <a:rPr lang="en-GB" sz="2800" dirty="0"/>
              <a:t>Team meetings (clinical – SEAs, GSF </a:t>
            </a:r>
            <a:r>
              <a:rPr lang="en-GB" sz="2800" dirty="0" err="1"/>
              <a:t>etc</a:t>
            </a:r>
            <a:r>
              <a:rPr lang="en-GB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387531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Image" descr="Image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l="24470" r="24470"/>
          <a:stretch>
            <a:fillRect/>
          </a:stretch>
        </p:blipFill>
        <p:spPr>
          <a:xfrm>
            <a:off x="6718299" y="641350"/>
            <a:ext cx="5334002" cy="8216900"/>
          </a:xfrm>
          <a:prstGeom prst="rect">
            <a:avLst/>
          </a:prstGeom>
        </p:spPr>
      </p:pic>
      <p:sp>
        <p:nvSpPr>
          <p:cNvPr id="143" name="Thank yo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Thank you</a:t>
            </a:r>
            <a:r>
              <a:rPr lang="en-GB" dirty="0"/>
              <a:t> +</a:t>
            </a:r>
            <a:br>
              <a:rPr lang="en-GB" dirty="0"/>
            </a:br>
            <a:r>
              <a:rPr lang="en-GB" dirty="0"/>
              <a:t>Any Questions?</a:t>
            </a:r>
            <a:endParaRPr dirty="0"/>
          </a:p>
        </p:txBody>
      </p:sp>
      <p:sp>
        <p:nvSpPr>
          <p:cNvPr id="144" name="paul.bowen@nhs.net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defRPr>
            </a:lvl1pPr>
          </a:lstStyle>
          <a:p>
            <a:pPr>
              <a:defRPr>
                <a:solidFill>
                  <a:srgbClr val="000000"/>
                </a:solidFill>
                <a:uFillTx/>
              </a:defRPr>
            </a:pPr>
            <a:r>
              <a:rPr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paul.bowen@nhs.net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12" y="196280"/>
            <a:ext cx="4445000" cy="11112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Image" descr="Image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t="4589" b="4588"/>
          <a:stretch>
            <a:fillRect/>
          </a:stretch>
        </p:blipFill>
        <p:spPr>
          <a:xfrm>
            <a:off x="1625600" y="673100"/>
            <a:ext cx="9753600" cy="590550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pportunity strikes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Opportunity strikes…</a:t>
            </a:r>
          </a:p>
        </p:txBody>
      </p:sp>
      <p:pic>
        <p:nvPicPr>
          <p:cNvPr id="12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897" y="2934734"/>
            <a:ext cx="7901866" cy="47838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472" y="196280"/>
            <a:ext cx="4445000" cy="1111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Red lines….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744" y="2500536"/>
            <a:ext cx="11099800" cy="680881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(smells like) Team spirit</a:t>
            </a:r>
          </a:p>
          <a:p>
            <a:r>
              <a:rPr lang="en-GB" dirty="0"/>
              <a:t>Control! </a:t>
            </a:r>
          </a:p>
          <a:p>
            <a:r>
              <a:rPr lang="en-GB" dirty="0"/>
              <a:t>Safety</a:t>
            </a:r>
          </a:p>
          <a:p>
            <a:r>
              <a:rPr lang="en-GB" dirty="0"/>
              <a:t>An end to multiple plate spinning</a:t>
            </a:r>
          </a:p>
          <a:p>
            <a:r>
              <a:rPr lang="en-GB" dirty="0"/>
              <a:t>Fairness </a:t>
            </a:r>
          </a:p>
          <a:p>
            <a:r>
              <a:rPr lang="en-GB" dirty="0"/>
              <a:t>A 2.5 hour attention span </a:t>
            </a:r>
          </a:p>
          <a:p>
            <a:r>
              <a:rPr lang="en-GB" dirty="0"/>
              <a:t>When home, not to worry about work, &amp; when at work, not to worry about home </a:t>
            </a:r>
          </a:p>
        </p:txBody>
      </p:sp>
    </p:spTree>
    <p:extLst>
      <p:ext uri="{BB962C8B-B14F-4D97-AF65-F5344CB8AC3E}">
        <p14:creationId xmlns:p14="http://schemas.microsoft.com/office/powerpoint/2010/main" val="27341590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What we now do…"/>
          <p:cNvSpPr txBox="1">
            <a:spLocks noGrp="1"/>
          </p:cNvSpPr>
          <p:nvPr>
            <p:ph type="title"/>
          </p:nvPr>
        </p:nvSpPr>
        <p:spPr>
          <a:xfrm>
            <a:off x="495672" y="700336"/>
            <a:ext cx="11099800" cy="21590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Phase 1</a:t>
            </a:r>
            <a:endParaRPr dirty="0"/>
          </a:p>
        </p:txBody>
      </p:sp>
      <p:sp>
        <p:nvSpPr>
          <p:cNvPr id="128" name="2.5 hour session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2275" indent="-422275" defTabSz="554990">
              <a:spcBef>
                <a:spcPts val="3900"/>
              </a:spcBef>
              <a:defRPr sz="3040"/>
            </a:pPr>
            <a:r>
              <a:rPr dirty="0"/>
              <a:t>2.5 hour sessions </a:t>
            </a:r>
            <a:r>
              <a:rPr lang="en-GB" dirty="0"/>
              <a:t>( 7:30am, 11am, 2pm, 4:30pm)</a:t>
            </a:r>
            <a:endParaRPr dirty="0"/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rPr dirty="0"/>
              <a:t>Capacity to match demand</a:t>
            </a:r>
            <a:r>
              <a:rPr lang="en-GB" dirty="0"/>
              <a:t> (30%, 25%, 15%, 15%, 15%)</a:t>
            </a:r>
            <a:endParaRPr dirty="0"/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rPr dirty="0"/>
              <a:t>Fixed allocated sessions for essentials (clinical and non-clinical) 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rPr dirty="0"/>
              <a:t>1 session: 1 Function (</a:t>
            </a:r>
            <a:r>
              <a:rPr lang="en-GB" dirty="0"/>
              <a:t>Triage, Tel, F2F, Visits, Scripts, NH</a:t>
            </a:r>
            <a:r>
              <a:rPr dirty="0"/>
              <a:t>) 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rPr dirty="0"/>
              <a:t>1-3 “sessions”</a:t>
            </a:r>
            <a:r>
              <a:rPr lang="en-GB" dirty="0"/>
              <a:t> </a:t>
            </a:r>
            <a:r>
              <a:rPr dirty="0"/>
              <a:t>a day (4 if “buddy”)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rPr dirty="0"/>
              <a:t>Clinician in reception </a:t>
            </a:r>
            <a:r>
              <a:rPr lang="en-GB" dirty="0"/>
              <a:t>(and Digital Triage)</a:t>
            </a: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472" y="196280"/>
            <a:ext cx="4445000" cy="11112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1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472" y="196280"/>
            <a:ext cx="4445000" cy="1111250"/>
          </a:xfrm>
          <a:prstGeom prst="rect">
            <a:avLst/>
          </a:prstGeom>
        </p:spPr>
      </p:pic>
      <p:sp>
        <p:nvSpPr>
          <p:cNvPr id="130" name="How we do it…."/>
          <p:cNvSpPr txBox="1">
            <a:spLocks noGrp="1"/>
          </p:cNvSpPr>
          <p:nvPr>
            <p:ph type="title"/>
          </p:nvPr>
        </p:nvSpPr>
        <p:spPr>
          <a:xfrm>
            <a:off x="500544" y="844352"/>
            <a:ext cx="11099800" cy="2159000"/>
          </a:xfrm>
          <a:prstGeom prst="rect">
            <a:avLst/>
          </a:prstGeom>
        </p:spPr>
        <p:txBody>
          <a:bodyPr/>
          <a:lstStyle/>
          <a:p>
            <a:r>
              <a:rPr dirty="0"/>
              <a:t>How we do it….</a:t>
            </a:r>
          </a:p>
        </p:txBody>
      </p:sp>
      <p:sp>
        <p:nvSpPr>
          <p:cNvPr id="131" name="Clear valu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Clear values, red lines, motivations </a:t>
            </a:r>
            <a:endParaRPr lang="en-GB" dirty="0"/>
          </a:p>
          <a:p>
            <a:r>
              <a:rPr lang="en-GB" dirty="0"/>
              <a:t>Identify (and support) the one willing to lead this</a:t>
            </a:r>
            <a:endParaRPr dirty="0"/>
          </a:p>
          <a:p>
            <a:r>
              <a:rPr dirty="0"/>
              <a:t>No additional clinical costs,</a:t>
            </a:r>
            <a:r>
              <a:rPr lang="en-GB" dirty="0"/>
              <a:t> just</a:t>
            </a:r>
            <a:r>
              <a:rPr dirty="0"/>
              <a:t> different skills </a:t>
            </a:r>
          </a:p>
          <a:p>
            <a:r>
              <a:rPr dirty="0"/>
              <a:t>Teamwork  - attitude, </a:t>
            </a:r>
            <a:r>
              <a:rPr dirty="0" err="1"/>
              <a:t>behaviour</a:t>
            </a:r>
            <a:r>
              <a:rPr dirty="0"/>
              <a:t>, leadership</a:t>
            </a:r>
          </a:p>
          <a:p>
            <a:r>
              <a:rPr dirty="0"/>
              <a:t>Customer service - never say no! </a:t>
            </a:r>
          </a:p>
          <a:p>
            <a:r>
              <a:rPr dirty="0"/>
              <a:t>Constant review, evolution, change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1" build="p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How we measure succe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25779">
              <a:defRPr sz="7200"/>
            </a:lvl1pPr>
          </a:lstStyle>
          <a:p>
            <a:r>
              <a:rPr dirty="0"/>
              <a:t>How we measure</a:t>
            </a:r>
            <a:r>
              <a:rPr lang="en-GB" dirty="0"/>
              <a:t>d</a:t>
            </a:r>
            <a:r>
              <a:rPr dirty="0"/>
              <a:t> success</a:t>
            </a:r>
          </a:p>
        </p:txBody>
      </p:sp>
      <p:pic>
        <p:nvPicPr>
          <p:cNvPr id="134" name="Image" descr="Image"/>
          <p:cNvPicPr>
            <a:picLocks noChangeAspect="1"/>
          </p:cNvPicPr>
          <p:nvPr/>
        </p:nvPicPr>
        <p:blipFill>
          <a:blip r:embed="rId2"/>
          <a:srcRect l="24470" r="24469"/>
          <a:stretch>
            <a:fillRect/>
          </a:stretch>
        </p:blipFill>
        <p:spPr>
          <a:xfrm>
            <a:off x="4662829" y="2005075"/>
            <a:ext cx="4386468" cy="67572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472" y="196280"/>
            <a:ext cx="4445000" cy="1111250"/>
          </a:xfrm>
          <a:prstGeom prst="rect">
            <a:avLst/>
          </a:prstGeom>
        </p:spPr>
      </p:pic>
      <p:sp>
        <p:nvSpPr>
          <p:cNvPr id="136" name="How we measure success"/>
          <p:cNvSpPr txBox="1">
            <a:spLocks noGrp="1"/>
          </p:cNvSpPr>
          <p:nvPr>
            <p:ph type="title"/>
          </p:nvPr>
        </p:nvSpPr>
        <p:spPr>
          <a:xfrm>
            <a:off x="885776" y="556320"/>
            <a:ext cx="11099800" cy="2159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25779">
              <a:defRPr sz="7200"/>
            </a:lvl1pPr>
          </a:lstStyle>
          <a:p>
            <a:r>
              <a:rPr dirty="0"/>
              <a:t>How we measure</a:t>
            </a:r>
            <a:r>
              <a:rPr lang="en-GB" dirty="0"/>
              <a:t>d</a:t>
            </a:r>
            <a:r>
              <a:rPr dirty="0"/>
              <a:t> success</a:t>
            </a:r>
          </a:p>
        </p:txBody>
      </p:sp>
      <p:sp>
        <p:nvSpPr>
          <p:cNvPr id="137" name="Happy doctors, staff and patients…"/>
          <p:cNvSpPr txBox="1"/>
          <p:nvPr/>
        </p:nvSpPr>
        <p:spPr>
          <a:xfrm>
            <a:off x="669752" y="2226824"/>
            <a:ext cx="11809312" cy="6812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401052" indent="-401052" algn="l">
              <a:buSzPct val="100000"/>
              <a:buChar char="•"/>
              <a:defRPr sz="4000"/>
            </a:pPr>
            <a:r>
              <a:rPr sz="4400" dirty="0"/>
              <a:t>Happy doctors, staff and patients</a:t>
            </a:r>
          </a:p>
          <a:p>
            <a:pPr marL="401052" indent="-401052" algn="l">
              <a:buSzPct val="100000"/>
              <a:buChar char="•"/>
              <a:defRPr sz="4000"/>
            </a:pPr>
            <a:r>
              <a:rPr sz="4400" dirty="0"/>
              <a:t>Compared to the four practices we’ve merged with, we have</a:t>
            </a:r>
          </a:p>
          <a:p>
            <a:pPr marL="782052" lvl="1" indent="-401052" algn="l">
              <a:buSzPct val="100000"/>
              <a:buChar char="•"/>
              <a:defRPr sz="4000"/>
            </a:pPr>
            <a:r>
              <a:rPr sz="4400" dirty="0"/>
              <a:t>Fewer GPs/clinicians (“sessions/1000 pts”)</a:t>
            </a:r>
          </a:p>
          <a:p>
            <a:pPr marL="782052" lvl="1" indent="-401052" algn="l">
              <a:buSzPct val="100000"/>
              <a:buChar char="•"/>
              <a:defRPr sz="4000"/>
            </a:pPr>
            <a:r>
              <a:rPr sz="4400" dirty="0"/>
              <a:t>Shorter days (9hrs vs 12-14hrs)</a:t>
            </a:r>
          </a:p>
          <a:p>
            <a:pPr marL="782052" lvl="1" indent="-401052" algn="l">
              <a:buSzPct val="100000"/>
              <a:buChar char="•"/>
              <a:defRPr sz="4000"/>
            </a:pPr>
            <a:r>
              <a:rPr sz="4400" dirty="0"/>
              <a:t>Higher QOF and ES income (incl prescribing targets)</a:t>
            </a:r>
          </a:p>
          <a:p>
            <a:pPr marL="782052" lvl="1" indent="-401052" algn="l">
              <a:buSzPct val="100000"/>
              <a:buChar char="•"/>
              <a:defRPr sz="4000"/>
            </a:pPr>
            <a:r>
              <a:rPr sz="4400" dirty="0"/>
              <a:t>Lower </a:t>
            </a:r>
            <a:r>
              <a:rPr sz="4400" dirty="0" err="1"/>
              <a:t>pt</a:t>
            </a:r>
            <a:r>
              <a:rPr sz="4400" dirty="0"/>
              <a:t> satisfaction as measured by MORI</a:t>
            </a:r>
          </a:p>
          <a:p>
            <a:pPr marL="782052" lvl="1" indent="-401052" algn="l">
              <a:buSzPct val="100000"/>
              <a:buChar char="•"/>
              <a:defRPr sz="4000"/>
            </a:pPr>
            <a:r>
              <a:rPr sz="4400" dirty="0"/>
              <a:t>Higher “per day” income as partners</a:t>
            </a:r>
          </a:p>
          <a:p>
            <a:pPr marL="782052" lvl="1" indent="-401052" algn="l">
              <a:buSzPct val="100000"/>
              <a:buChar char="•"/>
              <a:defRPr sz="4000"/>
            </a:pPr>
            <a:r>
              <a:rPr sz="4400" dirty="0"/>
              <a:t>Average (for CCG) performance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build="p" bldLvl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472" y="196280"/>
            <a:ext cx="4445000" cy="1111250"/>
          </a:xfrm>
          <a:prstGeom prst="rect">
            <a:avLst/>
          </a:prstGeom>
        </p:spPr>
      </p:pic>
      <p:sp>
        <p:nvSpPr>
          <p:cNvPr id="139" name="Next…."/>
          <p:cNvSpPr txBox="1">
            <a:spLocks noGrp="1"/>
          </p:cNvSpPr>
          <p:nvPr>
            <p:ph type="title"/>
          </p:nvPr>
        </p:nvSpPr>
        <p:spPr>
          <a:xfrm>
            <a:off x="885776" y="700336"/>
            <a:ext cx="11099800" cy="21590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Phase 2</a:t>
            </a:r>
            <a:endParaRPr dirty="0"/>
          </a:p>
        </p:txBody>
      </p:sp>
      <p:sp>
        <p:nvSpPr>
          <p:cNvPr id="140" name="Expand and evolve over 4 practices (super-partnership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r>
              <a:rPr lang="en-GB" dirty="0"/>
              <a:t>A SUPER-PARTNERSHIP merger </a:t>
            </a:r>
          </a:p>
          <a:p>
            <a:r>
              <a:rPr lang="en-GB" dirty="0"/>
              <a:t>3 strands</a:t>
            </a:r>
          </a:p>
          <a:p>
            <a:pPr lvl="1"/>
            <a:r>
              <a:rPr lang="en-GB" dirty="0"/>
              <a:t>Technical </a:t>
            </a:r>
          </a:p>
          <a:p>
            <a:pPr lvl="1"/>
            <a:r>
              <a:rPr lang="en-GB" dirty="0"/>
              <a:t>Cultural </a:t>
            </a:r>
          </a:p>
          <a:p>
            <a:pPr lvl="1"/>
            <a:r>
              <a:rPr lang="en-GB" dirty="0"/>
              <a:t>Transformational</a:t>
            </a:r>
          </a:p>
          <a:p>
            <a:r>
              <a:rPr lang="en-GB" dirty="0"/>
              <a:t>Again, consider red lines, ambition, aspiration, </a:t>
            </a:r>
            <a:r>
              <a:rPr lang="en-GB" dirty="0" err="1"/>
              <a:t>etc</a:t>
            </a:r>
            <a:r>
              <a:rPr lang="en-GB" dirty="0"/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1" build="p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446</Words>
  <Application>Microsoft Office PowerPoint</Application>
  <PresentationFormat>Custom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Book Antiqua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From adversity to sustainability –  Working at scale to survive…</vt:lpstr>
      <vt:lpstr>PowerPoint Presentation</vt:lpstr>
      <vt:lpstr>Opportunity strikes…</vt:lpstr>
      <vt:lpstr>Red lines….</vt:lpstr>
      <vt:lpstr>Phase 1</vt:lpstr>
      <vt:lpstr>How we do it….</vt:lpstr>
      <vt:lpstr>How we measured success</vt:lpstr>
      <vt:lpstr>How we measured success</vt:lpstr>
      <vt:lpstr>Phase 2</vt:lpstr>
      <vt:lpstr>Phase 2</vt:lpstr>
      <vt:lpstr>Phase 3</vt:lpstr>
      <vt:lpstr>Thank you + 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adversity to sustainability - a practice story</dc:title>
  <dc:creator>Paul Bowen</dc:creator>
  <cp:lastModifiedBy>Kelly Brown - Kent Local Medical Committee</cp:lastModifiedBy>
  <cp:revision>6</cp:revision>
  <dcterms:modified xsi:type="dcterms:W3CDTF">2019-10-28T09:15:23Z</dcterms:modified>
</cp:coreProperties>
</file>